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8" r:id="rId2"/>
    <p:sldMasterId id="2147483860" r:id="rId3"/>
  </p:sldMasterIdLst>
  <p:notesMasterIdLst>
    <p:notesMasterId r:id="rId49"/>
  </p:notesMasterIdLst>
  <p:handoutMasterIdLst>
    <p:handoutMasterId r:id="rId50"/>
  </p:handoutMasterIdLst>
  <p:sldIdLst>
    <p:sldId id="343" r:id="rId4"/>
    <p:sldId id="286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1" r:id="rId32"/>
    <p:sldId id="370" r:id="rId33"/>
    <p:sldId id="372" r:id="rId34"/>
    <p:sldId id="373" r:id="rId35"/>
    <p:sldId id="374" r:id="rId36"/>
    <p:sldId id="375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42" r:id="rId48"/>
  </p:sldIdLst>
  <p:sldSz cx="12192000" cy="6858000"/>
  <p:notesSz cx="99456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60"/>
    <a:srgbClr val="692AA2"/>
    <a:srgbClr val="33CC33"/>
    <a:srgbClr val="0033CC"/>
    <a:srgbClr val="FF6600"/>
    <a:srgbClr val="FF79A2"/>
    <a:srgbClr val="FF71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ลักษณะ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ลักษณะ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3" autoAdjust="0"/>
    <p:restoredTop sz="93969" autoAdjust="0"/>
  </p:normalViewPr>
  <p:slideViewPr>
    <p:cSldViewPr>
      <p:cViewPr varScale="1">
        <p:scale>
          <a:sx n="69" d="100"/>
          <a:sy n="69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13425A3C-3326-4831-96D7-66BBBB274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AB9B223-07B8-4416-A4E7-A0C23A5AF8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F5EB0F-8480-43BC-A278-1FFD08BA555C}" type="datetimeFigureOut">
              <a:rPr lang="th-TH"/>
              <a:pPr>
                <a:defRPr/>
              </a:pPr>
              <a:t>18/11/67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408CF03-DA10-4834-8D43-C09E3F43F9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>
            <a:extLst>
              <a:ext uri="{FF2B5EF4-FFF2-40B4-BE49-F238E27FC236}">
                <a16:creationId xmlns:a16="http://schemas.microsoft.com/office/drawing/2014/main" id="{8520E7E4-E1DE-4916-B4C7-4159B51177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Cordia New" panose="020B0304020202020204" pitchFamily="34" charset="-34"/>
              </a:defRPr>
            </a:lvl1pPr>
          </a:lstStyle>
          <a:p>
            <a:fld id="{C46BAF5F-0FF4-4302-B46D-26DA09AC2BD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C5CC575-D667-4F77-89A5-B988CC6CF4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62F19BA-0627-4161-82C0-1CC44CE5FA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1E2C9142-A41B-4693-B8D4-85D4201B09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7638" y="514350"/>
            <a:ext cx="4570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CB23083E-6859-4F55-8948-C66416E3D2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3257550"/>
            <a:ext cx="7956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47037E32-64CC-4EFD-9C1A-C250984FC7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0852425E-D25E-4C28-B52B-05C64CD294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2F50FF-3C71-43D8-ACA1-050E2227DFF9}" type="slidenum">
              <a:rPr lang="en-US" altLang="th-TH"/>
              <a:pPr/>
              <a:t>‹#›</a:t>
            </a:fld>
            <a:endParaRPr lang="en-U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306F668F-CDFF-49E6-A9AC-6D69C91EFA0E}"/>
              </a:ext>
            </a:extLst>
          </p:cNvPr>
          <p:cNvSpPr>
            <a:spLocks/>
          </p:cNvSpPr>
          <p:nvPr/>
        </p:nvSpPr>
        <p:spPr bwMode="gray">
          <a:xfrm>
            <a:off x="-12700" y="1447801"/>
            <a:ext cx="12219517" cy="3832225"/>
          </a:xfrm>
          <a:custGeom>
            <a:avLst/>
            <a:gdLst>
              <a:gd name="T0" fmla="*/ 2147483647 w 5773"/>
              <a:gd name="T1" fmla="*/ 2147483647 h 2414"/>
              <a:gd name="T2" fmla="*/ 2147483647 w 5773"/>
              <a:gd name="T3" fmla="*/ 2147483647 h 2414"/>
              <a:gd name="T4" fmla="*/ 2147483647 w 5773"/>
              <a:gd name="T5" fmla="*/ 2147483647 h 2414"/>
              <a:gd name="T6" fmla="*/ 2147483647 w 5773"/>
              <a:gd name="T7" fmla="*/ 2147483647 h 2414"/>
              <a:gd name="T8" fmla="*/ 2147483647 w 5773"/>
              <a:gd name="T9" fmla="*/ 2147483647 h 2414"/>
              <a:gd name="T10" fmla="*/ 2147483647 w 5773"/>
              <a:gd name="T11" fmla="*/ 2147483647 h 2414"/>
              <a:gd name="T12" fmla="*/ 2147483647 w 5773"/>
              <a:gd name="T13" fmla="*/ 2147483647 h 2414"/>
              <a:gd name="T14" fmla="*/ 2147483647 w 5773"/>
              <a:gd name="T15" fmla="*/ 2147483647 h 2414"/>
              <a:gd name="T16" fmla="*/ 2147483647 w 5773"/>
              <a:gd name="T17" fmla="*/ 2147483647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4B1051C5-0FB3-4720-A604-51559278776B}"/>
              </a:ext>
            </a:extLst>
          </p:cNvPr>
          <p:cNvSpPr>
            <a:spLocks/>
          </p:cNvSpPr>
          <p:nvPr/>
        </p:nvSpPr>
        <p:spPr bwMode="gray">
          <a:xfrm>
            <a:off x="-12700" y="1730375"/>
            <a:ext cx="12200467" cy="3265488"/>
          </a:xfrm>
          <a:custGeom>
            <a:avLst/>
            <a:gdLst>
              <a:gd name="T0" fmla="*/ 2147483647 w 5764"/>
              <a:gd name="T1" fmla="*/ 2147483647 h 2057"/>
              <a:gd name="T2" fmla="*/ 2147483647 w 5764"/>
              <a:gd name="T3" fmla="*/ 2147483647 h 2057"/>
              <a:gd name="T4" fmla="*/ 2147483647 w 5764"/>
              <a:gd name="T5" fmla="*/ 2147483647 h 2057"/>
              <a:gd name="T6" fmla="*/ 2147483647 w 5764"/>
              <a:gd name="T7" fmla="*/ 2147483647 h 2057"/>
              <a:gd name="T8" fmla="*/ 2147483647 w 5764"/>
              <a:gd name="T9" fmla="*/ 2147483647 h 2057"/>
              <a:gd name="T10" fmla="*/ 2147483647 w 5764"/>
              <a:gd name="T11" fmla="*/ 2147483647 h 2057"/>
              <a:gd name="T12" fmla="*/ 2147483647 w 5764"/>
              <a:gd name="T13" fmla="*/ 2147483647 h 2057"/>
              <a:gd name="T14" fmla="*/ 2147483647 w 5764"/>
              <a:gd name="T15" fmla="*/ 2147483647 h 2057"/>
              <a:gd name="T16" fmla="*/ 2147483647 w 5764"/>
              <a:gd name="T17" fmla="*/ 2147483647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EDAADE70-E2F2-4240-83E6-36C43AEEE6FE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1947863"/>
            <a:ext cx="711200" cy="533400"/>
            <a:chOff x="4752" y="1200"/>
            <a:chExt cx="288" cy="288"/>
          </a:xfrm>
        </p:grpSpPr>
        <p:sp>
          <p:nvSpPr>
            <p:cNvPr id="7" name="Oval 20">
              <a:extLst>
                <a:ext uri="{FF2B5EF4-FFF2-40B4-BE49-F238E27FC236}">
                  <a16:creationId xmlns:a16="http://schemas.microsoft.com/office/drawing/2014/main" id="{85101488-AE37-4968-AC3C-D49F6AE4B5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2E4E25D3-765E-4CCD-8D97-E381D53FCFC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id="{95EFC4FC-C317-4B63-8D62-BD06C12F9DE3}"/>
              </a:ext>
            </a:extLst>
          </p:cNvPr>
          <p:cNvGrpSpPr>
            <a:grpSpLocks/>
          </p:cNvGrpSpPr>
          <p:nvPr/>
        </p:nvGrpSpPr>
        <p:grpSpPr bwMode="auto">
          <a:xfrm>
            <a:off x="10160000" y="1371600"/>
            <a:ext cx="1219200" cy="914400"/>
            <a:chOff x="4992" y="816"/>
            <a:chExt cx="576" cy="576"/>
          </a:xfrm>
        </p:grpSpPr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EE2CF833-78C7-4FAE-8117-650909DA552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EBEDFBA2-B031-4BBC-ADC4-F097AD1438C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1CC84CA1-ACFA-4200-B21E-26CE22BFAC00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3429000"/>
            <a:ext cx="1727200" cy="1371600"/>
            <a:chOff x="4992" y="816"/>
            <a:chExt cx="576" cy="576"/>
          </a:xfrm>
        </p:grpSpPr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12133037-F884-4562-8253-943FF483D1D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4" name="Oval 27">
              <a:extLst>
                <a:ext uri="{FF2B5EF4-FFF2-40B4-BE49-F238E27FC236}">
                  <a16:creationId xmlns:a16="http://schemas.microsoft.com/office/drawing/2014/main" id="{CCFCA889-6F08-4D7F-88F2-9754E957FED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07719B1F-1C8A-4019-A17C-974D9B99B0F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4801"/>
            <a:ext cx="1439333" cy="633413"/>
            <a:chOff x="2680" y="3678"/>
            <a:chExt cx="680" cy="399"/>
          </a:xfrm>
        </p:grpSpPr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0BA00984-1424-4219-8CC6-2794493385A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>
                  <a:solidFill>
                    <a:schemeClr val="tx2"/>
                  </a:solidFill>
                  <a:cs typeface="+mn-cs"/>
                </a:rPr>
                <a:t>LOGO</a:t>
              </a:r>
            </a:p>
          </p:txBody>
        </p:sp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500EC168-D380-415A-8CA3-8A0D43A4716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590801"/>
            <a:ext cx="94488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27200" y="3581400"/>
            <a:ext cx="8940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4201238-92B2-4722-A323-B0D1CEFF3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7B352086-6EF8-450A-B5B7-18E401E961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185FD254-F3C7-488D-93D4-38DAF8DC6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fld id="{3D83179E-D694-4493-8AB6-E3266A805E1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94898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711C27-A98E-43E4-AEDC-8B544E80D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50541-1C7F-42A8-A063-6DEF919A1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11043E-1A7E-4258-B56D-D3F636A4C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A4430-BDF9-4744-B415-19AE1A7D872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92067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6388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6388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E4B153-EABF-4814-B03A-2F11547E4A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2337ED-2915-47F7-8BE2-5977FD65A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0E951B-3E37-41AC-8807-BFDAF5AFF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B753D-2FB6-4045-894B-14DA704E63BA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0899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685801"/>
            <a:ext cx="9855200" cy="56356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0972800" cy="4495800"/>
          </a:xfrm>
        </p:spPr>
        <p:txBody>
          <a:bodyPr/>
          <a:lstStyle/>
          <a:p>
            <a:pPr lvl="0"/>
            <a:r>
              <a:rPr lang="th-TH" noProof="0"/>
              <a:t>คลิกไอคอนเพื่อเพิ่มตาราง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C6D21C-4088-4501-9C40-E42CD459D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95D0E5-0212-46C3-BDF5-5DE8A43293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498C2B-A576-4D6F-AB2F-6B1FA74FF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F440D-4C18-48E3-AF01-027CA177C5C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00439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21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315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1650">
                <a:solidFill>
                  <a:srgbClr val="FFFFFF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tIns="0" anchor="t"/>
          <a:lstStyle>
            <a:lvl1pPr algn="r">
              <a:buNone/>
              <a:defRPr sz="315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1" y="1905003"/>
            <a:ext cx="8340651" cy="743507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1"/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693920" cy="4525963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3"/>
            <a:ext cx="4693920" cy="4525963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2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6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ECAD19-7E82-46B3-BC2E-44732D603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9A077F-E637-4EAF-8C81-C3356D075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B04C0-9C30-4B7D-89C4-1B35FEA0E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A86E3-EBC8-4E42-9561-8B2E51F5F43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718268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18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17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3" y="1004671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Rectangle 8"/>
          <p:cNvSpPr/>
          <p:nvPr/>
        </p:nvSpPr>
        <p:spPr>
          <a:xfrm rot="21420000">
            <a:off x="795610" y="99881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225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8854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8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8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25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2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43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78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3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8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952EF-5517-4759-BE46-FB4AC1E8D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386F8C-00EA-4FD3-8DDD-67CC7133C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091AE7-BFC2-41F4-8BFE-B4E4B4276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81CAC-06E9-40C0-A3B2-552D674F48F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27542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75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1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69223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2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9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73516-97AA-49E1-AD13-3F594AD98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5AE4A-170C-4761-B763-D6A2E7A62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FD04F3-A2D1-49F6-9F10-24DE9A2F1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4F380-BFC3-41CC-923D-2DE9629EF19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5294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438CF9-4976-42A1-9066-548F514DC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FFEF70-60C4-42F2-A99D-E2CED1AA9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40EEEF-55AB-4353-ABE7-23E3B6A54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23442-ACE4-4294-BCF6-7BBDA24EC72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4777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55F2CF-21A8-410C-8CF3-73C745778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87107A-F47D-4B87-954A-89AEA6853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7C05D1-D9D4-408E-ACC5-E6A957C60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13534-3C75-49C5-A381-0BEC81000CAC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8656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8B2DF5-F6CA-4C53-A311-ED36B056F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20150A-7B30-499D-9B2D-D213A4661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0DFD35-347A-4C97-A3D5-A9A7CBD28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0717E-2DD7-4B22-8FB3-6E027C2BE3D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0118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FC30A-04F1-41B4-BA2F-620F832EA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48408-74D7-4F83-866C-63675A168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108CB-377D-4A0C-974A-4F2CF7C41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699B1-B189-4EE2-95BA-331291B396B1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01428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C81E4-9050-4ECA-82E5-9DEB97DAF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DFB246-7FD1-40F1-9937-C2EFF35D5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71F1A-21BA-420B-8FE8-750A3091C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4C71E-A948-4E69-AD48-90A163EBB22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36679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8">
            <a:extLst>
              <a:ext uri="{FF2B5EF4-FFF2-40B4-BE49-F238E27FC236}">
                <a16:creationId xmlns:a16="http://schemas.microsoft.com/office/drawing/2014/main" id="{8F4E5050-DA7D-46BF-9B29-7C5B45FD5F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15" imgW="9561905" imgH="1600000" progId="">
                  <p:embed/>
                </p:oleObj>
              </mc:Choice>
              <mc:Fallback>
                <p:oleObj name="Image" r:id="rId15" imgW="9561905" imgH="160000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B8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1B97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16">
            <a:extLst>
              <a:ext uri="{FF2B5EF4-FFF2-40B4-BE49-F238E27FC236}">
                <a16:creationId xmlns:a16="http://schemas.microsoft.com/office/drawing/2014/main" id="{85C3EAF0-C4CD-45D1-9517-4A40A89446F1}"/>
              </a:ext>
            </a:extLst>
          </p:cNvPr>
          <p:cNvSpPr>
            <a:spLocks/>
          </p:cNvSpPr>
          <p:nvPr/>
        </p:nvSpPr>
        <p:spPr bwMode="gray">
          <a:xfrm>
            <a:off x="-14817" y="280989"/>
            <a:ext cx="12206817" cy="1620837"/>
          </a:xfrm>
          <a:custGeom>
            <a:avLst/>
            <a:gdLst>
              <a:gd name="T0" fmla="*/ 2147483647 w 5767"/>
              <a:gd name="T1" fmla="*/ 2147483647 h 1021"/>
              <a:gd name="T2" fmla="*/ 2147483647 w 5767"/>
              <a:gd name="T3" fmla="*/ 2147483647 h 1021"/>
              <a:gd name="T4" fmla="*/ 2147483647 w 5767"/>
              <a:gd name="T5" fmla="*/ 2147483647 h 1021"/>
              <a:gd name="T6" fmla="*/ 2147483647 w 5767"/>
              <a:gd name="T7" fmla="*/ 0 h 1021"/>
              <a:gd name="T8" fmla="*/ 2147483647 w 5767"/>
              <a:gd name="T9" fmla="*/ 2147483647 h 1021"/>
              <a:gd name="T10" fmla="*/ 2147483647 w 5767"/>
              <a:gd name="T11" fmla="*/ 2147483647 h 1021"/>
              <a:gd name="T12" fmla="*/ 2147483647 w 5767"/>
              <a:gd name="T13" fmla="*/ 2147483647 h 1021"/>
              <a:gd name="T14" fmla="*/ 2147483647 w 5767"/>
              <a:gd name="T15" fmla="*/ 2147483647 h 1021"/>
              <a:gd name="T16" fmla="*/ 2147483647 w 5767"/>
              <a:gd name="T17" fmla="*/ 214748364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1028" name="Freeform 17">
            <a:extLst>
              <a:ext uri="{FF2B5EF4-FFF2-40B4-BE49-F238E27FC236}">
                <a16:creationId xmlns:a16="http://schemas.microsoft.com/office/drawing/2014/main" id="{514DF84E-0226-4DFB-A9B6-63AF870B9D7E}"/>
              </a:ext>
            </a:extLst>
          </p:cNvPr>
          <p:cNvSpPr>
            <a:spLocks/>
          </p:cNvSpPr>
          <p:nvPr/>
        </p:nvSpPr>
        <p:spPr bwMode="gray">
          <a:xfrm>
            <a:off x="-27517" y="533401"/>
            <a:ext cx="12215284" cy="1006475"/>
          </a:xfrm>
          <a:custGeom>
            <a:avLst/>
            <a:gdLst>
              <a:gd name="T0" fmla="*/ 2147483647 w 5771"/>
              <a:gd name="T1" fmla="*/ 2147483647 h 634"/>
              <a:gd name="T2" fmla="*/ 2147483647 w 5771"/>
              <a:gd name="T3" fmla="*/ 2147483647 h 634"/>
              <a:gd name="T4" fmla="*/ 2147483647 w 5771"/>
              <a:gd name="T5" fmla="*/ 2147483647 h 634"/>
              <a:gd name="T6" fmla="*/ 2147483647 w 5771"/>
              <a:gd name="T7" fmla="*/ 2147483647 h 634"/>
              <a:gd name="T8" fmla="*/ 2147483647 w 5771"/>
              <a:gd name="T9" fmla="*/ 2147483647 h 634"/>
              <a:gd name="T10" fmla="*/ 2147483647 w 5771"/>
              <a:gd name="T11" fmla="*/ 2147483647 h 634"/>
              <a:gd name="T12" fmla="*/ 2147483647 w 5771"/>
              <a:gd name="T13" fmla="*/ 2147483647 h 634"/>
              <a:gd name="T14" fmla="*/ 2147483647 w 5771"/>
              <a:gd name="T15" fmla="*/ 2147483647 h 634"/>
              <a:gd name="T16" fmla="*/ 2147483647 w 5771"/>
              <a:gd name="T17" fmla="*/ 2147483647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grpSp>
        <p:nvGrpSpPr>
          <p:cNvPr id="1030" name="Group 18">
            <a:extLst>
              <a:ext uri="{FF2B5EF4-FFF2-40B4-BE49-F238E27FC236}">
                <a16:creationId xmlns:a16="http://schemas.microsoft.com/office/drawing/2014/main" id="{4694D7DE-766C-4982-ACBE-297083B14B54}"/>
              </a:ext>
            </a:extLst>
          </p:cNvPr>
          <p:cNvGrpSpPr>
            <a:grpSpLocks/>
          </p:cNvGrpSpPr>
          <p:nvPr/>
        </p:nvGrpSpPr>
        <p:grpSpPr bwMode="auto">
          <a:xfrm>
            <a:off x="10320867" y="347663"/>
            <a:ext cx="516467" cy="366712"/>
            <a:chOff x="4752" y="1200"/>
            <a:chExt cx="288" cy="288"/>
          </a:xfrm>
        </p:grpSpPr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54E21A71-19A5-4C7B-9A12-FA662B8BFEF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25748812-18A9-46BF-981F-61E02AD8120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grpSp>
        <p:nvGrpSpPr>
          <p:cNvPr id="1031" name="Group 21">
            <a:extLst>
              <a:ext uri="{FF2B5EF4-FFF2-40B4-BE49-F238E27FC236}">
                <a16:creationId xmlns:a16="http://schemas.microsoft.com/office/drawing/2014/main" id="{B35D1D33-7406-4B16-86AA-9170FEF4A3E5}"/>
              </a:ext>
            </a:extLst>
          </p:cNvPr>
          <p:cNvGrpSpPr>
            <a:grpSpLocks/>
          </p:cNvGrpSpPr>
          <p:nvPr/>
        </p:nvGrpSpPr>
        <p:grpSpPr bwMode="auto">
          <a:xfrm>
            <a:off x="10871200" y="53975"/>
            <a:ext cx="812800" cy="592138"/>
            <a:chOff x="4992" y="816"/>
            <a:chExt cx="576" cy="576"/>
          </a:xfrm>
        </p:grpSpPr>
        <p:sp>
          <p:nvSpPr>
            <p:cNvPr id="1039" name="Oval 22">
              <a:extLst>
                <a:ext uri="{FF2B5EF4-FFF2-40B4-BE49-F238E27FC236}">
                  <a16:creationId xmlns:a16="http://schemas.microsoft.com/office/drawing/2014/main" id="{54676560-6AB2-4769-A6CF-1ED36C65E54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8678A36E-F1B2-4456-A291-C0016318B14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grpSp>
        <p:nvGrpSpPr>
          <p:cNvPr id="1032" name="Group 24">
            <a:extLst>
              <a:ext uri="{FF2B5EF4-FFF2-40B4-BE49-F238E27FC236}">
                <a16:creationId xmlns:a16="http://schemas.microsoft.com/office/drawing/2014/main" id="{7D5ADA77-75B0-4D0C-B015-87BC3C5B713E}"/>
              </a:ext>
            </a:extLst>
          </p:cNvPr>
          <p:cNvGrpSpPr>
            <a:grpSpLocks/>
          </p:cNvGrpSpPr>
          <p:nvPr/>
        </p:nvGrpSpPr>
        <p:grpSpPr bwMode="auto">
          <a:xfrm>
            <a:off x="228601" y="819150"/>
            <a:ext cx="960967" cy="762000"/>
            <a:chOff x="4992" y="816"/>
            <a:chExt cx="576" cy="576"/>
          </a:xfrm>
        </p:grpSpPr>
        <p:sp>
          <p:nvSpPr>
            <p:cNvPr id="5" name="Oval 25">
              <a:extLst>
                <a:ext uri="{FF2B5EF4-FFF2-40B4-BE49-F238E27FC236}">
                  <a16:creationId xmlns:a16="http://schemas.microsoft.com/office/drawing/2014/main" id="{5586B305-6226-4FB0-AD6C-8C040AC4E4B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924545F4-0B13-478B-9E7C-3AD52A14709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sp>
        <p:nvSpPr>
          <p:cNvPr id="1033" name="Rectangle 3">
            <a:extLst>
              <a:ext uri="{FF2B5EF4-FFF2-40B4-BE49-F238E27FC236}">
                <a16:creationId xmlns:a16="http://schemas.microsoft.com/office/drawing/2014/main" id="{5D89B01D-DDC8-464F-9A2A-4BCE50ACA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C8FE42-A03B-4943-9367-0F6BAFFAF7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1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95B6F2-D84D-4329-A3B6-FE5BA8FCA1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1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CE21F84-CE3C-4838-B7F7-FC22503930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1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2C5216-582D-43DF-8740-D33EC21F2B21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1037" name="Rectangle 2">
            <a:extLst>
              <a:ext uri="{FF2B5EF4-FFF2-40B4-BE49-F238E27FC236}">
                <a16:creationId xmlns:a16="http://schemas.microsoft.com/office/drawing/2014/main" id="{2946AABB-2990-490E-866E-08340C08D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685801"/>
            <a:ext cx="9855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  <a:endParaRPr lang="en-U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rtl="0" eaLnBrk="1" latinLnBrk="0" hangingPunct="1">
        <a:spcBef>
          <a:spcPct val="0"/>
        </a:spcBef>
        <a:buNone/>
        <a:defRPr kumimoji="0" sz="285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05740" indent="-205740" algn="l" rtl="0" eaLnBrk="1" latinLnBrk="0" hangingPunct="1">
        <a:spcBef>
          <a:spcPts val="450"/>
        </a:spcBef>
        <a:buClr>
          <a:schemeClr val="tx2"/>
        </a:buClr>
        <a:buSzPct val="73000"/>
        <a:buFont typeface="Wingdings 2"/>
        <a:buChar char=""/>
        <a:defRPr kumimoji="0" sz="19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0906" indent="-171450" algn="l" rtl="0" eaLnBrk="1" latinLnBrk="0" hangingPunct="1">
        <a:spcBef>
          <a:spcPts val="375"/>
        </a:spcBef>
        <a:buClr>
          <a:schemeClr val="accent4"/>
        </a:buClr>
        <a:buSzPct val="80000"/>
        <a:buFont typeface="Wingdings 2"/>
        <a:buChar char=""/>
        <a:defRPr kumimoji="0" sz="1725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569214" indent="-171450" algn="l" rtl="0" eaLnBrk="1" latinLnBrk="0" hangingPunct="1">
        <a:spcBef>
          <a:spcPts val="300"/>
        </a:spcBef>
        <a:buClr>
          <a:schemeClr val="accent4"/>
        </a:buClr>
        <a:buSzPct val="60000"/>
        <a:buFont typeface="Wingdings"/>
        <a:buChar char="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7145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1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960120" indent="-171450" algn="l" rtl="0" eaLnBrk="1" latinLnBrk="0" hangingPunct="1">
        <a:spcBef>
          <a:spcPts val="300"/>
        </a:spcBef>
        <a:buClr>
          <a:schemeClr val="accent4"/>
        </a:buClr>
        <a:buSzPct val="70000"/>
        <a:buFont typeface="Wingdings"/>
        <a:buChar char="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04138" indent="-137160" algn="l" rtl="0" eaLnBrk="1" latinLnBrk="0" hangingPunct="1">
        <a:spcBef>
          <a:spcPts val="300"/>
        </a:spcBef>
        <a:buClr>
          <a:schemeClr val="accent4"/>
        </a:buClr>
        <a:buSzPct val="80000"/>
        <a:buFont typeface="Wingdings 2"/>
        <a:buChar char=""/>
        <a:defRPr kumimoji="0" sz="135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255014" indent="-13716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85316" indent="-137160" algn="l" rtl="0" eaLnBrk="1" latinLnBrk="0" hangingPunct="1">
        <a:spcBef>
          <a:spcPts val="225"/>
        </a:spcBef>
        <a:buClr>
          <a:schemeClr val="accent4"/>
        </a:buClr>
        <a:buSzPct val="100000"/>
        <a:buChar char="•"/>
        <a:defRPr kumimoji="0" sz="12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1543050" indent="-13716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้จักกับ SQL และ NOSQL (Relational Database &amp; Non-Relational Database) |  by KongRuksiam Studio | Medium">
            <a:extLst>
              <a:ext uri="{FF2B5EF4-FFF2-40B4-BE49-F238E27FC236}">
                <a16:creationId xmlns:a16="http://schemas.microsoft.com/office/drawing/2014/main" id="{388B4346-28BB-4E0E-B568-DE0C036B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052140"/>
            <a:ext cx="4353525" cy="36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305" y="1241728"/>
            <a:ext cx="11140419" cy="1685521"/>
          </a:xfrm>
        </p:spPr>
        <p:txBody>
          <a:bodyPr>
            <a:normAutofit/>
          </a:bodyPr>
          <a:lstStyle/>
          <a:p>
            <a:pPr algn="l"/>
            <a:r>
              <a:rPr lang="th-TH" sz="89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2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ฐานข้อมูลเชิงสัมพันธ์</a:t>
            </a: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kumimoji="0" lang="es-ES" altLang="th-TH" sz="40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หลักสูตรวิทยา</a:t>
            </a:r>
            <a:r>
              <a:rPr kumimoji="0" lang="th-TH" alt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ศาสตร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บัณฑิต สาขาวิชาวิทยาการคอมพิวเตอร์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kumimoji="0" lang="es-E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8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816E8B6-A831-439F-8561-C87B2A0C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5373216"/>
            <a:ext cx="10153128" cy="1053885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จากภาพที่ 2.5 แสดงให้เห็นว่า พนักงาน 1 คน จะสามารถดูแลลูกค้าได้หลายคนลูกค้าแต่ละคน จะมีพนักงานดูแลเพียง คนเดียวเท่านั้น ซึ่งเป็นลักษณะความสัมพันธ์แบบหนึ่งต่อกลุ่ม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3BAB93-F84D-4374-9EC8-0FE8E4777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84" y="360623"/>
            <a:ext cx="5688632" cy="49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78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9" y="404664"/>
            <a:ext cx="10945215" cy="5487888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692AA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6.3 ความสัมพันธ์แบบกลุ่มต่อกลุ่ม</a:t>
            </a:r>
          </a:p>
          <a:p>
            <a:pPr marL="0" indent="0" algn="thaiDist">
              <a:buNone/>
            </a:pP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ความสัมพันธ์แบบบกลุ่มต่อกลุ่ม (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Mary-4o-1Mary, MMS))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ความสัมพันธ์ในลักษะนี้เป็นการแสดงความสัมพันธ์ ระหว่างรี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ชันหนึ่งกับรี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ชันหนึ่งในลักษณะกลุ่มต่อกลุ่ม โดยทั้งค่าของระเบียนรี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ชันที่ 1 และค่าของระเบียนรี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ชันที่ 2 จะมีความสัมพันธ์กันได้มากกว่า 1 ระเบียน เช่น ความสัมพันธ์ระหว่างรี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ชันใบสั่งซื้อกับรี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ชันสินค้า ดังภาพที่ 2.6 - 2.7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A56A8-5C96-4B00-8055-C3A5DD369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38" y="3148608"/>
            <a:ext cx="7724123" cy="17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588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816E8B6-A831-439F-8561-C87B2A0C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5373216"/>
            <a:ext cx="10153128" cy="1053885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จากภาพที่ 2.7 แสดงให้เห็นว่า ใบสั่งชื้อ 1 ใบ มีสินค้าหลายอย่างปรากฏในใบสั่งซื้อนั้นและสินค้าแต่ละอย่างก็ไปปรากฏในใบสั่งซื้ออีกหลาย ๆ ใบสั่งซื้อ เป็นลักษณะความสัมพันธ์แบบกลุ่มต่อกลุ่ม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75891-C324-4EE4-A15D-B3C29042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346" y="188640"/>
            <a:ext cx="567855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71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E960E9DD-5F3F-488E-B6CE-BDFB18F508E7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5663742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0" algn="l"/>
            <a:r>
              <a:rPr lang="th-TH" sz="40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ข้อดีของระบบฐานข้อมูลเชิงสัมพันธ์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412776"/>
            <a:ext cx="10887000" cy="5445224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000" b="1" dirty="0">
                <a:solidFill>
                  <a:srgbClr val="692AA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ระบบฐานข้อมูลเชิงสัมพันธ์ เป็นระบบฐานข้อมูลเชิงสัมพันธ์ เป็นฐานข้อมูลที่มีรูปแบบง่ายสำหรับผู้ใช้งานทั่วไป โดยผู้ใช้ไม่จำเป็นต้องมีความรู้ในการวิเคราะห์และออกแบบระบบ ก็สามารถใช้งานได้ ข้อดีของฐานข้อมูลเชิงสัมพันธ์ สรุปได้ดังนี้</a:t>
            </a:r>
          </a:p>
          <a:p>
            <a:pPr marL="0" indent="0" algn="thaiDist">
              <a:buNone/>
            </a:pPr>
            <a:r>
              <a:rPr lang="th-TH" sz="30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1. การจัดการกับข้อมูลทำได้โดยง่าย</a:t>
            </a:r>
          </a:p>
          <a:p>
            <a:pPr marL="0" indent="0" algn="thaiDist">
              <a:buNone/>
            </a:pP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ผู้ใช้งานสามารถจัดการกับข้อมูลโดยง่าย ไม่ว่าจะเป็นการเพิ่ม ลบ แก้ไขข้อมูลภายในฐานข้อมูล โดยมี ดีบีเอ็มเอส เป็นตัวจัดการข้อมูลภายใน ซึ่งผู้ใช้ไม่จำเป็นต้องทราบว่ารายละเอียดของการจัดเก็บข้อมูลที่อยู่ภายในเป็นอย่างไร</a:t>
            </a:r>
          </a:p>
          <a:p>
            <a:pPr marL="0" indent="0" algn="thaiDist">
              <a:buNone/>
            </a:pPr>
            <a:r>
              <a:rPr lang="th-TH" sz="30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2. ภาษาที่ง่ายในการเรียกดูข้อมูล</a:t>
            </a:r>
          </a:p>
          <a:p>
            <a:pPr marL="0" indent="0" algn="thaiDist">
              <a:buNone/>
            </a:pP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ภาษาที่ใช้ในการเรียกดูข้อมูลมีลักษณะคล้ายภาษาอังกฤษ ไม่จำเป็นต้องเขียนเป็นลำดับขั้นตอนของคำสั่ง จึงง่ายต่อการเรียกดูข้อมูล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9131132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1100"/>
            <a:ext cx="10972800" cy="44958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3. การเรียกใช้หรือเชื่อมโยงข้อมูลสามารถทำได้โดยง่าย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การเรียกใช้หรือเชื่อมโยงข้อมูลได้ง่าย โดยอาศัยตัวปฏิบัติการทางคณิตศาสตร์ไม่จำเป็นต้องใช้ตัวชี้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Pointer)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ในการอ้างถึงซึ่งยุ่งยาก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4. รองรับการเข้าถึงข้อมูลแบบผู้ใช้หลายคน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ฐานข้อมูลถูกออกแบบมาเป็นอย่างดีมีความสมบูรณ์ครบถ้วน ข้อมูลถูกจัดเก็บในแหล่งเดียวกัน การเข้าถึงหรือใช้ข้อมูลทำได้สะดวกโดยไม่ขึ้นกับโปรแกรมใดโปรแกรมหนึ่ง มีการควบคุมความบูรณภาพของข้อมูลทำให้ข้อมูลมีความถูกต้อง ผู้ใช้สามารถดึงข้อมูลมาใช้ได้ทันทีโดยไม่ต้องแก้ไขโครงสร้างเดิม</a:t>
            </a:r>
          </a:p>
        </p:txBody>
      </p:sp>
    </p:spTree>
    <p:extLst>
      <p:ext uri="{BB962C8B-B14F-4D97-AF65-F5344CB8AC3E}">
        <p14:creationId xmlns:p14="http://schemas.microsoft.com/office/powerpoint/2010/main" val="30280282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0481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คีย์ (</a:t>
            </a:r>
            <a:r>
              <a:rPr lang="en-US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Key)</a:t>
            </a: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ใด ๆ ที่ใช้ใช้ในการแสดงหรือบ่งบอกค่าของแอททริบิว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อื่นในทัพเพ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ใดทัพเพ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ิลห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นึ่งของรี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หรือใช้การเชื่อมโยงข้อมูลกับข้อมูลในอีกรี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ชันหนึ่งและการใช้ฐานข้อมูลเชิงสัมพันธ์ให้มีประสิทธิภาพ จะต้องมีการกำหนดดี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ย์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ให้กับ 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ชันคีย์ที่ใช้ในระบบฐานข้อมูล มีหลายชนิด ดังนี้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40D7A6D1-74A4-4381-AE4B-6A31B73C1B59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5663742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0" algn="l"/>
            <a:r>
              <a:rPr lang="th-TH" sz="40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คีย์ในฐานข้อมูล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5378126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332656"/>
            <a:ext cx="5976664" cy="5976664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1. คีย์หลัก </a:t>
            </a:r>
          </a:p>
          <a:p>
            <a:pPr marL="0" indent="0" algn="thaiDist">
              <a:buNone/>
            </a:pP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คีย์หลัก (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Primary Key)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เป็นคีย์ที่กำหนดจากแอททริบิว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ที่จะต้องไม่มีข้อมูลซ้ำกันในรี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ชันนั้น เช่น 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รหัสสินค้าในรี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ชันสินค้าหรือแอททริบิว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ต์ร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หัสพนักงานในรี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ชันพนักงาน นำไปใช้จัดเรียงและแยกแยะข้อมูลแต่ละระเบียนออกจากกัน 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ที่กำหนดให้เป็นคีย์หลัก ต้องมีค่าเสมอจะเป็นค่าว่าง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Null)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ไม่ได้ คุณสมบัติของคีย์หลัก มีดังนี้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1.1 ข้อมูลของแอททริบิว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มีความเป็นหนึ่งเดียว กล่าวคือทุกแถวของตารางจะต้องไม่มีข้อมูลของ     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ที่เป็นคีย์หลักช้ำกันเลย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1.2 ต้องประกอบด้วยจำนวนแอททริบิว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ที่น้อยที่สุด ที่จะสามารถใช้เจาะจงหรืออ้างอิงถึงแถวใดแถวหนึ่งในรี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ชันได้ ดังภาพที่ 2.8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1F4E5-FA1E-4900-BFBE-6E361BD2B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844824"/>
            <a:ext cx="518457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97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332656"/>
            <a:ext cx="5976664" cy="5976664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2. คีย์คู่แข่ง (</a:t>
            </a:r>
            <a:r>
              <a:rPr lang="en-US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Candidate Key) </a:t>
            </a:r>
            <a:endParaRPr lang="th-TH" b="1" dirty="0">
              <a:solidFill>
                <a:srgbClr val="0033CC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คีย์คู่แข่ง (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Candidate Key)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</a:t>
            </a:r>
            <a:r>
              <a:rPr lang="th-TH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คีย์ที่มีคุณสมบัติใกล้เคียงกับคีย์หลัก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ถ้าในตารางหนึ่งมีแอททริบิว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ต์ห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ลายแอททริบิว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ที่มีคุณสมบัติครบถ้วน จนนำมาใช้เป็นคีย์หลักแทนกันได้ จะเรียกแอททริบิว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เหล่านั้นว่า คีย์คู่แข่ง เช่น ในรี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ขันพนักงาน ถ้าไม่มีชื่อพนักงานที่จะที่ซ้ำกันเลย สามารถใช้แอททริบิว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รหัสพนักงานหรือชื่อพนักงานเป็นคีย์หลักได้ ทำให้ทั้งสองแอททริบิว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กลายเป็นคีย์คู่แข่ง ถ้าผู้ออกแบบระบบฐานข้อมูล ตัดสินใจให้รหัสพนักงานเป็นคีย์หลักก็จะทำให้แอททริบิว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ชื่อพนักงานกลายเป็นคีย์สำรอง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Secondary key)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ไปโดยปริยาย คีย์สำรอง หมายถึง คีย์คู่แข่งที่ไม่ได้ถูกเลือกเป็นคีย์หลัก ดังภาพที่ 2.9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5B70C-E6CD-4E63-8B7D-C98EA53D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884" y="1628800"/>
            <a:ext cx="539917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0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A648B9-1AC8-43E8-AF17-CE0619734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124744"/>
            <a:ext cx="5007436" cy="4392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692696"/>
            <a:ext cx="5976664" cy="5616624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3. คีย์นอก (</a:t>
            </a:r>
            <a:r>
              <a:rPr lang="en-US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Foreign Key) </a:t>
            </a:r>
            <a:endParaRPr lang="th-TH" b="1" dirty="0">
              <a:solidFill>
                <a:srgbClr val="0033CC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คีย์นอก (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Foreign Key)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</a:t>
            </a:r>
            <a:r>
              <a:rPr lang="th-TH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แอททริบิว</a:t>
            </a:r>
            <a:r>
              <a:rPr lang="th-TH" b="1" u="sng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ต์ข</a:t>
            </a:r>
            <a:r>
              <a:rPr lang="th-TH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องรี</a:t>
            </a:r>
            <a:r>
              <a:rPr lang="th-TH" b="1" u="sng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ชันหนึ่ง ที่มีคุณสมบัติเป็นคีย์หลักและไปปรากฏใน รี</a:t>
            </a:r>
            <a:r>
              <a:rPr lang="th-TH" b="1" u="sng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ชันหนึ่ง คีย์นอก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จัดเป็นคีย์ที่มีความสำคัญมากในฐานข้อมูลเชิง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สัมพัม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พันธ์เพราะเป็นคีย์ ที่ใช้ในการเชื่อมความสัมพันธ์ระหว่างรี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เช่น วี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ขันใบสั่งซื้อจะมีคีย์หลัก คือ 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เลขที่ใบสั่งซื้อและมีแอททริบิว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ต์ร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หัสลูกค้าเป็นคีย์นอก เพื่อใช้เชื่อมโยงความสัมพันธ์ กับ 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ชันลูกค้าและรี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ชันลูกค้าจะมีแอททริบิว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ต์ร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หัสลูกค้าเป็นคีย์หลัก ดังภาพที่ 2.10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B66C397-5904-43D5-B055-706F463B8950}"/>
              </a:ext>
            </a:extLst>
          </p:cNvPr>
          <p:cNvSpPr txBox="1">
            <a:spLocks/>
          </p:cNvSpPr>
          <p:nvPr/>
        </p:nvSpPr>
        <p:spPr bwMode="auto">
          <a:xfrm>
            <a:off x="1091444" y="5733256"/>
            <a:ext cx="10873208" cy="105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thaiDist">
              <a:buNone/>
            </a:pPr>
            <a:r>
              <a:rPr lang="th-TH" sz="20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</a:t>
            </a:r>
            <a:r>
              <a:rPr lang="th-TH" sz="2000" b="1" kern="0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จากภาพที่ 2.10 </a:t>
            </a:r>
            <a:r>
              <a:rPr lang="th-TH" sz="20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รี</a:t>
            </a:r>
            <a:r>
              <a:rPr lang="th-TH" sz="2000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20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ชันใบสั่งซื้อมีเลขที่ใบสั่งซื้อเป็นคีย์หลัก โดยข้อมูลเลขที่ใบสั่งซื้อต้องมีค่าข้อมูลไม่ซ้ำกันและมีคีย์นอกของรี</a:t>
            </a:r>
            <a:r>
              <a:rPr lang="th-TH" sz="2000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20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คือ รหัสลูกค้า ซึ่งเชื่อมโยงความสัมพันธ์ไปยังแอททริบิว</a:t>
            </a:r>
            <a:r>
              <a:rPr lang="th-TH" sz="2000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ต์ร</a:t>
            </a:r>
            <a:r>
              <a:rPr lang="th-TH" sz="20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หัสลูกค้าของรี</a:t>
            </a:r>
            <a:r>
              <a:rPr lang="th-TH" sz="2000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20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ชันลูกค้า ข้อมูลทุกตัวของแอททริบิว</a:t>
            </a:r>
            <a:r>
              <a:rPr lang="th-TH" sz="2000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ต์ร</a:t>
            </a:r>
            <a:r>
              <a:rPr lang="th-TH" sz="20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หัสลูกค้าในรี</a:t>
            </a:r>
            <a:r>
              <a:rPr lang="th-TH" sz="2000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20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ชันใบสั่งซื้อจะต้องมีอยู่ในแอททริบิว</a:t>
            </a:r>
            <a:r>
              <a:rPr lang="th-TH" sz="2000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ต์ร</a:t>
            </a:r>
            <a:r>
              <a:rPr lang="th-TH" sz="20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หัสลูกค้าของรี</a:t>
            </a:r>
            <a:r>
              <a:rPr lang="th-TH" sz="2000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20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ชันลูกค้า ส่วนรี</a:t>
            </a:r>
            <a:r>
              <a:rPr lang="th-TH" sz="2000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20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ชันลูกค้ามีคีย์หลัก คือ รหัสลูกค้า</a:t>
            </a:r>
            <a:endParaRPr lang="th-TH" sz="1800" b="1" kern="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450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68760"/>
            <a:ext cx="5832648" cy="5040560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4. คีย์รวมหรือคีย์ผสม 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คีย์รวมหรือคีย์ผสม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Composite Key)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</a:t>
            </a:r>
            <a:r>
              <a:rPr lang="th-TH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คีย์ที่ประกอบด้วยกลุ่มของแอททริบิว</a:t>
            </a:r>
            <a:r>
              <a:rPr lang="th-TH" b="1" u="sng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u="sng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ที่รวมกันเป็นคีย์หลัก (มีค่าไม่ช้ำกันและไม่มีค่าว่าง) เช่น การนำแอททริบิว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เลขที่ ใบสั่งซื้อมารวมกับแอททริบิว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รหัสสินค้า ทำให้เกิดเป็นแอททริบิว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ที่มีค่าไม่ซ้ำช้อนกัน เรียกคีย์ที่เกิดจากการรวมเลขที่ใบสั่งซื้อและรหัสสินค้าว่า คีย์รวมหรือคีย์ผสม ดังภาพที่ 2.11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68E55-7DC5-4212-8277-F9038CA24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23" y="1700808"/>
            <a:ext cx="507122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109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E960E9DD-5F3F-488E-B6CE-BDFB18F508E7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5663742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r>
              <a:rPr lang="th-TH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ความหมายของฐานข้อมูลเชิงสัมพันธ์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692AA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ระบบฐานข้อมูลเชิงสัมพันธ์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เป็นฐานข้อมูลที่มีการจัดเก็บข้อมูลในรูปของตารางแบบ 2 มิติ ที่ประกอบด้วยข้อมูลแต่ละแถวในแนวนอน ซึ่งหมายถึงแต่ละระเบียนและข้อมูลแต่ละ สดมภ์ในแนวตั้งซึ่งหมายถึงข้อมูลแต่ละเขตข้อมูล ที่มีความสัมพันธ์กัน ทำให้สามารถเชื่อมโยงหรือสร้างความสัมพันธ์ระหว่างกลุ่มข้อมูลหรือตารางที่เกี่ยวข้องกันในฐานข้อมูลเดียวกันได้ง่าย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0481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เนื่องจากฐานข้อมูลเชิงสัมพันธ์จะประกอบด้วยข้อมูลจากหลาย 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ที่กำหนดให้มี ความสัมพันธ์ในลักษณะต่าง ๆ การลบทัพเพ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หรือแก้ไขเปลี่ยนแปลงข้อมูลใน 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ชันหนึ่งย่อมมีผลกระทบกับข้อมูลใน 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ชันอื่นที่สัมพันธ์กัน เพื่อให้ข้อมูลทั้งหมดที่เกี่ยวข้องมีการคงสภาพความถูกต้องของข้อมูลที่สอดคล้องตามเงื่อนไขที่กำหนดไว้ตลอดเวลา จึงมี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กฎเกณฑ์ที่ใช้ควบคุมความถูกต้องของข้อมูลซึ่งมี 2 ลักษณะ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ดังนี้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40D7A6D1-74A4-4381-AE4B-6A31B73C1B59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5663742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0" algn="l"/>
            <a:r>
              <a:rPr lang="th-TH" sz="40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กฎที่ใช้ควบคุมความถูกต้องของข้อมูล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452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8" y="620688"/>
            <a:ext cx="11103024" cy="5344244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1. กฎการคงสภาพของเอนทิต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กฎการคงสภาพของเอนทิตี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Entity Integrity Constraint)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เป็นกฎที่ใช้กำหนดเพื่อให้ข้อมูลของเอนที่ตีมีความถูกต้อง ซึ่งกล่าวไว้ว่า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แอททริบิว</a:t>
            </a:r>
            <a:r>
              <a:rPr lang="th-TH" sz="3200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ที่ทำหน้าที่เป็นคีย์หลักของรี</a:t>
            </a:r>
            <a:r>
              <a:rPr lang="th-TH" sz="3200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ชันจะต้องไม่มีค่าว่าง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และต้องมีคุณสมบัติเป็นเอกลักษณ์ คือสามารถระบุข้อมูลแอททริบิว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อื่นที่อยู่ในทัพเพ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เดียวกันได้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2. กฎการคงสภาพของการอ้างอิง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กฎการคงสภาพของการอ้างอิง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Referential Integrity Constraint)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เป็นกฎที่ใช้รักษาความถูกต้องของข้อมูลที่มีความสัมพันธ์กันของเอนทิตีที่เชื่อมโยงกัน ให้มีความถูกต้องอยู่เสมอเป็นการป้องกันความผิดพลาดที่อาจเกิดขึ้นจากการลบข้อมูลหรือแก้ไขเปลี่ยนแปลงข้อมูล กฎการคงสภาพการอ้างอิงกล่าวไว้ว่า 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ถ้ามีคีย์นอกในรี</a:t>
            </a:r>
            <a:r>
              <a:rPr lang="th-TH" sz="3200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ชันใดข้อมูลที่อยู่ในคีย์นอกจะต้องเป็นข้อมูลที่อยู่ในคีย์หลักของอีกรี</a:t>
            </a:r>
            <a:r>
              <a:rPr lang="th-TH" sz="3200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ชันหนึ่งด้วย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ซึ่งมีข้อกำหนด 3 ประการที่ทำให้กฎการคงสภาพการอ้างอิงเป็นจริง คือ</a:t>
            </a:r>
          </a:p>
        </p:txBody>
      </p:sp>
    </p:spTree>
    <p:extLst>
      <p:ext uri="{BB962C8B-B14F-4D97-AF65-F5344CB8AC3E}">
        <p14:creationId xmlns:p14="http://schemas.microsoft.com/office/powerpoint/2010/main" val="7013214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8" y="620688"/>
            <a:ext cx="11103024" cy="5344244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2.1 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ไม่สามารถสร้างทัพเพ</a:t>
            </a:r>
            <a:r>
              <a:rPr lang="th-TH" sz="3200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ในรี</a:t>
            </a:r>
            <a:r>
              <a:rPr lang="th-TH" sz="3200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ชันที่อ้างอิงได้ ถ้าไม่มีทัพเพ</a:t>
            </a:r>
            <a:r>
              <a:rPr lang="th-TH" sz="3200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ที่สัมพันธ์กัน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ชันหลัก เช่น ไม่สามารถสร้างข้อมูลของพนักงานคนใดในรี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ชันข้อมูลส่วนตัวได้ ถ้าไม่มีข้อมูลของพนักงานคนนั้น ในรี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ขันพนักงานอยู่ก่อนแล้ว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2.2 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ชันหลัก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ไม่สามารถถูกลบ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ได้ถ้ายังมีทัพเพ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ที่สัมพันธ์กันในรี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ชันที่อ้างอิงอยู่ เช่น ไม่สามารถลบทัพเพ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ิลข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องพนักงานคนใดในรี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ชันพนักงานถ้ามีทัพเพ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ิลข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องพนักงานคนนั้นอยู่ในรี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ชันข้อมูลส่วนตัว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2.3 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ไม่สามารถเปลี่ยนแปลงข้อมูลในแอททริบิว</a:t>
            </a:r>
            <a:r>
              <a:rPr lang="th-TH" sz="3200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ที่ใช้เป็นคีย์หลักของรี</a:t>
            </a:r>
            <a:r>
              <a:rPr lang="th-TH" sz="3200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ชันหลักได้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ถ้ามีทัพเพ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ที่สัมพันธ์กับแอททริบิว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ชันที่อ้างอิง เช่น ไม่สามารถเปลี่ยนแปลงรหัสพนักงานในรี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ชันพนักงานได้ถ้าพนักงานคนนั้นมีข้อมูลในรี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ชันข้อมูลส่วนตัว</a:t>
            </a:r>
          </a:p>
        </p:txBody>
      </p:sp>
    </p:spTree>
    <p:extLst>
      <p:ext uri="{BB962C8B-B14F-4D97-AF65-F5344CB8AC3E}">
        <p14:creationId xmlns:p14="http://schemas.microsoft.com/office/powerpoint/2010/main" val="317098989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0481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การออกแบบระเกฐานข้อมูลเป็นชั้นตอนหนึ่งของการออกแบบระ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บป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ระประกอบด้วยรี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ชันต่าง ๆ ของระบบพร้อมแอททริบิว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ต์ข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องแต่ละรี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ตลอดจนการกำหนดความสัมพันธ์และคีย์ต่าง ๆ ของรี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ชันได้อย่างถูกต้องเหมาะสม การออกแบบระบบฐานข้อมูลที่ดีจะทำให้ข้อมูลที่ถูลที่ถูกจัดเก็บอย่างเป็นระบบและเขียนโปรแกรมง่าย ชั้นตอนการออกแบบระบบฐานข้อมูล มีดังนี้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1. เก็บรวบรวมรายละเอียดทั้งหมด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เก็บรวบรวมรายละเอียดทั้งหมด เป็นขั้นตอนการเก็บรวบรวมข้อมูลและรายละเอียดต่าง ๆ ของงาน รวมทั้งความต้องการของผู้ใช้ ข้อมูลอาจได้มาจากการสำรวจความต้องการของผู้ใช้ โดยวิธีการสัมภาษณ์    ดูเอกสาร แบบฟอร์มต่าง ๆ เพื่อนำมากำหนดเอนทิติในขั้นตอนต่อไป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40D7A6D1-74A4-4381-AE4B-6A31B73C1B59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5663742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0" algn="l"/>
            <a:r>
              <a:rPr lang="th-TH" sz="40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การออกแบบระบบฐานข้อมูล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110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8" y="620688"/>
            <a:ext cx="11103024" cy="5344244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2. กำหนดเอนทิตีและความสัมพันธ์ระหว่างเอนทิตี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กำหนดเอนทิตีและความสัมพันธ์ระหว่างเอนทิตี จากขั้นตอนการเก็บรวบรวมรายละเอียดทั้งหมด ข้อมูลที่ได้นำมากำหนด เอนทิตีและความสัมพันธ์ระหว่างเอนทิตี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ปรับเอนทิตีและความสัมพันธ์ระหว่างเอนที่ดีเป็นรี</a:t>
            </a:r>
            <a:r>
              <a:rPr lang="th-TH" sz="3200" b="1" dirty="0" err="1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ปรับเอนทิตีและความสัมพันธ์ระหว่างเอนทิตีเป็นรี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เป็นขั้นตอนการปรับเอนทิตีและความสัมพันธ์ระหว่างเอนทิตีไปเป็นรี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ในขั้นตอนนี้ถ้ามีความสัมพันธ์แบบกลุ่มต่อกลุ่มเกิดขึ้นให้ทำการปรับความสัมพันธ์แบบกลุ่มต่อกลุ่มให้เป็นความสัมพันธ์ แบบหนึ่งต่อกลุ่ม เพื่อขจัดปัญหาความซ้ำซ้อนกันของข้อมูล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4. กำหนดแอททริบิว</a:t>
            </a:r>
            <a:r>
              <a:rPr lang="th-TH" sz="3200" b="1" dirty="0" err="1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แต่ละรี</a:t>
            </a:r>
            <a:r>
              <a:rPr lang="th-TH" sz="3200" b="1" dirty="0" err="1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กำหนดแอททริบิว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แต่ละรี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เป็นขั้นตอนการกำหนดแอททริบิว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ต์แ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ละคุณลักษณะของข้อมูลให้กับแต่ละรี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ว่าแต่ละรี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ชันจะประกอบด้วยแอททริบิว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อะไรบ้างที่จะใช้ในการเก็บข้อมูล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29201311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8" y="620688"/>
            <a:ext cx="11103024" cy="5344244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5. กำหนดโครงสร้างของตารางและกำหนดคีย์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นำรี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ชันและแอททริบิว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มากำหนดโครงสร้างตาราง โดยแปลงแอททริบิว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เป็นเขตข้อมูล พร้อมกำหนดชนิดและขนาดข้อมูลในแต่ละเขตข้อมูล พร้อมทั้งเงื่อนไขหรือกฎเกณฑ์ที่ใช้กำหนดคีย์ ให้กับแต่ละรี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ชันเป็นการพิจารณาว่าแอททริบิว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ใดมีคุณสมบัติเหมาะที่จะนำมาเป็นคีย์หลัก โดยเลือก 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ที่มีค่าไม่ซ้ำกัน ถ้าไม่มีแอททริบิว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ใดเลย ต้องกำหนดเขตข้อมูลใหม่ เพื่อใช้เป็นคีย์หลักโดยเฉพาะ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6. ปรับรี</a:t>
            </a:r>
            <a:r>
              <a:rPr lang="th-TH" sz="3200" b="1" dirty="0" err="1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ชันให้อยู่ในรูปแบบปกติ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การปรับรี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ชันให้อยู่ในรูปแบบปกติ เพื่อให้ตารางที่สร้างขึ้นมีประสิทธิภาพในการทำงานมากที่สุด หากขั้นตอนการกำหนดโครงสร้างตาราง ยังมีความซ้ำช้อนกันอยู่หรือข้อมูลบางแอททริบิว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ไม่เกี่ยวข้องโดยตรงกับเนื้อหาในตารางนั้น ต้องทำการปรับแก้ให้มีโครงสร้างหรือรูปแบบที่เหมาะสมก่อนนำไปใช้งาน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20694192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0481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นอร</a:t>
            </a:r>
            <a:r>
              <a:rPr lang="th-TH" sz="32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์มัลไลเซ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Normalization)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กระบวนการปรับโครงสร้างข้อมูลของฐานข้อมูล ที่มีความซ้ำช้อนให้อยู่ในรูปแบบที่เรียกว่ารูปแบบปกติ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Normal Form : NF)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ด้วยการแตกรี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ที่มีข้อมูลซ้ำช้อน ให้ง่ายต่อ การนำไปใช้งานและมีปัญหาน้อยที่สุด ไม่ว่าจะเป็นปัญหาการซ้ำช้อนของข้อมูลหรือปัญหาความผิดปกติที่อาจเกิดขึ้นจากการเพิ่ม ลบหรือเปลี่ยนแปลงแก้ไขข้อมูล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40D7A6D1-74A4-4381-AE4B-6A31B73C1B59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5663742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0" algn="l"/>
            <a:r>
              <a:rPr lang="th-TH" sz="40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การนอร</a:t>
            </a:r>
            <a:r>
              <a:rPr lang="th-TH" sz="4000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์มัลไลเซ</a:t>
            </a:r>
            <a:r>
              <a:rPr lang="th-TH" sz="40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ชัน</a:t>
            </a:r>
          </a:p>
        </p:txBody>
      </p:sp>
    </p:spTree>
    <p:extLst>
      <p:ext uri="{BB962C8B-B14F-4D97-AF65-F5344CB8AC3E}">
        <p14:creationId xmlns:p14="http://schemas.microsoft.com/office/powerpoint/2010/main" val="24453434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3A263-D7DC-443C-B4AA-FFC6DD18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620688"/>
            <a:ext cx="5695528" cy="554461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8" y="620688"/>
            <a:ext cx="5695528" cy="5344244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กระบวนการนอร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์มัลไลเซ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เป็นเทคนิคที่ใช้ในการวิเคราะห์รี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ชันให้อยู่ในรูปแบบปกติซึ่งมีอยู่ 5 ระดับ ได้แก่    </a:t>
            </a:r>
          </a:p>
          <a:p>
            <a:pPr marL="0" indent="0" algn="thaiDist">
              <a:buNone/>
            </a:pP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นอร</a:t>
            </a:r>
            <a:r>
              <a:rPr lang="th-TH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์มัลไลเซ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 ระดับที่ 1 (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First Normal Form : 1NF) 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th-TH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นอร</a:t>
            </a:r>
            <a:r>
              <a:rPr lang="th-TH" b="1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์มัลไลเซ</a:t>
            </a:r>
            <a:r>
              <a:rPr lang="th-TH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 ระดับที่ 2 (</a:t>
            </a:r>
            <a:r>
              <a:rPr lang="en-US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Second Normal Form : 2NF) </a:t>
            </a: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นอร</a:t>
            </a:r>
            <a:r>
              <a:rPr lang="th-TH" b="1" dirty="0" err="1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์มัลไลเช</a:t>
            </a: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 ระดับที่ 3 (</a:t>
            </a:r>
            <a:r>
              <a:rPr lang="en-US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Third Normal Form : 3NF)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นอกจากนี้ยังมีระดับที่ทำให้นอร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์มัลไลเช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ระดับที่ 3 มีความแข็งแกร่งขึ้นกว่าเดิม เรียกว่า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BCNF 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b="1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นอร</a:t>
            </a:r>
            <a:r>
              <a:rPr lang="th-TH" b="1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์มัลไลเซ</a:t>
            </a:r>
            <a:r>
              <a:rPr lang="th-TH" b="1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 ระดับที่ 4 (</a:t>
            </a:r>
            <a:r>
              <a:rPr lang="en-US" b="1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Fourth Normal Form : 4NF) </a:t>
            </a:r>
            <a:r>
              <a:rPr lang="th-TH" b="1" dirty="0">
                <a:solidFill>
                  <a:srgbClr val="33CC33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นอร</a:t>
            </a:r>
            <a:r>
              <a:rPr lang="th-TH" b="1" dirty="0" err="1">
                <a:solidFill>
                  <a:srgbClr val="33CC33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์มัลโลเซ</a:t>
            </a:r>
            <a:r>
              <a:rPr lang="th-TH" b="1" dirty="0">
                <a:solidFill>
                  <a:srgbClr val="33CC33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 ระดับที่ 5 (</a:t>
            </a:r>
            <a:r>
              <a:rPr lang="en-US" b="1" dirty="0" err="1">
                <a:solidFill>
                  <a:srgbClr val="33CC33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Fith</a:t>
            </a:r>
            <a:r>
              <a:rPr lang="en-US" b="1" dirty="0">
                <a:solidFill>
                  <a:srgbClr val="33CC33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Normal Form : 5NF) </a:t>
            </a:r>
            <a:endParaRPr lang="th-TH" b="1" dirty="0">
              <a:solidFill>
                <a:srgbClr val="33CC33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ดังภาพที่ 2.12</a:t>
            </a:r>
          </a:p>
        </p:txBody>
      </p:sp>
    </p:spTree>
    <p:extLst>
      <p:ext uri="{BB962C8B-B14F-4D97-AF65-F5344CB8AC3E}">
        <p14:creationId xmlns:p14="http://schemas.microsoft.com/office/powerpoint/2010/main" val="79579001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68760"/>
            <a:ext cx="11449272" cy="5040560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1. นอร</a:t>
            </a:r>
            <a:r>
              <a:rPr lang="th-TH" b="1" dirty="0" err="1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์มัลไลเช</a:t>
            </a: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 ระดับที่ 1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นอร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์มัลไลเซ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ระดับที่ 1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First Normal Form : 1NF)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เป็นขั้นตอนแรกกระบวนการนอร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์มัลไลเซ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ชันโดยรี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ชันที่มีคุณสมบัติอยู่ในรูปแบบของ 1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NF </a:t>
            </a:r>
            <a:r>
              <a:rPr lang="th-TH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จะต้องจัดการกับกลุ่มของแอททริบิว</a:t>
            </a:r>
            <a:r>
              <a:rPr lang="th-TH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ที่รวมกลุ่มกัน (</a:t>
            </a:r>
            <a:r>
              <a:rPr lang="en-US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Repeating Group) </a:t>
            </a:r>
            <a:r>
              <a:rPr lang="th-TH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ให้เป็นค่าแอททริบิว</a:t>
            </a:r>
            <a:r>
              <a:rPr lang="th-TH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ที่มีเพียงค่าเดียวเท่านั้น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ที่รวมกลุ่มกันก็คือข้อมูลที่มีลักษณะซ้ำ ๆ กัน เช่น 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ชันรายการสั่งซื้อ ดังภาพที่ 2.13-2.16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B5693-AC6C-4941-92FF-071F22CE4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3225528"/>
            <a:ext cx="4968552" cy="3109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06F431-E33D-404D-9B08-D1B712E96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3225528"/>
            <a:ext cx="5184576" cy="308379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3E1608C-7E45-4AE5-B387-3A127564DBB1}"/>
              </a:ext>
            </a:extLst>
          </p:cNvPr>
          <p:cNvSpPr/>
          <p:nvPr/>
        </p:nvSpPr>
        <p:spPr>
          <a:xfrm>
            <a:off x="5879976" y="4365104"/>
            <a:ext cx="576064" cy="4320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33CC3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373F6-8ED9-4352-90D1-51C82C717957}"/>
              </a:ext>
            </a:extLst>
          </p:cNvPr>
          <p:cNvSpPr/>
          <p:nvPr/>
        </p:nvSpPr>
        <p:spPr>
          <a:xfrm>
            <a:off x="5889859" y="3763969"/>
            <a:ext cx="56618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1NF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16092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685" y="620688"/>
            <a:ext cx="11009947" cy="5040560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2. นอร</a:t>
            </a:r>
            <a:r>
              <a:rPr lang="th-TH" b="1" dirty="0" err="1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์มัลไลเช</a:t>
            </a: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 ระดับที่ 2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ชันอยู่ในรูปแบบ 2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NF </a:t>
            </a:r>
            <a:r>
              <a:rPr lang="th-TH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จะต้องแยกรี</a:t>
            </a:r>
            <a:r>
              <a:rPr lang="th-TH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ชันทั้งหมดที่ขึ้นกับบางส่วนของคีย์หลักออกมาสร้างเป็นรี</a:t>
            </a:r>
            <a:r>
              <a:rPr lang="th-TH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ชันใหม่และกำหนดให้ส่วนของคีย์หลักที่แอททริบิว</a:t>
            </a:r>
            <a:r>
              <a:rPr lang="th-TH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นั้นด้วยเป็นคีย์ในรี</a:t>
            </a:r>
            <a:r>
              <a:rPr lang="th-TH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ชันใหม่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ชันรายการสั่งซื้อ จากภาพที่ 2.15 เป็นรี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ชันที่ต้องนำมาปรับให้เป็น 2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NF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ซึ่งคีย์หลักของรี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ชันนี้ประกอบด้วย 2 แอททริม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ิวต์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คือ เลขที่ใบสั่งซื้อและรหัสสินค้า 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ที่ไม่ใช่คีย์ที่ขึ้นกับเลขที่ใบสั่งซื้อ คือ รหัสลูกค้าและวันที่สั่งซื้อ ส่วนแอททริบิว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จำนวนสั่งซื้อและส่วนลด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%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) จะขึ้นกับเลขที่ใบสั่งซื้อและรหัสสินค้า ดังนั้นจึงแยกรี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ชันรายการสั่งซื้อออกเป็น 2 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ได้แก่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1) 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ชันการสั่งซื้อ ประกอบด้วยแอททริบิว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เลขที่ใบสั่งซื้อ รหัสลูกค้า วันที่สั่งซื้อ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2) 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ชันรายการสั่งซื้อ ประกอบด้วยแอททริบิว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เลขที่ใบสั่งซื้อ รหัสสินค้า จำนวนสั่งซื้อ ส่วนลด (%) </a:t>
            </a:r>
          </a:p>
        </p:txBody>
      </p:sp>
    </p:spTree>
    <p:extLst>
      <p:ext uri="{BB962C8B-B14F-4D97-AF65-F5344CB8AC3E}">
        <p14:creationId xmlns:p14="http://schemas.microsoft.com/office/powerpoint/2010/main" val="26298633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D7D70FA-4164-4A0C-A2B9-A85BC1307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0008" y="290558"/>
            <a:ext cx="11449272" cy="2304256"/>
          </a:xfrm>
        </p:spPr>
        <p:txBody>
          <a:bodyPr/>
          <a:lstStyle/>
          <a:p>
            <a:pPr marL="0" lvl="1" algn="thaiDist">
              <a:spcBef>
                <a:spcPts val="0"/>
              </a:spcBef>
              <a:buFontTx/>
              <a:buNone/>
            </a:pPr>
            <a:r>
              <a:rPr lang="th-TH" alt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คำศัพท์พื้นฐานของระบบฐานข้อมูลเชิงสัมพันธ์</a:t>
            </a:r>
          </a:p>
          <a:p>
            <a:pPr marL="0" lvl="1" algn="thaiDist">
              <a:spcBef>
                <a:spcPts val="0"/>
              </a:spcBef>
              <a:buFontTx/>
              <a:buNone/>
            </a:pP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เพื่อให้เข้าใจได้ง่ายจึงขออ้างคำศัพท์ทั่วไปและคำศัพท์ที่ใช้ในการประมวลผลระบบแฟ้มข้อมูล ดังตารางที่ 2.1</a:t>
            </a:r>
          </a:p>
          <a:p>
            <a:pPr marL="0" lvl="1" algn="thaiDist">
              <a:spcBef>
                <a:spcPts val="0"/>
              </a:spcBef>
              <a:buFontTx/>
              <a:buNone/>
            </a:pPr>
            <a:r>
              <a:rPr lang="th-TH" alt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ตารางที่ 2.1 </a:t>
            </a:r>
            <a:r>
              <a:rPr lang="th-TH" alt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แสดงรูปแบบคำศัพท์พื้นฐานของระวะบฐานข้อมูลเชิงสัมพันธ์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2014A1-4A27-43D2-B7F2-200AFB615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08" y="1844824"/>
            <a:ext cx="9290396" cy="47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8117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0B42E4-CC03-4718-A8DD-B74707AB8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364800"/>
            <a:ext cx="6120680" cy="6128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7373F6-8ED9-4352-90D1-51C82C717957}"/>
              </a:ext>
            </a:extLst>
          </p:cNvPr>
          <p:cNvSpPr/>
          <p:nvPr/>
        </p:nvSpPr>
        <p:spPr>
          <a:xfrm>
            <a:off x="5879976" y="2905779"/>
            <a:ext cx="609462" cy="523220"/>
          </a:xfrm>
          <a:prstGeom prst="rect">
            <a:avLst/>
          </a:prstGeom>
          <a:solidFill>
            <a:srgbClr val="33CC33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2NF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340424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DFF511-638B-458B-9D8A-0E293DDC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3284984"/>
            <a:ext cx="6190994" cy="25922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68760"/>
            <a:ext cx="11449272" cy="5040560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3. นอร</a:t>
            </a:r>
            <a:r>
              <a:rPr lang="th-TH" b="1" dirty="0" err="1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์มัลไลเช</a:t>
            </a:r>
            <a:r>
              <a:rPr lang="th-TH" b="1" dirty="0">
                <a:solidFill>
                  <a:srgbClr val="0033CC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 ระดับที่ 3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นอร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์มัลไลเซ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ระดับที่ 3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Third Normal Form : 3NF)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ชันที่อยู่นอร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์มัลไลเซ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ชันในระดับที่ 3 จะต้องอยู่ในรูปแบบของ 2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NF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มาก่อนและ</a:t>
            </a:r>
            <a:r>
              <a:rPr lang="th-TH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ทุกแอททริบิว</a:t>
            </a:r>
            <a:r>
              <a:rPr lang="th-TH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ที่ไม่ใช่คีย์ จะต้องขึ้นกับคีย์หลักเท่านั้นและต้องไม่มีการขึ้นต่อกันระหว่างแอททริบิว</a:t>
            </a:r>
            <a:r>
              <a:rPr lang="th-TH" b="1" u="sng" dirty="0" err="1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ที่ไม่ใช่คีย์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Transitive Dependency)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รี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ชันลูกค้า ดังภาพที่ 2.18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3E1608C-7E45-4AE5-B387-3A127564DBB1}"/>
              </a:ext>
            </a:extLst>
          </p:cNvPr>
          <p:cNvSpPr/>
          <p:nvPr/>
        </p:nvSpPr>
        <p:spPr>
          <a:xfrm>
            <a:off x="5403044" y="4365104"/>
            <a:ext cx="576064" cy="4320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373F6-8ED9-4352-90D1-51C82C717957}"/>
              </a:ext>
            </a:extLst>
          </p:cNvPr>
          <p:cNvSpPr/>
          <p:nvPr/>
        </p:nvSpPr>
        <p:spPr>
          <a:xfrm>
            <a:off x="5412927" y="3763969"/>
            <a:ext cx="611065" cy="523220"/>
          </a:xfrm>
          <a:prstGeom prst="rect">
            <a:avLst/>
          </a:prstGeom>
          <a:solidFill>
            <a:srgbClr val="0033CC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3NF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35405-FF14-49CA-AB9B-66DDE3DB8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1" y="3205534"/>
            <a:ext cx="5112569" cy="275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345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484784"/>
            <a:ext cx="11006126" cy="52292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เพื่อให้เข้าใจการออกแบบยฐานชัดมูลให้มากขึ้น ขอเสนอตัวอย่าง </a:t>
            </a:r>
            <a:r>
              <a:rPr lang="th-TH" sz="27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ฐา</a:t>
            </a: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นข</a:t>
            </a:r>
            <a:r>
              <a:rPr lang="th-TH" sz="27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ัอ</a:t>
            </a: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มูลบุคลากรวิทยาลัยแห่งหนึ่งให้เป็นกรณีศึกษา มาประกอบ ดังนี้</a:t>
            </a:r>
          </a:p>
          <a:p>
            <a:pPr marL="0" indent="0" algn="thaiDist">
              <a:buNone/>
            </a:pPr>
            <a:r>
              <a:rPr lang="th-TH" sz="2700" b="1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1. รายละเอียดทั้งหมดของระบบงาน</a:t>
            </a:r>
          </a:p>
          <a:p>
            <a:pPr marL="0" indent="0" algn="thaiDist">
              <a:buNone/>
            </a:pP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ในระบบงานบุคลากร จัดเก็บข้อมูลบุคลากรทั้งหมดในวิทยาลัยฯ ซึ่งบุคลากรแต่ละคนจะสังกัดในแต่ละประเภท เช่น ข้าราชการ ลูกจ้างประจำ ครูจ้างสอน ลูกจ้างชั่ว</a:t>
            </a:r>
            <a:r>
              <a:rPr lang="th-TH" sz="27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ควา</a:t>
            </a: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 พนักงานราชการวิทยาลัยธุรกิจศึกษา บริหารงานโดยแบ่งเป็นแผนกวิชา มีทั้งหมด 18 แผนกวิชา โดยมีครูจ้างสอนและข้าราชการสังกัดคนละ 1 แผนกเท่านั้น มีการเก็บข้อมูลในการมาปฏิบัติราชการบุคลากรแต่ละคนโดยเก็บข้อมูลเกี่ยวกับรายการลา บุคลากรแต่ละคนมีสิทธิลาได้มากกว่า 1 ครั้งและในรายการลา เช่น ลาป่วย ลากิจ แต่ละรายการ บุคลากรแต่ละคนสามารถ ลาได้ทุกประเกท มีการเก็บข้อมูลเกี่ยวกับการการสอนของบุคลากรที่เป็นข้าราชการ ข้าราชการแต่ละคนสามารถการสอน ได้หลาย ระดับและในแต่ละระดับ บุคลากรทุกคนก็มีสิทธิได้รับเหมือนกันรายงานที่ต้องการ รายงานพื้นฐานของบุคลากร รายงานข้อมูลแผนก รายงานข้อมูลเกี่ยวกับการลา รายงานข้อมูลเกี่ยวกับการได้การสอน รายงานข้อมูลบุคลากรแยกตามแผนก สรุปผลข้อมูลการลา สรุปผลข้อมูลการการสอน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40D7A6D1-74A4-4381-AE4B-6A31B73C1B59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5663742" cy="734869"/>
          </a:xfrm>
          <a:prstGeom prst="rect">
            <a:avLst/>
          </a:prstGeom>
          <a:solidFill>
            <a:srgbClr val="FF19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ตัวอย่าง การออกแบบฐานข้อมูล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39588390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476672"/>
            <a:ext cx="11377264" cy="1080120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700" b="1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2. การกำหนด เอนทิตีและความสัมพันธ์ระหว่างเอนทิต</a:t>
            </a:r>
          </a:p>
          <a:p>
            <a:pPr marL="0" indent="0" algn="thaiDist">
              <a:buNone/>
            </a:pP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2.1 จากรายละเอียดทั้งหมดของระบบงานเมื่อทำการวิเคราะห์หาเอนทิตี้ที่เกี่ยวข้องพบว่า มี 5 เอนทิตี ดังตารางที่ 2.2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E13F7-38FD-4DF6-86B8-303A725C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556792"/>
            <a:ext cx="5807182" cy="3010603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69E0947-379A-4BF8-8D96-94EC0A6C4D16}"/>
              </a:ext>
            </a:extLst>
          </p:cNvPr>
          <p:cNvSpPr txBox="1">
            <a:spLocks/>
          </p:cNvSpPr>
          <p:nvPr/>
        </p:nvSpPr>
        <p:spPr bwMode="auto">
          <a:xfrm>
            <a:off x="623392" y="4761148"/>
            <a:ext cx="11377264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thaiDist">
              <a:buFont typeface="Wingdings" panose="05000000000000000000" pitchFamily="2" charset="2"/>
              <a:buNone/>
            </a:pPr>
            <a:r>
              <a:rPr lang="th-TH" sz="27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2.2 วิเคราะห์หาความสัมพันธ์ระหว่างเอนทิตีพบว่ามีความสัมพันธ์ ดังนี้</a:t>
            </a:r>
          </a:p>
          <a:p>
            <a:pPr marL="0" indent="0" algn="thaiDist">
              <a:buNone/>
            </a:pPr>
            <a:r>
              <a:rPr lang="th-TH" sz="27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2.2.1 ความสัมพันธ์แบบหนึ่งต่อกลุ่มความสัมพันธ์ระหว่างเอนทิตีแผนกกับเอนทิตีบุคลากรเป็นความสัมพันธ์</a:t>
            </a:r>
          </a:p>
          <a:p>
            <a:pPr marL="0" indent="0" algn="thaiDist">
              <a:buNone/>
            </a:pPr>
            <a:r>
              <a:rPr lang="th-TH" sz="27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ในลักษณะการสังกัดอยู่ โดยหนึ่งแผนกมีบุคลากร (ทำหน้าที่สอน) หลายคนเป็นการแสดงความสัมพันธ์ ในแบบหนึ่งต่อกลุ่ม ดังภาพที่ 2.21</a:t>
            </a:r>
          </a:p>
        </p:txBody>
      </p:sp>
    </p:spTree>
    <p:extLst>
      <p:ext uri="{BB962C8B-B14F-4D97-AF65-F5344CB8AC3E}">
        <p14:creationId xmlns:p14="http://schemas.microsoft.com/office/powerpoint/2010/main" val="150248286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69E0947-379A-4BF8-8D96-94EC0A6C4D16}"/>
              </a:ext>
            </a:extLst>
          </p:cNvPr>
          <p:cNvSpPr txBox="1">
            <a:spLocks/>
          </p:cNvSpPr>
          <p:nvPr/>
        </p:nvSpPr>
        <p:spPr bwMode="auto">
          <a:xfrm>
            <a:off x="1127448" y="692696"/>
            <a:ext cx="10513168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    2.2 วิเคราะห์หาความสัมพันธ์ระหว่างเอนทิตีพบว่ามีความสัมพันธ์ ดังนี้</a:t>
            </a: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          </a:t>
            </a: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2.2.1 ความสัมพันธ์แบบหนึ่งต่อกลุ่ม</a:t>
            </a: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th-TH" sz="2700" b="1" kern="0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</a:t>
            </a: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ความสัมพันธ์ระหว่างเอนทิตีแผนกกับเอนทิตีบุคลากรเป็นความสัมพันธ์ในลักษณะการสังกัดอยู่ โดยหนึ่งแผนกมีบุคลากร (ทำหน้าที่สอน) หลายคนเป็นการแสดงความสัมพันธ์ ใน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แบบหนึ่งต่อกลุ่ม</a:t>
            </a: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ดังภาพที่ 2.21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27E26-3633-44E6-8200-0AF18B49D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544054"/>
            <a:ext cx="7247557" cy="1421482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C51AEEF-F09E-447F-9BA3-0E4DC4F3B788}"/>
              </a:ext>
            </a:extLst>
          </p:cNvPr>
          <p:cNvSpPr txBox="1">
            <a:spLocks/>
          </p:cNvSpPr>
          <p:nvPr/>
        </p:nvSpPr>
        <p:spPr bwMode="auto">
          <a:xfrm>
            <a:off x="1113237" y="3980690"/>
            <a:ext cx="10513168" cy="12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th-TH" sz="2700" b="1" kern="0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ความสัมพันธ์ระหว่างเอนทิตีประเภทบุคลากรกับเอนทิตีบุคลากรเป็นความสัมพันธ์ในลักษณะการสังกัดอยู่โดยหนึ่งประเภทมีบุคลากรหลายคนสังกัดอยู่ เป็นการแสดงความสัมพันธ์ใน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แบบหนึ่งต่อกลุ่ม</a:t>
            </a:r>
            <a:r>
              <a:rPr lang="th-TH" sz="2700" b="1" kern="0" dirty="0">
                <a:solidFill>
                  <a:prstClr val="black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แสดงดังภาพที่ 2.22</a:t>
            </a:r>
            <a:endParaRPr kumimoji="0" lang="th-TH" sz="2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DCA4-11AB-4980-8DD6-55CED7B21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5234081"/>
            <a:ext cx="6984776" cy="12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613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0D6AB3-123A-E7F3-A17C-4B681ED2D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1079E7-DAED-A9F1-F65E-FA9378B7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5237692"/>
            <a:ext cx="6666779" cy="1433025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40F4A2E-0408-6F47-8FB4-8EBFC124D455}"/>
              </a:ext>
            </a:extLst>
          </p:cNvPr>
          <p:cNvSpPr txBox="1">
            <a:spLocks/>
          </p:cNvSpPr>
          <p:nvPr/>
        </p:nvSpPr>
        <p:spPr bwMode="auto">
          <a:xfrm>
            <a:off x="1127448" y="692696"/>
            <a:ext cx="10513168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        </a:t>
            </a: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2.2.2 ความสัมพันธ์แบบกลุ่มต่อกลุ่ม</a:t>
            </a: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        ความสัมพันธ์ระหว่างเอนที่ตีบุคลากากับเอนที่ดีการลาเป็นความสัมพันธ์ ในลักษณะรายการลา เนื่องจากในประเภทการลาหนึ่งประเภท มีบุคลากรหลายคนลาและบุคลากรหนึ่งคน ก็สามารถลาได้หลายประเภท เป็นลักษณะความสัมพันธ์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แเบกลุ่มต่อกลุ่ม</a:t>
            </a: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ดังภาพที่ 2.23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FC01AE2-0127-0467-80E4-D77DA4528601}"/>
              </a:ext>
            </a:extLst>
          </p:cNvPr>
          <p:cNvSpPr txBox="1">
            <a:spLocks/>
          </p:cNvSpPr>
          <p:nvPr/>
        </p:nvSpPr>
        <p:spPr bwMode="auto">
          <a:xfrm>
            <a:off x="1113237" y="3980690"/>
            <a:ext cx="10513168" cy="12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         ความสัมพันธ์ระหว่างเอนทิตีบุคลากรกับเอนทิตีรายวิชา เป็นความสัมพันธ์ในลักษณะการได้รับ เนื่องจากบุคลากรหนึ่งคน มีสิทธิได้การสอนหลายรายการและในหนึ่งรายการของรายวิชา ก็มีบุคลากรหลายคนได้รับเช่นกัน เป็นความสัมพันธ์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แบบกลุ่มต่อกลุ่ม</a:t>
            </a:r>
            <a:r>
              <a:rPr kumimoji="0" lang="th-TH" sz="27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</a:t>
            </a: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ดังภาพที่ 2.24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6BD9D-6E15-221A-E056-2A6F0818A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7" y="2528900"/>
            <a:ext cx="6119403" cy="14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8554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799D54-E746-5054-4358-3314D5A4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0921B-F09C-A246-460D-A76C88F62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476672"/>
            <a:ext cx="11233248" cy="388843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700" b="1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3. การแปลงเอนทิตีและความสัมพันธ์ระหว่างเอนทิตีเป็นรีเลชัน</a:t>
            </a:r>
          </a:p>
          <a:p>
            <a:pPr marL="0" indent="0" algn="thaiDist">
              <a:buNone/>
            </a:pP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3.1 จากเอนทิตีและความสัมพันธ์ระหว่างเอนทิตีที่ทำการวิเคราะห์ได้ในข้อ 2 พบว่ามีความสัมพันธ์แบบกลุ่มต่อกลุ่มเกิดขึ้น คือ</a:t>
            </a:r>
          </a:p>
          <a:p>
            <a:pPr marL="0" indent="0" algn="thaiDist">
              <a:buNone/>
            </a:pP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 3.1.1 ความสัมพันธ์ระหว่างเอนทิตีบุคลากรกับเอนทิตีการลาเป็นความสัมพันธ์ในลักษณะรายการลา ซึ่งเป็นแบบกลุ่มต่อกลุ่มจึงต้องปรับความสัมพันธ์ดังกล่าวเป็นความสัมพันธ์แบบหนึ่งต่อกลุ่ม เพื่อลดปัญหาที่จะเกิดขึ้นในเรื่องความซ้ำซ้อนของข้อมูล จึงได้สร้างเอนทิติใหม่ คือ เอนทิตีรายการลา ขึ้นอีกหนึ่งเอนทิตี เมื่อสร้างเอนทิตีใหม่ความสัมพันธ์ระหว่างเอนที่ดีบุคลากร กับเอนทิตีการลาก็จะเปลี่ยนไป คือ ความสัมพันธ์ระหว่างเอนทิตีบุคลากรกับเอนทิตีรายการลาเป็นความสัมพันธ์แบบหนึ่งต่อกลุ่มและความสัมพันธ์ระหว่างเอนทิตีการลาและเอนทิตีรายการลาเป็นความสัมพันธ์ แบบหนึ่งต่อกลุ่ม ดังภาพที่ 2.25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8160E-F706-2433-B094-FE0E2335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4365104"/>
            <a:ext cx="806489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2103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FA6110-BD57-3A74-D824-29812AFAC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2EFF80-FE4F-941A-B954-57FB1DE5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476672"/>
            <a:ext cx="11233248" cy="2376264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3.1.2 ความสัมพันธ์ระหว่างเอนที่ตีบุคลากกับแอนที่ตีรายวิยา เป็นความสัมพันธ์ในลักษณะการสอน ซึ่งเป็นแบบกลุ่มต่อกลุ่ม จึงต้องปรับความสัมพันธ์ดังกล่าว เป็นความสัมพันธ์แบบหนึ่งต่อกลุ่ม โดยสร้างเอนทิตีใหม่ คือ เอนทิตีรายการการสอนขึ้นหนึ่งเอนทิดีเมื่อสร้างเอนทิติใหม่ความสัมพันธ์ระหว่างเอนทิตีบุคลากรกับเอนทิตีรายวิชา ก็จะเปลี่ยนไป คือ</a:t>
            </a:r>
          </a:p>
          <a:p>
            <a:pPr marL="0" indent="0" algn="thaiDist">
              <a:buNone/>
            </a:pP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ความสัมพันธ์ระหว่างเอนทิตีบุคลากรกับเอนทิตีรายการการสอนเป็นความสัมพันธ์แบบหนึ่งต่อกลุ่มและความสัมพันธ์ระหว่างเอนทิตีรายวิชาและเอนทิตีการได้การสอนเป็นความสัมพันธ์แบบหนึ่งต่อกลุ่ม ดังภาพที่ 2.26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1CBB6F1-DDA3-14C3-4F50-B9D5C6B07D31}"/>
              </a:ext>
            </a:extLst>
          </p:cNvPr>
          <p:cNvSpPr txBox="1">
            <a:spLocks/>
          </p:cNvSpPr>
          <p:nvPr/>
        </p:nvSpPr>
        <p:spPr bwMode="auto">
          <a:xfrm>
            <a:off x="623392" y="4869160"/>
            <a:ext cx="112332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thaiDist">
              <a:buFont typeface="Wingdings" panose="05000000000000000000" pitchFamily="2" charset="2"/>
              <a:buNone/>
            </a:pPr>
            <a:r>
              <a:rPr lang="th-TH" sz="27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ดังนั้นระบบฐานข้อมูลบุคลากร จะประกอบด้วยรีเลชัน 7 รีเลชัน คือ รีเลชันบุคลากรรีเลชันการลา รีเลชันรายการลา รีเลชันรายวิชา รีเลชันรายการการสอน รีเลชันแผนก และรีเลชันประเภทบุคลากร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74123-5306-C9BB-4328-8A63F16F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39" y="2834162"/>
            <a:ext cx="7613869" cy="20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7042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CD008BE-B5A6-098E-447A-FA0A8CBB7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7AEB4B-9830-3FA9-1EEF-7CEEE403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476672"/>
            <a:ext cx="11233248" cy="1224136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700" b="1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4. การกำหนดแอททริบิวต์แต่ละรีเลชัน</a:t>
            </a:r>
          </a:p>
          <a:p>
            <a:pPr marL="0" indent="0" algn="thaiDist">
              <a:buNone/>
            </a:pP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จากรายละเอียดของระบบงาน จะประกอบด้วยรีเลชันและแอททริบิวต์ของระบบงาน ดังตารางที่ 2.3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6E76B-E1A6-8AC7-100B-F858514EA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700808"/>
            <a:ext cx="7920880" cy="442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843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80772A0-865F-47E1-1042-83ACA96E4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8AC991-CD0D-4386-2F98-6B48D41DF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476672"/>
            <a:ext cx="11233248" cy="1224136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700" b="1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5. กำหนดโครงสร้างของแต่ละตารางและคีย์</a:t>
            </a:r>
          </a:p>
          <a:p>
            <a:pPr marL="0" indent="0" algn="thaiDist">
              <a:buNone/>
            </a:pP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ดังตารางที่ 2.4 - 2.10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D43A2-E3FA-E542-9E14-6EAD02A66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26" y="1617778"/>
            <a:ext cx="4896545" cy="423451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1735891-CF3A-22B5-2548-6B9BE32E0C3E}"/>
              </a:ext>
            </a:extLst>
          </p:cNvPr>
          <p:cNvSpPr txBox="1">
            <a:spLocks/>
          </p:cNvSpPr>
          <p:nvPr/>
        </p:nvSpPr>
        <p:spPr bwMode="auto">
          <a:xfrm>
            <a:off x="971147" y="5852290"/>
            <a:ext cx="10597461" cy="8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thaiDist">
              <a:buFont typeface="Wingdings" panose="05000000000000000000" pitchFamily="2" charset="2"/>
              <a:buNone/>
            </a:pPr>
            <a:r>
              <a:rPr lang="th-TH" sz="2700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จากตารางที่ 2.4 ตารางบุคลากรมีรหัสบุคลากรเป็นคีย์หลัก ในตารางบุคลากรมีรหัสแผนกและรหัสประเภทบุคลากร ปรากฏอยู่ ใช้เป็นคีย์นอกอ้างอิงความสัมพันธ์ระหว่างตารางแผนกและตารางประเภทบุคลากรตามลำดับ</a:t>
            </a:r>
          </a:p>
        </p:txBody>
      </p:sp>
    </p:spTree>
    <p:extLst>
      <p:ext uri="{BB962C8B-B14F-4D97-AF65-F5344CB8AC3E}">
        <p14:creationId xmlns:p14="http://schemas.microsoft.com/office/powerpoint/2010/main" val="13255973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836712"/>
            <a:ext cx="10814992" cy="5487888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692AA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จากตารางที่ 2.1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เป็นตรางที่แสดงให้เห็นถึงคำศัพท์ทำง ๆ ที่ใช้เรียกในฐานข้อมูลเชิงสัมพันธ์ สรุปความหมายได้ ดังนี้</a:t>
            </a:r>
          </a:p>
          <a:p>
            <a:pPr marL="0" indent="0" algn="thaiDist">
              <a:buNone/>
            </a:pPr>
            <a:r>
              <a:rPr lang="th-TH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รี</a:t>
            </a:r>
            <a:r>
              <a:rPr lang="th-TH" sz="3200" b="1" u="sng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รี</a:t>
            </a:r>
            <a:r>
              <a:rPr lang="th-TH" sz="3200" b="1" dirty="0" err="1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ชัน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เป็นโครงสร้างของฐานข้อมูลเชิงสัมพันธ์ จะมีลักษณะการเก็บข้อมูลในรูปแบบของตาราง 2 มิติ ประกอบด้วยรายการข้อมูลหรือระเบียน ซึ่งเรียกว่าทัพเพ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ิลแ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ละเขตข้อมูล ซึ่งเรียกว่า 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โดยคุณสมบัติของรี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มีดังต่อไปนี้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1.1 ช่อง (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cel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ของตารางจะเก็บข้อมูลเพียงค่าเดียว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1.2 ข้อมูลที่อยู่ในแอทททริม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ิวต์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เดียวกันจะต้องมี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ขัอ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มูลที่เป็นแบบเดียวกัน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1.3 แต่ละแอททริบิว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จะต้องมีชื่อแอททริบิว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ที่แตกต่างกันและการเรียงลำดับของแอททริบิว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ก่อนและหลังไม่ถือว่าสำคัญ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1.4 ข้อมูลแต่ละทัพเพ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ิลข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องตารางจะต้องแตกต่างกันและการเรียงลำดับของแถวไม่ถือว่าสำคัญ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340451244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92D3EFA-80C3-5A07-C325-9229F0BFB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44C8566-3D94-0023-7539-F2460CE43F0A}"/>
              </a:ext>
            </a:extLst>
          </p:cNvPr>
          <p:cNvSpPr txBox="1">
            <a:spLocks/>
          </p:cNvSpPr>
          <p:nvPr/>
        </p:nvSpPr>
        <p:spPr bwMode="auto">
          <a:xfrm>
            <a:off x="983432" y="2611930"/>
            <a:ext cx="10597461" cy="8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     จากตารางที่ 2.5 ตารางประเทบุคลากร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มีรหัสประเภทบุคลากรเป็นคีย์หลัก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8AFD6-74CA-8D06-6622-47511326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548680"/>
            <a:ext cx="6480720" cy="1854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E1DD42-86E0-D8E1-6D96-F408CF634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3403465"/>
            <a:ext cx="7289685" cy="2232248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099B5B9-9A09-A765-6F62-74FEFA33402B}"/>
              </a:ext>
            </a:extLst>
          </p:cNvPr>
          <p:cNvSpPr txBox="1">
            <a:spLocks/>
          </p:cNvSpPr>
          <p:nvPr/>
        </p:nvSpPr>
        <p:spPr bwMode="auto">
          <a:xfrm>
            <a:off x="983432" y="5900785"/>
            <a:ext cx="10597461" cy="8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     จากตารางที่ 2.6 ตารางแผนกวิชาร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มีรหัสแผนกวิชาเป็นคีย์หลัก</a:t>
            </a:r>
          </a:p>
        </p:txBody>
      </p:sp>
    </p:spTree>
    <p:extLst>
      <p:ext uri="{BB962C8B-B14F-4D97-AF65-F5344CB8AC3E}">
        <p14:creationId xmlns:p14="http://schemas.microsoft.com/office/powerpoint/2010/main" val="122782250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7F9438B-6656-5A2C-0EE8-F3E00116E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1399CAA-3BA4-2DE3-370F-B02639BE974A}"/>
              </a:ext>
            </a:extLst>
          </p:cNvPr>
          <p:cNvSpPr txBox="1">
            <a:spLocks/>
          </p:cNvSpPr>
          <p:nvPr/>
        </p:nvSpPr>
        <p:spPr bwMode="auto">
          <a:xfrm>
            <a:off x="1019436" y="2467914"/>
            <a:ext cx="10597461" cy="8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     จากตารางที่ 2.7 ตารางการลา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มีรหัสการลาเป็นคีย์หลัก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E18E61A-2AA9-DE92-B79D-7F468EFD408C}"/>
              </a:ext>
            </a:extLst>
          </p:cNvPr>
          <p:cNvSpPr txBox="1">
            <a:spLocks/>
          </p:cNvSpPr>
          <p:nvPr/>
        </p:nvSpPr>
        <p:spPr bwMode="auto">
          <a:xfrm>
            <a:off x="1019436" y="5492250"/>
            <a:ext cx="10597461" cy="1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      จากตารางที่ 2.8 ตารางรายการลา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มีรหัสบุคลากร รหัสการลาและวันที่ลา เป็นคีย์หลัก</a:t>
            </a: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ในลักษณะคีย์ผสม ในตารางรายการลา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มีรหัสการลา เป็นคีย์นอก</a:t>
            </a: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ใช้อ้างอิงความสัมพันธ์ระหว่างตารางการลาและ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มีรหัสบุคลากรเป็นคีย์นอก</a:t>
            </a: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ใช้อ้างอิงความสัมพันธ์ระหว่างตารางบุคลากร</a:t>
            </a:r>
            <a:endParaRPr kumimoji="0" lang="th-TH" sz="27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3F1BC-3A5A-EF7B-FE75-7A1E8C7C8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32" y="260648"/>
            <a:ext cx="7272808" cy="2277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721459-28BD-EEDE-9FC5-1D295360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7" y="2996952"/>
            <a:ext cx="6599147" cy="24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1557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B72A8DF-5B44-5DC8-86A1-BD7ED898B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127588D-BD1D-957A-9B51-59FE7E5C4EB8}"/>
              </a:ext>
            </a:extLst>
          </p:cNvPr>
          <p:cNvSpPr txBox="1">
            <a:spLocks/>
          </p:cNvSpPr>
          <p:nvPr/>
        </p:nvSpPr>
        <p:spPr bwMode="auto">
          <a:xfrm>
            <a:off x="1019436" y="2467914"/>
            <a:ext cx="10597461" cy="8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      จากตารางที่ 2.9 ตารางรายวิชา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มีรหัสรายวิชาเป็นคีย์หลัก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1FE708E-0E9C-5543-738F-78E231622B0B}"/>
              </a:ext>
            </a:extLst>
          </p:cNvPr>
          <p:cNvSpPr txBox="1">
            <a:spLocks/>
          </p:cNvSpPr>
          <p:nvPr/>
        </p:nvSpPr>
        <p:spPr bwMode="auto">
          <a:xfrm>
            <a:off x="1019436" y="5492250"/>
            <a:ext cx="10597461" cy="1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           จากตารางที่ 2.10 ตารางรายการการสอน 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มีรหัสบุคลากร รหัสการได้การสอนเป็นคีย์หลัก</a:t>
            </a: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ในลักษณะคีย์ผสมในตารางการการสอน </a:t>
            </a:r>
            <a:r>
              <a:rPr kumimoji="0" lang="th-TH" sz="27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มีรหัสรายวิชา เป็นคีย์นอก</a:t>
            </a:r>
            <a:r>
              <a:rPr kumimoji="0" lang="th-T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ใช้อ้างอิงความสัมพันธ์ระหว่างตารางรายวิชาและมีรหัสบุคลากรเป็นคีย์นอกใช้อ้างอิงความสัมพันธ์ระหว่างตารางบุคลากร</a:t>
            </a:r>
            <a:endParaRPr kumimoji="0" lang="th-TH" sz="27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A9705-BB9E-E449-405C-20B885A84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60648"/>
            <a:ext cx="4896544" cy="2196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F7A83-A79C-F894-4FE6-9AAF647DF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3109370"/>
            <a:ext cx="6336704" cy="23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8561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2B2140C-E8E8-008D-9035-31ACDBCA6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2614C6-EFF1-40D7-D923-16CE7DA2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908720"/>
            <a:ext cx="10801200" cy="532859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700" b="1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6. ปรับรีเลชันให้อยู่ในรูปแบบปกติ</a:t>
            </a:r>
          </a:p>
          <a:p>
            <a:pPr marL="0" indent="0" algn="thaiDist">
              <a:buNone/>
            </a:pPr>
            <a:r>
              <a:rPr lang="th-TH" sz="27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การปรับรีเลขันให้อยู่ในรูปแบบบปกติเพื่อให้ตารางที่สร้างขึ้นมีประสิทธิภาพในการทำงานมากที่สุด หากขั้นตอนการกำหนดโครงสร้างของตารางยังมีความซ้ำซ้อนกันอยู่หรือข้อมูลบางแอททริบิวต์ไม่เกี่ยวข้องโดยตรงกับเนื้อหาในตารางนั้น ต้องทำการปรับแก้ให้มีโครงสร้างหรือรูปแบบที่เหมาะสม ก่อนนำไปใช้งาน ในฐานข้อมูลบุคลากรทุกรีเลชันที่ได้ออกแบบไว้ตรวจสอบรีเลชันทั้ง 7 ในฐานข้อมูลบุคลากร พบว่า ทุกตารางไม่จำเป็นต้องนำมาปรับ เพราะได้เปรียบเทียบตารางกับรูปแบบการนอร์มัลไลเซชัน ปรากฏว่าแต่ละตารางผ่านกระบวนการนอร์มัลไลเซชัน ในระดับที่ 3 ซึ่งเพียงพอที่จะแก้ปัญหา ความผิดปกติและความซ้ำช้อนของข้อมูลได้</a:t>
            </a:r>
          </a:p>
        </p:txBody>
      </p:sp>
    </p:spTree>
    <p:extLst>
      <p:ext uri="{BB962C8B-B14F-4D97-AF65-F5344CB8AC3E}">
        <p14:creationId xmlns:p14="http://schemas.microsoft.com/office/powerpoint/2010/main" val="148846381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101471-9C71-B3F3-4D50-9855F3781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60366E-4DC9-B3B6-BCBF-235BB5141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476672"/>
            <a:ext cx="5688632" cy="620331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5628FC-D733-C20B-C9AF-225317248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476672"/>
            <a:ext cx="11233248" cy="576064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2700" b="1" dirty="0">
                <a:solidFill>
                  <a:srgbClr val="692AA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th-TH" sz="2700" b="1" u="sng" dirty="0">
                <a:solidFill>
                  <a:srgbClr val="FF19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สรุป</a:t>
            </a:r>
            <a:r>
              <a:rPr lang="th-TH" sz="2700" b="1" dirty="0">
                <a:solidFill>
                  <a:srgbClr val="692AA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โครงสร้างของฐานข้อมูลบุคลากร ดังภาพที่ 2.27</a:t>
            </a:r>
          </a:p>
        </p:txBody>
      </p:sp>
    </p:spTree>
    <p:extLst>
      <p:ext uri="{BB962C8B-B14F-4D97-AF65-F5344CB8AC3E}">
        <p14:creationId xmlns:p14="http://schemas.microsoft.com/office/powerpoint/2010/main" val="284132266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81469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836712"/>
            <a:ext cx="10814992" cy="5487888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ทัพเพ</a:t>
            </a:r>
            <a:r>
              <a:rPr lang="th-TH" sz="3200" b="1" u="sng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endParaRPr lang="th-TH" sz="3200" b="1" u="sng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ทัพเพ</a:t>
            </a:r>
            <a:r>
              <a:rPr lang="th-TH" sz="3200" b="1" dirty="0" err="1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หมายถึงแถวแต่ละแถวในรี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ชันหรือเรียกว่าระเบียน เช่น จากภาพที่ 2.1 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ชันของพนักงาน 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ลำดับที่ 1 คือ ข้อมูลของพนักงานชื่อมีชัย ชนะเลิศ 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ลำดับที่ 2 คือ ข้อมูลของพนักงานชื่อนายภัทรพล เสมอภาค เป็น</a:t>
            </a:r>
          </a:p>
          <a:p>
            <a:pPr marL="0" indent="0" algn="thaiDist">
              <a:buNone/>
            </a:pPr>
            <a:r>
              <a:rPr lang="th-TH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ดีกรี 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ดีกรี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หมายถึงจำนวนแอททท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ริยิวด์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ทั้งหมดที่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บรรร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อยู่ในก็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ขันหรือจำนวนเขต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รัญ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 เช่น จากภาพที่ 2.1 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เลชั่น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พนักงาน จะมีดีกรีทั้งหมด 4 ดีกรี เป็นต้น</a:t>
            </a:r>
          </a:p>
          <a:p>
            <a:pPr marL="0" indent="0" algn="thaiDist">
              <a:buNone/>
            </a:pPr>
            <a:r>
              <a:rPr lang="th-TH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คา</a:t>
            </a:r>
            <a:r>
              <a:rPr lang="th-TH" sz="3200" b="1" u="sng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ร์</a:t>
            </a:r>
            <a:r>
              <a:rPr lang="th-TH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ดิน</a:t>
            </a:r>
            <a:r>
              <a:rPr lang="th-TH" sz="3200" b="1" u="sng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ัลลิ</a:t>
            </a:r>
            <a:r>
              <a:rPr lang="th-TH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ตี 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คา</a:t>
            </a:r>
            <a:r>
              <a:rPr lang="th-TH" sz="3200" b="1" dirty="0" err="1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ร์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ดิน</a:t>
            </a:r>
            <a:r>
              <a:rPr lang="th-TH" sz="3200" b="1" dirty="0" err="1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ัลลิ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ตี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หมายถึงจำนวนทัพเพ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ทั้งหมดที่บรรจุอยู่ในรี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ชันหรือจำนวนวนระเบียน เช่น จากภาพที่ 2.1 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ชันพนักงาน จะมีคา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ร์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ดิน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ัลลิ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ตีทั้งหมด 3</a:t>
            </a:r>
          </a:p>
        </p:txBody>
      </p:sp>
    </p:spTree>
    <p:extLst>
      <p:ext uri="{BB962C8B-B14F-4D97-AF65-F5344CB8AC3E}">
        <p14:creationId xmlns:p14="http://schemas.microsoft.com/office/powerpoint/2010/main" val="28614009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476672"/>
            <a:ext cx="10814992" cy="2088232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โดเมน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โดเมน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เป็นกลุ่มหรือขอบเขตของค่าข้อมูลที่เป็นไปได้ในแต่ละแอททริบิว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ซึ่งเป็นข้อมูลชนิดเดียวกัน เช่น จากภาพที่ 2.1 ขอบเขตของค่าของข้อมูลที่แทนเพศ ได้แก่ ชายและหญิงหรือขอบเขตของค่าข้อมูลที่แทนคำนำนำหน้าชื่อ ได้แก่ นาย นางและนางสาว เป็นต้น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A7A6F-DA48-408F-99AA-628B5EEDE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564904"/>
            <a:ext cx="4464496" cy="3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08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441D4-EA63-41C6-8B30-7286FAC6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80" y="4725144"/>
            <a:ext cx="7560840" cy="151216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404664"/>
            <a:ext cx="11050727" cy="5487888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ความสัมพันธ์ (</a:t>
            </a:r>
            <a:r>
              <a:rPr lang="en-US" sz="32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Relationships) </a:t>
            </a:r>
            <a:endParaRPr lang="th-TH" sz="3200" b="1" u="sng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 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Relationships)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การเชื่อมโยงข้อมูลระหว่างรี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ชันกับรี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ที่มีความเกี่ยวข้องสัมพันธ์กัน โดยอาศัยแอททริบิว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ที่มีค่าตรงกันในระหว่างรี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ชันเหล่านั้นเป็นตัวเชื่อมที่เรียกว่า "คีย์"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Key)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ความสัมพันธ์ระหว่างรี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แบ่งออกได้เป็น 3 ลักษณะ ดังนี้</a:t>
            </a:r>
          </a:p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b="1" dirty="0">
                <a:solidFill>
                  <a:srgbClr val="692AA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6.1 ความสัมพันธ์แบบหนึ่งต่อหนึ่ง</a:t>
            </a:r>
          </a:p>
          <a:p>
            <a:pPr marL="0" indent="0" algn="thaiDist">
              <a:buNone/>
            </a:pP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ความสัมพันธ์แบบหนึ่งต่อหนึ่ง (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One-to-One, 1:1)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เป็นการแสดงความสัมพันธ์ของข้อมูลในรี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ชันหนึ่งกับข้อมูลในอีก 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ชันหนึ่ง ในลักษณะหนึ่งต่อหนึ่ง โดยค่าของระเบียนในรี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ชันที่ 1 มีความสัมพันธ์กับค่าของระเบียนในรี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ชันที่ 2 ได้เพียงระเบียนเดียวเท่านั้น เช่น ความสัมพันธ์ระหว่างรี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ชันพนักงานกับ 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ชันข้อมูลส่วนตัว ดังภาพที่ 2.2 - 2.3</a:t>
            </a:r>
          </a:p>
        </p:txBody>
      </p:sp>
    </p:spTree>
    <p:extLst>
      <p:ext uri="{BB962C8B-B14F-4D97-AF65-F5344CB8AC3E}">
        <p14:creationId xmlns:p14="http://schemas.microsoft.com/office/powerpoint/2010/main" val="31413216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61CCA9-B5CC-4CF4-A171-401E650D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332656"/>
            <a:ext cx="5832648" cy="4850771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816E8B6-A831-439F-8561-C87B2A0C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5373216"/>
            <a:ext cx="10153128" cy="1053885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จากภาพที่ 2.3 แสดงให้เห็นว่า พนักงาน 1 คน จะมีระเบียนของข้อมูลส่วนตัว เพียง 1 ระเบียนเท่านั้น เป็นการแสดงความสัมพันธ์ในลักษณะแบบ หนึ่งต่อหนึ่ง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389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404664"/>
            <a:ext cx="11050727" cy="5487888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692AA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6.2 ความสัมพันธ์แบบหนึ่งต่อกลุ่ม</a:t>
            </a:r>
          </a:p>
          <a:p>
            <a:pPr marL="0" indent="0" algn="thaiDist">
              <a:buNone/>
            </a:pP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ความสัมพันธ์แบบหนึ่งต่อกลุ่ม (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One-to-Many, 1:M)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ความสัมพันธ์ลักษณะนี้จะเกิดขึ้นเป็นส่วนใหญ่ในระบบ คือ ค่าของระเบียนรี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ชันที่ 1 จะมีความสัมพันธ์กับค่าของระเบียนรี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 2 ได้มากกว่า 1 ระเบียน แต่ค่าของระเบียนรี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ชันที่ 2 จะมีความสัมพันธ์กับค่าของระเบียนรี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ชันที่ 1 ได้เพียงระเบียนเดียว เช่น ความสัมพันธ์ระหว่างรี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ชันพนักงานกับรี</a:t>
            </a:r>
            <a:r>
              <a:rPr lang="th-TH" sz="3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ชันลูกค้า ดังภาพที่ 2.4 - 2.5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7D0A1-0167-4C95-B922-9FEA9ADC4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88" y="3148608"/>
            <a:ext cx="7609966" cy="1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10041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dfr-powerpoint-template13">
  <a:themeElements>
    <a:clrScheme name="กำหนดเอง 7">
      <a:dk1>
        <a:sysClr val="windowText" lastClr="000000"/>
      </a:dk1>
      <a:lt1>
        <a:sysClr val="window" lastClr="FFFFFF"/>
      </a:lt1>
      <a:dk2>
        <a:srgbClr val="FF1B97"/>
      </a:dk2>
      <a:lt2>
        <a:srgbClr val="FF1B97"/>
      </a:lt2>
      <a:accent1>
        <a:srgbClr val="FFB8F1"/>
      </a:accent1>
      <a:accent2>
        <a:srgbClr val="E40059"/>
      </a:accent2>
      <a:accent3>
        <a:srgbClr val="FF1B97"/>
      </a:accent3>
      <a:accent4>
        <a:srgbClr val="FF2AD7"/>
      </a:accent4>
      <a:accent5>
        <a:srgbClr val="FE8CE8"/>
      </a:accent5>
      <a:accent6>
        <a:srgbClr val="FE4ADB"/>
      </a:accent6>
      <a:hlink>
        <a:srgbClr val="FF5597"/>
      </a:hlink>
      <a:folHlink>
        <a:srgbClr val="FF79C2"/>
      </a:folHlink>
    </a:clrScheme>
    <a:fontScheme name="ชุดรูปแบบของ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ชุดรูปแบบของ Office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gdfr-powerpoint-template13</Template>
  <TotalTime>1815</TotalTime>
  <Words>4619</Words>
  <Application>Microsoft Office PowerPoint</Application>
  <PresentationFormat>Widescreen</PresentationFormat>
  <Paragraphs>135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SP SUAN DUSIT</vt:lpstr>
      <vt:lpstr>Trebuchet MS</vt:lpstr>
      <vt:lpstr>Wingdings</vt:lpstr>
      <vt:lpstr>Wingdings 2</vt:lpstr>
      <vt:lpstr>gdfr-powerpoint-template13</vt:lpstr>
      <vt:lpstr>1_Opulent</vt:lpstr>
      <vt:lpstr>2_Opulent</vt:lpstr>
      <vt:lpstr>Image</vt:lpstr>
      <vt:lpstr>บทที่ 2  ฐานข้อมูลเชิงสัมพันธ์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wanjai</dc:creator>
  <cp:lastModifiedBy>DCC6</cp:lastModifiedBy>
  <cp:revision>205</cp:revision>
  <cp:lastPrinted>2011-11-06T16:21:57Z</cp:lastPrinted>
  <dcterms:created xsi:type="dcterms:W3CDTF">2011-10-31T08:30:34Z</dcterms:created>
  <dcterms:modified xsi:type="dcterms:W3CDTF">2024-11-18T01:50:00Z</dcterms:modified>
</cp:coreProperties>
</file>