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58" r:id="rId3"/>
    <p:sldId id="259" r:id="rId4"/>
    <p:sldId id="260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/>
          <a:p>
            <a:fld id="{0E24EEBF-CDA0-449E-94BC-87044071AE22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th.wikipedia.org/wiki/%E0%B8%A0%E0%B8%B2%E0%B8%A9%E0%B8%B2%E0%B8%AD%E0%B8%B1%E0%B8%87%E0%B8%81%E0%B8%A4%E0%B8%A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1DF924-8F33-47EE-8F6C-F5212FB594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ED4FA00-DB5F-4B1C-8C60-057C95890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9678" y="1206395"/>
            <a:ext cx="11164789" cy="298236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9600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บทที่ </a:t>
            </a:r>
            <a:r>
              <a:rPr lang="en-US" sz="9600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 </a:t>
            </a:r>
            <a:r>
              <a:rPr lang="th-TH" sz="8800" dirty="0">
                <a:solidFill>
                  <a:schemeClr val="accent4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พื้นฐานของเทคโนโลยีสารสนเทศ</a:t>
            </a:r>
            <a:br>
              <a:rPr lang="th-TH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</a:br>
            <a:r>
              <a:rPr lang="th-TH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        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          </a:t>
            </a:r>
            <a:endParaRPr lang="th-TH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Rectangle 110">
            <a:extLst>
              <a:ext uri="{FF2B5EF4-FFF2-40B4-BE49-F238E27FC236}">
                <a16:creationId xmlns:a16="http://schemas.microsoft.com/office/drawing/2014/main" id="{19FA6729-7BA9-4DBC-8116-164273AF6825}"/>
              </a:ext>
            </a:extLst>
          </p:cNvPr>
          <p:cNvSpPr txBox="1">
            <a:spLocks noChangeArrowheads="1"/>
          </p:cNvSpPr>
          <p:nvPr/>
        </p:nvSpPr>
        <p:spPr>
          <a:xfrm>
            <a:off x="279480" y="5047316"/>
            <a:ext cx="8567737" cy="544512"/>
          </a:xfrm>
          <a:prstGeom prst="rect">
            <a:avLst/>
          </a:prstGeom>
          <a:noFill/>
        </p:spPr>
        <p:txBody>
          <a:bodyPr vert="horz" lIns="45720" tIns="0" rIns="45720" bIns="0" anchor="b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th-TH" alt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ผู้ช่วยศาสตราจารย์จุฑาวุฒิ จันทรมาลี</a:t>
            </a:r>
            <a:endParaRPr lang="es-ES" alt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127">
            <a:extLst>
              <a:ext uri="{FF2B5EF4-FFF2-40B4-BE49-F238E27FC236}">
                <a16:creationId xmlns:a16="http://schemas.microsoft.com/office/drawing/2014/main" id="{EEB60113-2585-4FC0-96A7-7613521E4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79" y="5768041"/>
            <a:ext cx="8496300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2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หลักสูตรวิทยา</a:t>
            </a:r>
            <a:r>
              <a:rPr lang="th-TH" altLang="th-TH" sz="2800" b="1" dirty="0" err="1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ศา</a:t>
            </a:r>
            <a:r>
              <a:rPr lang="th-TH" altLang="th-TH" sz="2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สตรบัณฑิต สาขาวิทยาการคอมพิวเตอร์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2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คณะวิทยาศาสตร์และเทคโนโลยี</a:t>
            </a:r>
            <a:endParaRPr lang="es-ES" altLang="th-TH" sz="28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21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A3F9EA-E0F9-4C73-ABCB-0A3B69DC0031}"/>
              </a:ext>
            </a:extLst>
          </p:cNvPr>
          <p:cNvSpPr/>
          <p:nvPr/>
        </p:nvSpPr>
        <p:spPr>
          <a:xfrm>
            <a:off x="0" y="256540"/>
            <a:ext cx="10871200" cy="1620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16510" algn="thaiDist">
              <a:spcBef>
                <a:spcPts val="360"/>
              </a:spcBef>
              <a:spcAft>
                <a:spcPts val="0"/>
              </a:spcAft>
            </a:pPr>
            <a:r>
              <a:rPr lang="th-TH" sz="4000" b="1" dirty="0">
                <a:solidFill>
                  <a:schemeClr val="accent1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 การประมวลผลข้อมูลอิเล็กทรอนิกส์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171450" marR="16510" algn="thaiDist">
              <a:spcBef>
                <a:spcPts val="360"/>
              </a:spcBef>
              <a:spcAft>
                <a:spcPts val="0"/>
              </a:spcAft>
            </a:pPr>
            <a:r>
              <a:rPr lang="th-TH" sz="2400" b="1" dirty="0">
                <a:solidFill>
                  <a:srgbClr val="0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</a:t>
            </a:r>
            <a:r>
              <a:rPr lang="th-TH" sz="32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อุปกรณ์จัดเก็บข้อมูล </a:t>
            </a:r>
            <a:r>
              <a:rPr lang="th-TH" sz="24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เมมโมรีแบบ </a:t>
            </a:r>
            <a:r>
              <a:rPr lang="en-US" sz="24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delay line </a:t>
            </a:r>
            <a:r>
              <a:rPr lang="th-TH" sz="24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ปรอทของเครื่อง </a:t>
            </a:r>
            <a:r>
              <a:rPr lang="en-US" sz="24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UNIVAC I (1951)</a:t>
            </a:r>
            <a:r>
              <a:rPr lang="th-TH" sz="24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หลอด </a:t>
            </a:r>
            <a:r>
              <a:rPr lang="en-US" sz="24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Williams–Kilburn </a:t>
            </a:r>
            <a:r>
              <a:rPr lang="th-TH" sz="24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จากเครื่อง </a:t>
            </a:r>
            <a:r>
              <a:rPr lang="en-US" sz="24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IBM 701 </a:t>
            </a:r>
            <a:r>
              <a:rPr lang="th-TH" sz="24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ที่พิพิธภัณฑ์ประวัติคอมพิวเตอร์ รัฐแคลิฟอเนีย</a:t>
            </a:r>
            <a:endParaRPr lang="en-US" sz="2400" dirty="0">
              <a:effectLst/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C3D076-1D13-4294-AEB3-FD3EE3F6817E}"/>
              </a:ext>
            </a:extLst>
          </p:cNvPr>
          <p:cNvSpPr/>
          <p:nvPr/>
        </p:nvSpPr>
        <p:spPr>
          <a:xfrm>
            <a:off x="0" y="2104290"/>
            <a:ext cx="104932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marR="16510" indent="1102995">
              <a:spcBef>
                <a:spcPts val="600"/>
              </a:spcBef>
              <a:spcAft>
                <a:spcPts val="600"/>
              </a:spcAft>
            </a:pPr>
            <a:r>
              <a:rPr lang="th-TH" sz="24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คอมพิวเตอร์อิเล็กทรอนิกส์ระยะแรก เช่น </a:t>
            </a:r>
            <a:r>
              <a:rPr lang="en-US" sz="24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Colossus </a:t>
            </a:r>
            <a:r>
              <a:rPr lang="th-TH" sz="24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ใช้เทปเจาะรู(เป็นกระดาษแถบยาวที่ข้อมูล ถูกแทนด้วยชุดของรู) เทคโนโลยีที่ปัจจุบันนี้ล้าสมัยไปแล้วที่จัดเก็บข้อมูลอิเล็กทรอนิกส์ที่ใช้ในเครื่องคอมพิวเตอร์ที่ทันสมัย ย้อนหลังไปหลังสงครามโลกครั้งที่สอง เมื่อรูปแบบหนึ่งของหน่วยความจำแบบ </a:t>
            </a:r>
            <a:r>
              <a:rPr lang="en-US" sz="24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delay line (</a:t>
            </a:r>
            <a:r>
              <a:rPr lang="th-TH" sz="24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เมมโมรีแบบเข้าถึงโดยลำดับ) ถูกพัฒนาขึ้นเพื่อลบล้างความยุ่งเหยิงจากสัญญาณเรดาร์ การใช้งานในทางปฏิบัติเป็นครั้งแรกเป็น </a:t>
            </a:r>
            <a:r>
              <a:rPr lang="en-US" sz="24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delay line </a:t>
            </a:r>
            <a:r>
              <a:rPr lang="th-TH" sz="24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ปรอทอุปกรณ์จัดเก็บข้อมูลดิจิตอลแบบเข้าถึงโดยการสุ่มตัวแรกคือหลอดของ วิลเลียมส์ ที่มีมาตรฐานของหลอดรังสีแคโทด</a:t>
            </a:r>
            <a:r>
              <a:rPr lang="en-US" sz="24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,</a:t>
            </a:r>
            <a:r>
              <a:rPr lang="th-TH" sz="24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แต่ข้อมูลที่เก็บไว้ในนั้นมีความผันผวน </a:t>
            </a:r>
            <a:endParaRPr lang="en-US" sz="2400" dirty="0">
              <a:effectLst/>
              <a:latin typeface="SP SUAN DUSIT" panose="02000000000000000000" pitchFamily="2" charset="0"/>
              <a:ea typeface="Times New Roman" panose="02020603050405020304" pitchFamily="18" charset="0"/>
              <a:cs typeface="SP SUAN DUSIT" panose="02000000000000000000" pitchFamily="2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6DA248F-5E60-4DA6-A56B-EEF6255BD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9200" y="4229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69" name="Picture 1">
            <a:extLst>
              <a:ext uri="{FF2B5EF4-FFF2-40B4-BE49-F238E27FC236}">
                <a16:creationId xmlns:a16="http://schemas.microsoft.com/office/drawing/2014/main" id="{3A377EBF-ABF6-40F4-ADE9-159C8037A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722" y="4396046"/>
            <a:ext cx="4235450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597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02EEB7-3A2A-4802-9E28-D3E148CDCCC2}"/>
              </a:ext>
            </a:extLst>
          </p:cNvPr>
          <p:cNvSpPr/>
          <p:nvPr/>
        </p:nvSpPr>
        <p:spPr>
          <a:xfrm>
            <a:off x="211873" y="278781"/>
            <a:ext cx="1049329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marR="16510" indent="1102995">
              <a:spcBef>
                <a:spcPts val="360"/>
              </a:spcBef>
              <a:spcAft>
                <a:spcPts val="0"/>
              </a:spcAft>
              <a:tabLst>
                <a:tab pos="171450" algn="l"/>
              </a:tabLst>
            </a:pPr>
            <a:r>
              <a:rPr lang="th-TH" sz="3200" b="1" dirty="0">
                <a:solidFill>
                  <a:srgbClr val="00206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ฐานข้อมูล</a:t>
            </a:r>
            <a:endParaRPr lang="en-US" sz="3200" b="1" dirty="0">
              <a:solidFill>
                <a:srgbClr val="002060"/>
              </a:solidFill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marL="114300" marR="16510" indent="1102995">
              <a:spcBef>
                <a:spcPts val="600"/>
              </a:spcBef>
              <a:spcAft>
                <a:spcPts val="600"/>
              </a:spcAft>
              <a:tabLst>
                <a:tab pos="171450" algn="l"/>
              </a:tabLst>
            </a:pPr>
            <a:r>
              <a:rPr lang="th-TH" sz="1900" dirty="0">
                <a:solidFill>
                  <a:srgbClr val="00206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</a:t>
            </a:r>
            <a:r>
              <a:rPr lang="th-TH" sz="1900" dirty="0"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ระบบการจัดการฐานข้อมูลเกิดขึ้นใน ปี ค.ศ.</a:t>
            </a:r>
            <a:r>
              <a:rPr lang="en-US" sz="1900" dirty="0"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1960 </a:t>
            </a:r>
            <a:r>
              <a:rPr lang="th-TH" sz="1900" dirty="0"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เพื่อแก้ไขปัญหาการจัดเก็บและเรียกใช้ข้อมูลจำนวนมากได้อย่างถูกต้องและรวดเร็ว หนึ่งในระบบดังกล่าวแรกสุดเป็นระบบ </a:t>
            </a:r>
            <a:r>
              <a:rPr lang="en-US" sz="1900" dirty="0"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Information Management System </a:t>
            </a:r>
            <a:r>
              <a:rPr lang="en-US" sz="1900" b="1" dirty="0"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(IMS)</a:t>
            </a:r>
            <a:r>
              <a:rPr lang="en-US" sz="1900" dirty="0"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</a:t>
            </a:r>
            <a:r>
              <a:rPr lang="th-TH" sz="1900" dirty="0"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ของไอบีเอ็ม</a:t>
            </a:r>
            <a:r>
              <a:rPr lang="en-US" sz="1900" dirty="0"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, </a:t>
            </a:r>
            <a:r>
              <a:rPr lang="th-TH" sz="1900" dirty="0"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ซึ่งยังคงใช้งานอย่างกว้างขวางกว่า </a:t>
            </a:r>
            <a:r>
              <a:rPr lang="en-US" sz="1900" dirty="0"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40 </a:t>
            </a:r>
            <a:r>
              <a:rPr lang="th-TH" sz="1900" dirty="0"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ปีต่อมา</a:t>
            </a:r>
            <a:r>
              <a:rPr lang="en-US" sz="1900" dirty="0"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 IMS </a:t>
            </a:r>
            <a:r>
              <a:rPr lang="th-TH" sz="1900" dirty="0"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เก็บข้อมูลตามลำดับขั้นแต่ ในปี ค.ศ.</a:t>
            </a:r>
            <a:r>
              <a:rPr lang="en-US" sz="1900" dirty="0"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1970 </a:t>
            </a:r>
            <a:r>
              <a:rPr lang="th-TH" sz="1900" dirty="0"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เท</a:t>
            </a:r>
            <a:r>
              <a:rPr lang="th-TH" sz="1900" dirty="0" err="1"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็ด</a:t>
            </a:r>
            <a:r>
              <a:rPr lang="th-TH" sz="1900" dirty="0"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</a:t>
            </a:r>
            <a:r>
              <a:rPr lang="en-US" sz="1900" dirty="0"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Codd </a:t>
            </a:r>
            <a:r>
              <a:rPr lang="th-TH" sz="1900" dirty="0"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เสนอรูปแบบการจัดเก็บข้อมูลที่สัมพันธ์เป็นทางเลือก อยู่บนพื้นฐานของการตั้งทฤษฎีและตรรกะ คำกริยาและแนวคิดที่คุ้นเคยของตาราง แถวและคอลัมน์ ระบบการจัดการฐานข้อมูลเชิงสัมพันธ์ ในเชิงพาณิชย์ (</a:t>
            </a:r>
            <a:r>
              <a:rPr lang="th-TH" sz="1900" u="sng" dirty="0"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  <a:hlinkClick r:id="rId2" tooltip="ภาษาอังกฤษ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อังกฤษ</a:t>
            </a:r>
            <a:r>
              <a:rPr lang="en-US" sz="1900" dirty="0"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: relational database management system </a:t>
            </a:r>
            <a:r>
              <a:rPr lang="th-TH" sz="1900" dirty="0"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หรือ </a:t>
            </a:r>
            <a:r>
              <a:rPr lang="en-US" sz="1900" dirty="0"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RDBMS) </a:t>
            </a:r>
            <a:r>
              <a:rPr lang="th-TH" sz="1900" dirty="0"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มีให้บริการเป็นครั้งแรกโดยบริษัท ออราเค</a:t>
            </a:r>
            <a:r>
              <a:rPr lang="th-TH" sz="1900" dirty="0" err="1"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ิล</a:t>
            </a:r>
            <a:r>
              <a:rPr lang="th-TH" sz="1900" dirty="0"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ในปี ค.ศ.</a:t>
            </a:r>
            <a:r>
              <a:rPr lang="en-US" sz="1900" dirty="0"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1980</a:t>
            </a:r>
          </a:p>
          <a:p>
            <a:pPr marL="114300" marR="0" indent="838200">
              <a:spcBef>
                <a:spcPts val="600"/>
              </a:spcBef>
              <a:spcAft>
                <a:spcPts val="600"/>
              </a:spcAft>
              <a:tabLst>
                <a:tab pos="171450" algn="l"/>
              </a:tabLst>
            </a:pPr>
            <a:r>
              <a:rPr lang="th-TH" sz="1900" dirty="0"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   ทุกระบบการจัดการฐานข้อมูลประกอบด้วยจำนวนขององค์ประกอบที่ร่วมกันยอมให้ข้อมูลที่พวกมันเก็บไว้สามารถเข้าถึงได้พร้อมกันโดยผู้ใช้หลายคนในขณะที่ยังรักษาความสมบูรณ์ของข้อมูลไว้ด้วย ลักษณะของฐานข้อมูลทั้งหมดเป็นโครงสร้างของข้อมูลที่พวกมันเก็บไว้ถูกกำหนดและจัดเก็บไว้แยกต่างหากจากข้อมูลของตัวมันเองในโครงสร้างแบบสกีมา</a:t>
            </a:r>
            <a:endParaRPr lang="en-US" sz="1900" dirty="0">
              <a:latin typeface="SP SUAN DUSIT" panose="02000000000000000000" pitchFamily="2" charset="0"/>
              <a:ea typeface="Times New Roman" panose="02020603050405020304" pitchFamily="18" charset="0"/>
              <a:cs typeface="SP SUAN DUSIT" panose="02000000000000000000" pitchFamily="2" charset="0"/>
            </a:endParaRPr>
          </a:p>
          <a:p>
            <a:pPr marL="114300" marR="0" indent="838200">
              <a:spcBef>
                <a:spcPts val="600"/>
              </a:spcBef>
              <a:spcAft>
                <a:spcPts val="600"/>
              </a:spcAft>
              <a:tabLst>
                <a:tab pos="171450" algn="l"/>
              </a:tabLst>
            </a:pPr>
            <a:r>
              <a:rPr lang="th-TH" sz="1900" dirty="0"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   ภาษามาร์กอัปขยายได้ </a:t>
            </a:r>
            <a:r>
              <a:rPr lang="th-TH" sz="1900" b="1" dirty="0"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(</a:t>
            </a:r>
            <a:r>
              <a:rPr lang="en-US" sz="1900" b="1" dirty="0"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XML ) </a:t>
            </a:r>
            <a:r>
              <a:rPr lang="th-TH" sz="1900" dirty="0"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ได้กลายเป็นรูปแบบที่นิยมสำหรับการแทนข้อมูลในหลายปีที่ผ่านมา แม้ว่าข้อมูล </a:t>
            </a:r>
            <a:r>
              <a:rPr lang="en-US" sz="1900" dirty="0"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XML </a:t>
            </a:r>
            <a:r>
              <a:rPr lang="th-TH" sz="1900" dirty="0"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จะถูกเก็บไว้ในระบบไฟล์ปกติ มันจะถูกจัดเก็บโดยทั่วไปในฐานข้อมูลเชิงสัมพันธ์ เพื่อใช้ประโยชน์จาก "การดำเนินงานที่แข็งแกร่งที่ถูกตรวจสอบโดยหลายปีความพยายามทั้งทางทฤษฎีและปฏิบัติ" ของพวกเขาเนื่องจากการวิวัฒนาการของ </a:t>
            </a:r>
            <a:r>
              <a:rPr lang="en-US" sz="1900" dirty="0"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Standard Generalized Markup Language </a:t>
            </a:r>
            <a:r>
              <a:rPr lang="en-US" sz="1900" b="1" dirty="0"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( SGML )</a:t>
            </a:r>
            <a:r>
              <a:rPr lang="en-US" sz="1900" dirty="0"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</a:t>
            </a:r>
            <a:r>
              <a:rPr lang="th-TH" sz="1900" dirty="0"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โครงสร้างที่มีพื้นฐานมาจากข้อความของ </a:t>
            </a:r>
            <a:r>
              <a:rPr lang="en-US" sz="1900" dirty="0"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XML </a:t>
            </a:r>
            <a:r>
              <a:rPr lang="th-TH" sz="1900" dirty="0"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ได้เสนอข้อได้เปรียบของการเป็นทั้งเครื่องและสิ่งที่มนุษย์สามารถอ่านได้ การค้นคืนข้อมูล รูปแบบฐานข้อมูลเชิงสัมพันธ์ได้แนะนำให้รู้จักการเขียนโปรแกรมอิสระภาษา ชื่อ </a:t>
            </a:r>
            <a:r>
              <a:rPr lang="en-US" sz="1900" dirty="0"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Structured Query Language </a:t>
            </a:r>
            <a:r>
              <a:rPr lang="en-US" sz="1900" b="1" dirty="0"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(SQL)</a:t>
            </a:r>
            <a:r>
              <a:rPr lang="en-US" sz="1900" dirty="0"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</a:t>
            </a:r>
            <a:r>
              <a:rPr lang="th-TH" sz="1900" dirty="0"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ที่มีพื้นฐานจากพีชคณิตสัมพันธ์</a:t>
            </a:r>
            <a:endParaRPr lang="en-US" sz="1900" dirty="0">
              <a:effectLst/>
              <a:latin typeface="SP SUAN DUSIT" panose="02000000000000000000" pitchFamily="2" charset="0"/>
              <a:ea typeface="Times New Roman" panose="02020603050405020304" pitchFamily="18" charset="0"/>
              <a:cs typeface="SP SUAN DUSIT" panose="02000000000000000000" pitchFamily="2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DC25388-195C-484B-9692-FD28C21AC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3822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3" name="Picture 1">
            <a:extLst>
              <a:ext uri="{FF2B5EF4-FFF2-40B4-BE49-F238E27FC236}">
                <a16:creationId xmlns:a16="http://schemas.microsoft.com/office/drawing/2014/main" id="{E5765680-0510-4F37-B12F-614E1189A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490" y="5141651"/>
            <a:ext cx="2655811" cy="151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659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FD9C7F-3F16-49AE-8DC2-19E587671E8A}"/>
              </a:ext>
            </a:extLst>
          </p:cNvPr>
          <p:cNvSpPr/>
          <p:nvPr/>
        </p:nvSpPr>
        <p:spPr>
          <a:xfrm>
            <a:off x="367990" y="254997"/>
            <a:ext cx="10627112" cy="6899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marR="16510" indent="-228600">
              <a:spcBef>
                <a:spcPts val="360"/>
              </a:spcBef>
              <a:spcAft>
                <a:spcPts val="0"/>
              </a:spcAft>
              <a:tabLst>
                <a:tab pos="5143500" algn="l"/>
              </a:tabLst>
            </a:pPr>
            <a:r>
              <a:rPr lang="th-TH" sz="3200" b="1" dirty="0">
                <a:solidFill>
                  <a:srgbClr val="00206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การส่งผ่านข้อมูล</a:t>
            </a:r>
            <a:endParaRPr lang="en-US" sz="3200" b="1" dirty="0">
              <a:solidFill>
                <a:srgbClr val="002060"/>
              </a:solidFill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marL="114300" marR="16510" indent="-228600">
              <a:spcBef>
                <a:spcPts val="600"/>
              </a:spcBef>
              <a:spcAft>
                <a:spcPts val="600"/>
              </a:spcAft>
              <a:tabLst>
                <a:tab pos="5143500" algn="l"/>
              </a:tabLst>
            </a:pPr>
            <a:r>
              <a:rPr lang="th-TH" sz="28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    การส่งผ่านข้อมูลมี </a:t>
            </a:r>
            <a:r>
              <a:rPr lang="en-US" sz="28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3 </a:t>
            </a:r>
            <a:r>
              <a:rPr lang="th-TH" sz="28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มุมมอง ได้แก่ การส่ง</a:t>
            </a:r>
            <a:r>
              <a:rPr lang="en-US" sz="28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,</a:t>
            </a:r>
            <a:r>
              <a:rPr lang="th-TH" sz="28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การแพร่ และการรับ</a:t>
            </a:r>
            <a:r>
              <a:rPr lang="en-US" sz="28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 </a:t>
            </a:r>
            <a:r>
              <a:rPr lang="th-TH" sz="28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มันสามารถจำแนกกว้าง ๆ เป็น การกระจายออกไปในสื่อที่ข้อมูลจะถูกส่งไปทิศทางเดียวลงไปท้ายน้ำหรือการสื่อสารโทรคมนาคมที่มี </a:t>
            </a:r>
            <a:r>
              <a:rPr lang="en-US" sz="28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2 </a:t>
            </a:r>
            <a:r>
              <a:rPr lang="th-TH" sz="28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ช่องทาง ไปทางต้นน้ำและปลายน้ำ</a:t>
            </a:r>
            <a:r>
              <a:rPr lang="en-US" sz="28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 </a:t>
            </a:r>
          </a:p>
          <a:p>
            <a:pPr marL="114300" marR="16510" indent="-228600">
              <a:spcBef>
                <a:spcPts val="600"/>
              </a:spcBef>
              <a:spcAft>
                <a:spcPts val="600"/>
              </a:spcAft>
              <a:tabLst>
                <a:tab pos="5143500" algn="l"/>
              </a:tabLst>
            </a:pPr>
            <a:r>
              <a:rPr lang="en-US" sz="2800" dirty="0">
                <a:solidFill>
                  <a:srgbClr val="202122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    XML </a:t>
            </a:r>
            <a:r>
              <a:rPr lang="th-TH" sz="2800" dirty="0">
                <a:solidFill>
                  <a:srgbClr val="202122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ถูกนำมาใช้งานมากขึ้นเพื่อเป็นวิธีการของแลกเปลี่ยนข้อมูลตั้งแต่ช่วงต้นยุค ค.ศ. </a:t>
            </a:r>
            <a:r>
              <a:rPr lang="en-US" sz="2800" dirty="0">
                <a:solidFill>
                  <a:srgbClr val="202122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2000 </a:t>
            </a:r>
            <a:r>
              <a:rPr lang="th-TH" sz="2800" dirty="0">
                <a:solidFill>
                  <a:srgbClr val="202122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โดยเฉพาะอย่างยิ่ง สำหรับการปฏิสัมพันธ์แบบเครื่องต่อเครื่อง เช่น ผู้ที่เกี่ยวข้องในโพรโทคอลที่ใช้กับเว็บ เช่น </a:t>
            </a:r>
            <a:r>
              <a:rPr lang="en-US" sz="2800" dirty="0">
                <a:solidFill>
                  <a:srgbClr val="202122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SOAP </a:t>
            </a:r>
            <a:r>
              <a:rPr lang="th-TH" sz="2800" dirty="0">
                <a:solidFill>
                  <a:srgbClr val="202122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ที่อธิบาย "ข้อมูลในการขนส่ง มากกว่า ข้อมูลที่พักอยู่ หนึ่งในความท้าทายของการใช้งานดังกล่าวเป็นการแปลงข้อมูลจากฐานข้อมูลเชิงสัมพันธ์ ให้เป็นโครงสร้าง </a:t>
            </a:r>
            <a:r>
              <a:rPr lang="en-US" sz="2800" dirty="0">
                <a:solidFill>
                  <a:srgbClr val="202122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XML Document Object Model </a:t>
            </a:r>
            <a:endParaRPr lang="en-US" sz="28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R="16510">
              <a:spcBef>
                <a:spcPts val="360"/>
              </a:spcBef>
              <a:tabLst>
                <a:tab pos="5143500" algn="l"/>
              </a:tabLst>
            </a:pPr>
            <a:r>
              <a:rPr lang="th-TH" sz="3200" b="1" dirty="0">
                <a:solidFill>
                  <a:srgbClr val="00206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การจัดดำเนินการข้อมูล</a:t>
            </a:r>
            <a:endParaRPr lang="en-US" sz="3200" b="1" dirty="0">
              <a:solidFill>
                <a:srgbClr val="002060"/>
              </a:solidFill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marR="16510">
              <a:spcBef>
                <a:spcPts val="600"/>
              </a:spcBef>
              <a:spcAft>
                <a:spcPts val="600"/>
              </a:spcAft>
              <a:tabLst>
                <a:tab pos="5143500" algn="l"/>
              </a:tabLst>
            </a:pPr>
            <a:r>
              <a:rPr lang="en-US" sz="24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       </a:t>
            </a:r>
            <a:r>
              <a:rPr lang="th-TH" sz="2400" dirty="0" err="1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ฮิล</a:t>
            </a:r>
            <a:r>
              <a:rPr lang="th-TH" sz="24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แบ</a:t>
            </a:r>
            <a:r>
              <a:rPr lang="th-TH" sz="2400" dirty="0" err="1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ร์ต</a:t>
            </a:r>
            <a:r>
              <a:rPr lang="th-TH" sz="24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และ </a:t>
            </a:r>
            <a:r>
              <a:rPr lang="th-TH" sz="2400" dirty="0" err="1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โลเปซ</a:t>
            </a:r>
            <a:r>
              <a:rPr lang="th-TH" sz="24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ระบุการก้าวแบบ </a:t>
            </a:r>
            <a:r>
              <a:rPr lang="en-US" sz="24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exponential </a:t>
            </a:r>
            <a:r>
              <a:rPr lang="th-TH" sz="24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ของการเปลี่ยนแปลงทางเทคโนโลยี ชนิดของกฎของมัว</a:t>
            </a:r>
            <a:r>
              <a:rPr lang="th-TH" sz="2400" dirty="0" err="1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ร์</a:t>
            </a:r>
            <a:r>
              <a:rPr lang="th-TH" sz="24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: ความสามารถในการประยุกต์ใช้เฉพาะงานของเครื่องเพื่อคำนวณข้อมูลต่อหัวจะประมาณสองเท่าทุก ๆ </a:t>
            </a:r>
            <a:r>
              <a:rPr lang="en-US" sz="24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14 </a:t>
            </a:r>
            <a:r>
              <a:rPr lang="th-TH" sz="24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เดือนระหว่างปี ค.ศ. </a:t>
            </a:r>
            <a:r>
              <a:rPr lang="en-US" sz="24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1986 </a:t>
            </a:r>
            <a:r>
              <a:rPr lang="th-TH" sz="24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ถึง ค.ศ. </a:t>
            </a:r>
            <a:r>
              <a:rPr lang="en-US" sz="24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2007 </a:t>
            </a:r>
            <a:r>
              <a:rPr lang="th-TH" sz="24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ความสามารถต่อหัวของเครื่องคอมพิวเตอร์วัตถุประสงค์ทั่วไปของโลกจะเป็นสองเท่าทุก ๆ </a:t>
            </a:r>
            <a:r>
              <a:rPr lang="en-US" sz="24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18 </a:t>
            </a:r>
            <a:r>
              <a:rPr lang="th-TH" sz="24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เดือนในช่วงสองทศวรรษเดียวกัน</a:t>
            </a:r>
            <a:r>
              <a:rPr lang="en-US" sz="24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; </a:t>
            </a:r>
            <a:r>
              <a:rPr lang="th-TH" sz="24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ความสามารถในการสื่อสารโทรคมนาคมระดับโลกต่อหัวจะเป็นสองเท่าทุก ๆ </a:t>
            </a:r>
            <a:r>
              <a:rPr lang="en-US" sz="24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34 </a:t>
            </a:r>
            <a:r>
              <a:rPr lang="th-TH" sz="24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เดือน ความจุของตัวเก็บข้อมูลของโลกต่อหัวต้องการประมาณ </a:t>
            </a:r>
            <a:r>
              <a:rPr lang="en-US" sz="24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40 </a:t>
            </a:r>
            <a:r>
              <a:rPr lang="th-TH" sz="24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เดือนจึงจะเป็นสองเท่า (ทุก </a:t>
            </a:r>
            <a:r>
              <a:rPr lang="en-US" sz="24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3 </a:t>
            </a:r>
            <a:r>
              <a:rPr lang="th-TH" sz="24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ปี)</a:t>
            </a:r>
            <a:r>
              <a:rPr lang="en-US" sz="24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; </a:t>
            </a:r>
            <a:r>
              <a:rPr lang="th-TH" sz="24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และ ต่อหัวของข้อมูลที่กระจายไปในสื่อจะเป็นสองเท่าทุก ๆ </a:t>
            </a:r>
            <a:r>
              <a:rPr lang="en-US" sz="24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12.3 </a:t>
            </a:r>
            <a:r>
              <a:rPr lang="th-TH" sz="24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ปี</a:t>
            </a:r>
            <a:endParaRPr lang="en-US" sz="2400" dirty="0">
              <a:effectLst/>
              <a:latin typeface="SP SUAN DUSIT" panose="02000000000000000000" pitchFamily="2" charset="0"/>
              <a:ea typeface="Times New Roman" panose="02020603050405020304" pitchFamily="18" charset="0"/>
              <a:cs typeface="SP SUAN DUSIT" panose="02000000000000000000" pitchFamily="2" charset="0"/>
            </a:endParaRPr>
          </a:p>
          <a:p>
            <a:pPr marL="114300" marR="16510" indent="-228600">
              <a:spcBef>
                <a:spcPts val="600"/>
              </a:spcBef>
              <a:spcAft>
                <a:spcPts val="600"/>
              </a:spcAft>
              <a:tabLst>
                <a:tab pos="5143500" algn="l"/>
              </a:tabLst>
            </a:pPr>
            <a:endParaRPr lang="en-US" sz="2400" dirty="0">
              <a:effectLst/>
              <a:latin typeface="SP SUAN DUSIT" panose="02000000000000000000" pitchFamily="2" charset="0"/>
              <a:ea typeface="Times New Roman" panose="02020603050405020304" pitchFamily="18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071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B09B6A-875B-47E5-B2A3-7595490CC356}"/>
              </a:ext>
            </a:extLst>
          </p:cNvPr>
          <p:cNvSpPr/>
          <p:nvPr/>
        </p:nvSpPr>
        <p:spPr>
          <a:xfrm>
            <a:off x="0" y="158200"/>
            <a:ext cx="1087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510">
              <a:spcBef>
                <a:spcPts val="360"/>
              </a:spcBef>
              <a:tabLst>
                <a:tab pos="5143500" algn="l"/>
              </a:tabLst>
            </a:pPr>
            <a:r>
              <a:rPr lang="th-TH" sz="3200" b="1" dirty="0">
                <a:solidFill>
                  <a:srgbClr val="00206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   </a:t>
            </a:r>
            <a:endParaRPr lang="en-US" sz="2400" dirty="0">
              <a:effectLst/>
              <a:latin typeface="SP SUAN DUSIT" panose="02000000000000000000" pitchFamily="2" charset="0"/>
              <a:ea typeface="Times New Roman" panose="02020603050405020304" pitchFamily="18" charset="0"/>
              <a:cs typeface="SP SUAN DUSIT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8E5482-8AA4-4A00-80CD-F7DB11B68394}"/>
              </a:ext>
            </a:extLst>
          </p:cNvPr>
          <p:cNvSpPr/>
          <p:nvPr/>
        </p:nvSpPr>
        <p:spPr>
          <a:xfrm>
            <a:off x="0" y="450587"/>
            <a:ext cx="110607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5. ความหมายของเทคโนโลยีสารสนเทศในมุมมองด้านวิชาการ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  </a:t>
            </a:r>
            <a:endParaRPr lang="th-TH" sz="4000" dirty="0">
              <a:solidFill>
                <a:schemeClr val="accent2">
                  <a:lumMod val="50000"/>
                </a:schemeClr>
              </a:solidFill>
              <a:latin typeface="SP SUAN DUSIT" panose="02000000000000000000" pitchFamily="2" charset="0"/>
              <a:ea typeface="Times New Roman" panose="02020603050405020304" pitchFamily="18" charset="0"/>
              <a:cs typeface="SP SUAN DUSIT" panose="02000000000000000000" pitchFamily="2" charset="0"/>
            </a:endParaRPr>
          </a:p>
          <a:p>
            <a:r>
              <a:rPr lang="th-TH" sz="28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       ในบริบททางวิชาการ สมาคมคอมพิวเตอร์เอซีเอ็ม </a:t>
            </a:r>
            <a:r>
              <a:rPr lang="th-TH" sz="2800" b="1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(</a:t>
            </a:r>
            <a:r>
              <a:rPr lang="en-US" sz="2800" b="1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ACM)</a:t>
            </a:r>
            <a:r>
              <a:rPr lang="en-US" sz="28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</a:t>
            </a:r>
            <a:r>
              <a:rPr lang="th-TH" sz="28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ได้นิยามเทคโนโลยีสารสนเทศไว้ว่า "หลักสูตรการศึกษาระดับปริญญาตรีที่ให้ผู้ศึกษามีความรู้ด้านเทคโนโลยีคอมพิวเตอร์พร้อมรับความต้องการของธุรกิจ รัฐบาล บริการด้านสุขภาพ สถานศึกษา และองค์การที่เกี่ยวข้องผู้ชำนาญการด้านเทคโนโลยีสารสนเทศรับผิดชอบการเลือกสรรผลิตภัณฑ์ฮาร์ดแวร์และซอฟต์แวร์ที่เหมาะสมสำหรับองค์การ การผสมผสานผลิตภัณฑ์เหล่านั้นให้เข้ากับความต้องการและโครงสร้างพื้นฐานขององค์การ และการติดตั้ง ปรับแต่ง และบำรุงรักษาการใช้งานเหล่านั้นให้แก่ผู้ใช้คอมพิวเตอร์ขององค์การ" </a:t>
            </a:r>
            <a:endParaRPr lang="en-US" sz="2800" dirty="0">
              <a:effectLst/>
              <a:latin typeface="SP SUAN DUSIT" panose="02000000000000000000" pitchFamily="2" charset="0"/>
              <a:ea typeface="Times New Roman" panose="02020603050405020304" pitchFamily="18" charset="0"/>
              <a:cs typeface="SP SUAN DUSIT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971095-D213-428A-B91D-7D3317D409E4}"/>
              </a:ext>
            </a:extLst>
          </p:cNvPr>
          <p:cNvSpPr/>
          <p:nvPr/>
        </p:nvSpPr>
        <p:spPr>
          <a:xfrm>
            <a:off x="-1" y="3545092"/>
            <a:ext cx="106927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6. ความหมายของเทคโนโลยีสารสนเทศในมุมมองด้านการพาณิชย์และการจ้างงาน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SP SUAN DUSIT" panose="02000000000000000000" pitchFamily="2" charset="0"/>
              <a:ea typeface="Times New Roman" panose="02020603050405020304" pitchFamily="18" charset="0"/>
              <a:cs typeface="SP SUAN DUSIT" panose="02000000000000000000" pitchFamily="2" charset="0"/>
            </a:endParaRPr>
          </a:p>
          <a:p>
            <a:pPr indent="381000"/>
            <a:r>
              <a:rPr lang="th-TH" sz="24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  </a:t>
            </a:r>
            <a:r>
              <a:rPr lang="th-TH" sz="28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ในบริบทของธุรกิจ สมาคมเทคโนโลยีสารสนเทศแห่งสหรัฐอเมริกา </a:t>
            </a:r>
            <a:r>
              <a:rPr lang="th-TH" sz="2800" b="1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(</a:t>
            </a:r>
            <a:r>
              <a:rPr lang="en-US" sz="2800" b="1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ITAA)</a:t>
            </a:r>
            <a:r>
              <a:rPr lang="en-US" sz="28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</a:t>
            </a:r>
            <a:r>
              <a:rPr lang="th-TH" sz="28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ได้นิยามเทคโนโลยีสารสนเทศว่าเป็น "การเรียน การออกแบบ การพัฒนา การประยุกต์ การทำให้เกิดผล การสนับสนุน และการจัดการระบบสารสนเทศที่อาศัยคอมพิวเตอร์"  ความรับผิดชอบของงานเหล่านั้นในขอบข่ายรวมไปถึงการบริหารเครือข่าย การพัฒนาและการติดตั้งซอฟต์แวร์ และการวางแผนและจัดการวัฏจักรชีวิตของเทคโนโลยีขององค์การ อันประกอบด้วยการบำรุงรักษา การยกระดับ และการทดแทนฮาร์ดแวร์และซอฟต์แวร์</a:t>
            </a:r>
            <a:endParaRPr lang="en-US" sz="2800" dirty="0">
              <a:effectLst/>
              <a:latin typeface="SP SUAN DUSIT" panose="02000000000000000000" pitchFamily="2" charset="0"/>
              <a:ea typeface="Times New Roman" panose="02020603050405020304" pitchFamily="18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434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E99C11-6D6B-47EF-98A9-2E9E13D15132}"/>
              </a:ext>
            </a:extLst>
          </p:cNvPr>
          <p:cNvSpPr/>
          <p:nvPr/>
        </p:nvSpPr>
        <p:spPr>
          <a:xfrm>
            <a:off x="0" y="195679"/>
            <a:ext cx="10883900" cy="3826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marR="0" indent="-57150" algn="thaiDist">
              <a:spcBef>
                <a:spcPts val="360"/>
              </a:spcBef>
              <a:spcAft>
                <a:spcPts val="0"/>
              </a:spcAft>
            </a:pPr>
            <a:r>
              <a:rPr lang="th-TH" sz="4000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7. ความหมายของเทคโนโลยีสารสนเทศในมุมมองด้านจริยธรรม</a:t>
            </a:r>
          </a:p>
          <a:p>
            <a:pPr marL="57150" marR="0" indent="-57150">
              <a:spcBef>
                <a:spcPts val="360"/>
              </a:spcBef>
              <a:spcAft>
                <a:spcPts val="0"/>
              </a:spcAft>
            </a:pPr>
            <a:r>
              <a:rPr lang="th-TH" sz="28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     สาขาจริยธรรมข้อมูลถูกจัดตั้งขึ้นโดยนักคณิตศาสตร์ </a:t>
            </a:r>
            <a:r>
              <a:rPr lang="en-US" sz="28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Norbert Wiener </a:t>
            </a:r>
            <a:r>
              <a:rPr lang="th-TH" sz="28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ในปี ค.ศ. </a:t>
            </a:r>
            <a:r>
              <a:rPr lang="en-US" sz="28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1940</a:t>
            </a:r>
            <a:r>
              <a:rPr lang="th-TH" sz="28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บางส่วนของประเด็นด้านจริยธรรมที่เกี่ยวข้องกับการใช้เทคโนโลยีสารสนเทศ รวมถึง:</a:t>
            </a:r>
            <a:r>
              <a:rPr lang="en-US" sz="2800" dirty="0">
                <a:solidFill>
                  <a:srgbClr val="202122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</a:t>
            </a:r>
            <a:endParaRPr lang="en-US" sz="2800" dirty="0">
              <a:latin typeface="SP SUAN DUSIT" panose="02000000000000000000" pitchFamily="2" charset="0"/>
              <a:ea typeface="Times New Roman" panose="02020603050405020304" pitchFamily="18" charset="0"/>
              <a:cs typeface="SP SUAN DUSIT" panose="02000000000000000000" pitchFamily="2" charset="0"/>
            </a:endParaRPr>
          </a:p>
          <a:p>
            <a:pPr marL="57150" marR="0" indent="-57150">
              <a:spcBef>
                <a:spcPts val="0"/>
              </a:spcBef>
              <a:spcAft>
                <a:spcPts val="120"/>
              </a:spcAft>
            </a:pPr>
            <a:r>
              <a:rPr lang="en-US" sz="2800" dirty="0">
                <a:solidFill>
                  <a:srgbClr val="202122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-</a:t>
            </a:r>
            <a:r>
              <a:rPr lang="th-TH" sz="2800" dirty="0">
                <a:solidFill>
                  <a:srgbClr val="202122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การละเมิดของลิขสิทธิ์โดยการดาวน์โหลดไฟล์ที่จัดเก็บไว้โดยไม่ได้รับอนุญาตจากผู้ถือลิขสิทธิ์</a:t>
            </a:r>
            <a:endParaRPr lang="en-US" sz="2800" dirty="0"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marL="57150" marR="0" indent="-57150">
              <a:spcBef>
                <a:spcPts val="0"/>
              </a:spcBef>
              <a:spcAft>
                <a:spcPts val="120"/>
              </a:spcAft>
            </a:pPr>
            <a:r>
              <a:rPr lang="en-US" sz="2800" dirty="0">
                <a:solidFill>
                  <a:srgbClr val="202122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-</a:t>
            </a:r>
            <a:r>
              <a:rPr lang="th-TH" sz="2800" dirty="0">
                <a:solidFill>
                  <a:srgbClr val="202122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นายจ้างทำการตรวจสอบอีเมลของพนักงานและการใช้งานอินเทอร์เน็ตอื่น ๆ</a:t>
            </a:r>
            <a:endParaRPr lang="en-US" sz="2800" dirty="0"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marL="57150" marR="0" indent="-57150">
              <a:spcBef>
                <a:spcPts val="0"/>
              </a:spcBef>
              <a:spcAft>
                <a:spcPts val="120"/>
              </a:spcAft>
            </a:pPr>
            <a:r>
              <a:rPr lang="en-US" sz="2800" dirty="0">
                <a:solidFill>
                  <a:srgbClr val="202122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-</a:t>
            </a:r>
            <a:r>
              <a:rPr lang="th-TH" sz="2800" dirty="0">
                <a:solidFill>
                  <a:srgbClr val="202122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อีเมลที่ไม่พึงประสงค์</a:t>
            </a:r>
            <a:endParaRPr lang="en-US" sz="2800" dirty="0"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marL="57150" marR="0" indent="-57150">
              <a:spcBef>
                <a:spcPts val="0"/>
              </a:spcBef>
              <a:spcAft>
                <a:spcPts val="120"/>
              </a:spcAft>
            </a:pPr>
            <a:r>
              <a:rPr lang="en-US" sz="2800" dirty="0">
                <a:solidFill>
                  <a:srgbClr val="202122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-</a:t>
            </a:r>
            <a:r>
              <a:rPr lang="th-TH" sz="2800" dirty="0">
                <a:solidFill>
                  <a:srgbClr val="202122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แฮกเกอร์เข้าถึงฐานข้อมูลออนไลน์</a:t>
            </a:r>
            <a:endParaRPr lang="en-US" sz="2800" dirty="0"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marL="57150" marR="0" indent="-57150">
              <a:spcBef>
                <a:spcPts val="0"/>
              </a:spcBef>
              <a:spcAft>
                <a:spcPts val="120"/>
              </a:spcAft>
            </a:pPr>
            <a:r>
              <a:rPr lang="en-US" sz="2800" dirty="0">
                <a:solidFill>
                  <a:srgbClr val="202122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-</a:t>
            </a:r>
            <a:r>
              <a:rPr lang="th-TH" sz="2800" dirty="0">
                <a:solidFill>
                  <a:srgbClr val="202122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เว็บไซต์ที่ติดตั้งคุกกี้หรือสปายแวร์ในการตรวจสอบกิจกรรมออนไลน์ของผู้ใช้</a:t>
            </a:r>
            <a:r>
              <a:rPr lang="en-US" sz="2800" dirty="0">
                <a:solidFill>
                  <a:srgbClr val="202122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</a:t>
            </a:r>
            <a:endParaRPr lang="en-US" sz="2800" dirty="0">
              <a:effectLst/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</p:txBody>
      </p:sp>
      <p:pic>
        <p:nvPicPr>
          <p:cNvPr id="10242" name="Picture 2" descr="การตลาดอิเล็คทรอนิกส์: บทที่7 เรื่องที่4 อาชญากรรมทางคอมพิวเตอร์">
            <a:extLst>
              <a:ext uri="{FF2B5EF4-FFF2-40B4-BE49-F238E27FC236}">
                <a16:creationId xmlns:a16="http://schemas.microsoft.com/office/drawing/2014/main" id="{B0E706CD-AF88-4A32-BC4F-48E0FB002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561" y="4492672"/>
            <a:ext cx="3371850" cy="236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142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C2839B-8017-4AB0-A832-6A7FBD0B5E53}"/>
              </a:ext>
            </a:extLst>
          </p:cNvPr>
          <p:cNvSpPr/>
          <p:nvPr/>
        </p:nvSpPr>
        <p:spPr>
          <a:xfrm>
            <a:off x="0" y="144671"/>
            <a:ext cx="108712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marR="0" indent="-57150" algn="thaiDist">
              <a:spcBef>
                <a:spcPts val="0"/>
              </a:spcBef>
              <a:spcAft>
                <a:spcPts val="0"/>
              </a:spcAft>
              <a:tabLst>
                <a:tab pos="2637155" algn="ctr"/>
                <a:tab pos="5274310" algn="r"/>
              </a:tabLst>
            </a:pPr>
            <a:r>
              <a:rPr lang="th-TH" sz="4000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8. กฎหมายเทคโนโลยีสารสนเทศ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marL="57150" marR="0" indent="-57150">
              <a:spcBef>
                <a:spcPts val="0"/>
              </a:spcBef>
              <a:spcAft>
                <a:spcPts val="0"/>
              </a:spcAft>
              <a:tabLst>
                <a:tab pos="2637155" algn="ctr"/>
                <a:tab pos="5274310" algn="r"/>
              </a:tabLst>
            </a:pPr>
            <a:r>
              <a:rPr lang="en-US" sz="2400" b="1" dirty="0">
                <a:solidFill>
                  <a:srgbClr val="FF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  </a:t>
            </a:r>
            <a:r>
              <a:rPr lang="th-TH" sz="2400" b="1" dirty="0">
                <a:solidFill>
                  <a:srgbClr val="FF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 </a:t>
            </a:r>
            <a:r>
              <a:rPr lang="en-US" sz="2400" b="1" dirty="0">
                <a:solidFill>
                  <a:srgbClr val="FF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1.</a:t>
            </a:r>
            <a:r>
              <a:rPr lang="th-TH" sz="2400" b="1" dirty="0">
                <a:solidFill>
                  <a:srgbClr val="FF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กฎหมายเกี่ยวกับธุรกรรมทางอิเล็กทรอนิกส์ (</a:t>
            </a:r>
            <a:r>
              <a:rPr lang="en-US" sz="2400" b="1" dirty="0">
                <a:solidFill>
                  <a:srgbClr val="FF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Electronic Transactions</a:t>
            </a:r>
            <a:r>
              <a:rPr lang="th-TH" sz="2400" b="1" dirty="0">
                <a:solidFill>
                  <a:srgbClr val="FF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Law)</a:t>
            </a:r>
            <a:r>
              <a:rPr lang="th-TH" sz="2400" b="1" dirty="0">
                <a:solidFill>
                  <a:srgbClr val="FF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</a:t>
            </a:r>
            <a:r>
              <a:rPr lang="th-TH" sz="2400" dirty="0">
                <a:solidFill>
                  <a:srgbClr val="FF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เพื่อ</a:t>
            </a:r>
            <a:r>
              <a:rPr lang="th-TH" sz="24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รับรองสถานะทางกฎหมายของข้อมูลอิเล็กทรอนิกส์ให้เสมอด้วยกระดาษ อันเป็นการรองรับนิติสัมพันธ์ต่าง ๆ ซึ่งแต่เดิมอาจจะจัดทำขึ้นในรูปแบบของหนังสือให้เท่าเทียมกับนิติสัมพันธ์รูปแบบใหม่ที่จัดทำขึ้นให้อยู่ในรูปแบบของข้อมูลอิเล็กทรอนิกส์ รวมตลอดทั้งการลงลายมือชื่อในข้อมูลอิเล็กทรอนิกส์ และการรับฟังพยานหลักฐานที่อยู่ในรูปแบบของข้อมูลอิเล็กทรอนิกส์</a:t>
            </a:r>
            <a:endParaRPr lang="en-US" sz="2400" b="1" dirty="0">
              <a:effectLst/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6E08CA-211F-4007-9D69-331971ECD64F}"/>
              </a:ext>
            </a:extLst>
          </p:cNvPr>
          <p:cNvSpPr/>
          <p:nvPr/>
        </p:nvSpPr>
        <p:spPr>
          <a:xfrm>
            <a:off x="0" y="2404457"/>
            <a:ext cx="10871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marR="16510" indent="-57150">
              <a:spcBef>
                <a:spcPts val="0"/>
              </a:spcBef>
              <a:spcAft>
                <a:spcPts val="0"/>
              </a:spcAft>
              <a:tabLst>
                <a:tab pos="2637155" algn="ctr"/>
                <a:tab pos="5274310" algn="r"/>
              </a:tabLst>
            </a:pPr>
            <a:r>
              <a:rPr lang="en-US" sz="2400" b="1" dirty="0">
                <a:solidFill>
                  <a:srgbClr val="FF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</a:t>
            </a:r>
            <a:r>
              <a:rPr lang="th-TH" sz="2400" b="1" dirty="0">
                <a:solidFill>
                  <a:srgbClr val="FF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  </a:t>
            </a:r>
            <a:r>
              <a:rPr lang="en-US" sz="2400" b="1" dirty="0">
                <a:solidFill>
                  <a:srgbClr val="FF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2.</a:t>
            </a:r>
            <a:r>
              <a:rPr lang="th-TH" sz="2400" b="1" dirty="0">
                <a:solidFill>
                  <a:srgbClr val="FF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กฎหมายเกี่ยวกับลายมือชื่ออิเล็กทรอนิกส์ (</a:t>
            </a:r>
            <a:r>
              <a:rPr lang="en-US" sz="2400" b="1" dirty="0">
                <a:solidFill>
                  <a:srgbClr val="FF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Electronic</a:t>
            </a:r>
            <a:r>
              <a:rPr lang="th-TH" sz="2400" b="1" dirty="0">
                <a:solidFill>
                  <a:srgbClr val="FF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Signatures</a:t>
            </a:r>
            <a:r>
              <a:rPr lang="th-TH" sz="2400" b="1" dirty="0">
                <a:solidFill>
                  <a:srgbClr val="FF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Law)</a:t>
            </a: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</a:t>
            </a:r>
            <a:r>
              <a:rPr lang="th-TH" sz="24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เพื่อรับรองการใช้ลายมือชื่ออิเล็กทรอนิกส์ด้วยกระบวนการใด ๆ ทางเทคโนโลยีให้เสมอด้วยการลงลายมือชื่อธรรมดา อันส่งผลต่อความเชื่อมั่นมากขึ้นในการทำธุรกรรมทางอิเล็กทรอนิกส์ และกำหนดให้มีการกำกับดูแลการให้บริการ เกี่ยวกับลายมือชื่ออิเล็กทรอนิกส์ตลอดจนการให้ บริการอื่น ที่เกี่ยวข้องกับลายมือชื่ออิเล็กทรอนิกส์</a:t>
            </a:r>
            <a:endParaRPr lang="en-US" sz="2400" b="1" dirty="0"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marL="57150" marR="16510" indent="-57150">
              <a:spcBef>
                <a:spcPts val="0"/>
              </a:spcBef>
              <a:spcAft>
                <a:spcPts val="0"/>
              </a:spcAft>
              <a:tabLst>
                <a:tab pos="2637155" algn="ctr"/>
                <a:tab pos="5274310" algn="r"/>
              </a:tabLst>
            </a:pPr>
            <a:r>
              <a:rPr lang="en-US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 </a:t>
            </a:r>
            <a:r>
              <a:rPr lang="en-US" sz="2000" b="1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   </a:t>
            </a:r>
            <a:r>
              <a:rPr lang="en-US" sz="2400" b="1" dirty="0">
                <a:solidFill>
                  <a:srgbClr val="FF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3.</a:t>
            </a:r>
            <a:r>
              <a:rPr lang="th-TH" sz="2400" b="1" dirty="0">
                <a:solidFill>
                  <a:srgbClr val="FF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กฎหมายเกี่ยวกับการพัฒนาโครงสร้างพื้นฐานสารสนเทศให้ทั่วถึง และเท่าเทียมกัน (</a:t>
            </a:r>
            <a:r>
              <a:rPr lang="en-US" sz="2400" b="1" dirty="0">
                <a:solidFill>
                  <a:srgbClr val="FF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National Information Infrastructure Law)</a:t>
            </a: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</a:t>
            </a:r>
            <a:r>
              <a:rPr lang="th-TH" sz="24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เพื่อก่อให้เกิดการส่งเสริม สนับสนุน และพัฒนาโครงสร้างพื้นฐานสารสนเทศ อันได้แก่ โครงข่ายโทรคมนาคม เทคโนโลยีสารสนเทศ สารสนเทศทรัพยากรมนุษย์ และโครงสร้างพื้นฐานสารสนเทศสำคัญอื่น ๆ อันเป็นปัจจัยพื้นฐาน สำคัญในการพัฒนาสังคม และชุมชนโดยอาศัยกลไกของรัฐ ซึ่งรองรับเจตนารมณ์สำคัญประการหนึ่งของแนวนโยบายพื้นฐานแห่งรัฐตามรัฐธรรมนูญ มาตรา </a:t>
            </a:r>
            <a:r>
              <a:rPr lang="en-US" sz="24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78</a:t>
            </a:r>
            <a:r>
              <a:rPr lang="th-TH" sz="24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ในการกระจายสารสนเทศให้ทั่วถึง และเท่าเทียมกัน และนับเป็นกลไกสำคัญในการช่วยลดความเหลื่อมล้ำของสังคมอย่างค่อยเป็นค่อยไป เพื่อสนับสนุนให้ท้องถิ่นมีศักยภาพในการปกครองตนเองพัฒนาเศรษฐกิจภายในชุมชน และนำไปสู่สังคมแห่งปัญญา และการเรียนรู้</a:t>
            </a:r>
            <a:endParaRPr lang="en-US" sz="2400" b="1" dirty="0"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marL="57150" marR="16510" indent="-57150">
              <a:spcBef>
                <a:spcPts val="0"/>
              </a:spcBef>
              <a:spcAft>
                <a:spcPts val="0"/>
              </a:spcAft>
              <a:tabLst>
                <a:tab pos="2637155" algn="ctr"/>
                <a:tab pos="5274310" algn="r"/>
              </a:tabLst>
            </a:pPr>
            <a:r>
              <a:rPr lang="en-US" dirty="0">
                <a:latin typeface="TH SarabunPSK" panose="020B0500040200020003" pitchFamily="34" charset="-34"/>
                <a:ea typeface="Cordia New" panose="020B0304020202020204" pitchFamily="34" charset="-34"/>
                <a:cs typeface="Angsana New" panose="02020603050405020304" pitchFamily="18" charset="-34"/>
              </a:rPr>
              <a:t> </a:t>
            </a:r>
            <a:endParaRPr lang="en-US" sz="2000" b="1" dirty="0">
              <a:latin typeface="Angsana New" panose="02020603050405020304" pitchFamily="18" charset="-34"/>
              <a:ea typeface="Cordia New" panose="020B0304020202020204" pitchFamily="34" charset="-34"/>
              <a:cs typeface="Angsana New" panose="02020603050405020304" pitchFamily="18" charset="-34"/>
            </a:endParaRPr>
          </a:p>
          <a:p>
            <a:pPr marL="57150" marR="16510" indent="-57150">
              <a:spcBef>
                <a:spcPts val="0"/>
              </a:spcBef>
              <a:spcAft>
                <a:spcPts val="0"/>
              </a:spcAft>
              <a:tabLst>
                <a:tab pos="2637155" algn="ctr"/>
                <a:tab pos="5274310" algn="r"/>
              </a:tabLst>
            </a:pPr>
            <a:r>
              <a:rPr lang="en-US" b="1" dirty="0">
                <a:latin typeface="TH SarabunPSK" panose="020B0500040200020003" pitchFamily="34" charset="-34"/>
                <a:ea typeface="Cordia New" panose="020B0304020202020204" pitchFamily="34" charset="-34"/>
                <a:cs typeface="Angsana New" panose="02020603050405020304" pitchFamily="18" charset="-34"/>
              </a:rPr>
              <a:t>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761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AB5999-19EF-4621-92C0-D2ED6C494450}"/>
              </a:ext>
            </a:extLst>
          </p:cNvPr>
          <p:cNvSpPr/>
          <p:nvPr/>
        </p:nvSpPr>
        <p:spPr>
          <a:xfrm>
            <a:off x="100361" y="592830"/>
            <a:ext cx="1047099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marR="16510" indent="-57150">
              <a:spcBef>
                <a:spcPts val="0"/>
              </a:spcBef>
              <a:spcAft>
                <a:spcPts val="0"/>
              </a:spcAft>
              <a:tabLst>
                <a:tab pos="2637155" algn="ctr"/>
                <a:tab pos="5274310" algn="r"/>
              </a:tabLst>
            </a:pPr>
            <a:r>
              <a:rPr lang="en-US" sz="2400" dirty="0">
                <a:solidFill>
                  <a:srgbClr val="FF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Angsana New" panose="02020603050405020304" pitchFamily="18" charset="-34"/>
              </a:rPr>
              <a:t> </a:t>
            </a:r>
            <a:r>
              <a:rPr lang="en-US" sz="2400" b="1" dirty="0">
                <a:solidFill>
                  <a:srgbClr val="FF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</a:t>
            </a:r>
            <a:r>
              <a:rPr lang="th-TH" sz="2400" b="1" dirty="0">
                <a:solidFill>
                  <a:srgbClr val="FF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  </a:t>
            </a:r>
            <a:r>
              <a:rPr lang="en-US" sz="2400" b="1" dirty="0">
                <a:solidFill>
                  <a:srgbClr val="FF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4.</a:t>
            </a:r>
            <a:r>
              <a:rPr lang="th-TH" sz="2400" b="1" dirty="0">
                <a:solidFill>
                  <a:srgbClr val="FF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กฎหมายเกี่ยวกับการคุ้มครองข้อมูลส่วนบุคคล(</a:t>
            </a:r>
            <a:r>
              <a:rPr lang="en-US" sz="2400" b="1" dirty="0">
                <a:solidFill>
                  <a:srgbClr val="FF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Data Protection Law)</a:t>
            </a: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</a:t>
            </a:r>
            <a:r>
              <a:rPr lang="th-TH" sz="24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เพื่อก่อให้เกิดการรับรองสิทธิและให้ความคุ้มครองข้อมูลส่วนบุคคล ซึ่งอาจถูกประมวลผล เปิดเผยหรือเผยแพร่ถึงบุคคลจำนวนมากได้ในระยะเวลาอันรวดเร็วโดยอาศัยพัฒนาการทางเทคโนโลยี จนอาจก่อให้เกิดการนำข้อมูลนั้นไปใช้ในทางมิชอบอันเป็นการละเมิดต่อเจ้าของข้อมูล ทั้งนี้ โดยคำนึงถึงการรักษาดุลยภาพระหว่างสิทธิขั้นพื้นฐานในความเป็นส่วนตัว เสรีภาพในการติดต่อสื่อสาร และความมั่นคงของรัฐ</a:t>
            </a:r>
            <a:endParaRPr lang="en-US" sz="2400" b="1" dirty="0"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marL="57150" marR="16510" indent="-57150">
              <a:spcBef>
                <a:spcPts val="0"/>
              </a:spcBef>
              <a:spcAft>
                <a:spcPts val="0"/>
              </a:spcAft>
              <a:tabLst>
                <a:tab pos="2637155" algn="ctr"/>
                <a:tab pos="5274310" algn="r"/>
              </a:tabLst>
            </a:pPr>
            <a:r>
              <a:rPr lang="en-US" sz="24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 </a:t>
            </a:r>
            <a:r>
              <a:rPr lang="th-TH" sz="2400" b="1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    </a:t>
            </a:r>
            <a:r>
              <a:rPr lang="en-US" sz="2400" b="1" dirty="0">
                <a:solidFill>
                  <a:srgbClr val="FF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5.</a:t>
            </a:r>
            <a:r>
              <a:rPr lang="th-TH" sz="2400" b="1" dirty="0">
                <a:solidFill>
                  <a:srgbClr val="FF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กฎหมายเกี่ยวกับการกระทำความผิดเกี่ยวกับคอมพิวเตอร์ (</a:t>
            </a:r>
            <a:r>
              <a:rPr lang="en-US" sz="2400" b="1" dirty="0">
                <a:solidFill>
                  <a:srgbClr val="FF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Computer Crime Law)</a:t>
            </a: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</a:t>
            </a:r>
            <a:r>
              <a:rPr lang="th-TH" sz="24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เพื่อกำหนดมาตรการทางอาญาในการลงโทษผู้กระทำผิดต่อระบบการทำงานของคอมพิวเตอร์ ระบบข้อมูล และระบบเครือข่าย ทั้งนี้เพื่อเป็นหลักประกันสิทธิเสรีภาพ และการคุ้มครองการอยู่ร่วมกันของสังคม</a:t>
            </a:r>
            <a:endParaRPr lang="en-US" sz="2400" b="1" dirty="0"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marL="57150" marR="16510" indent="-57150">
              <a:spcBef>
                <a:spcPts val="0"/>
              </a:spcBef>
              <a:spcAft>
                <a:spcPts val="0"/>
              </a:spcAft>
              <a:tabLst>
                <a:tab pos="2637155" algn="ctr"/>
                <a:tab pos="5274310" algn="r"/>
              </a:tabLst>
            </a:pPr>
            <a:r>
              <a:rPr lang="en-US" sz="24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 </a:t>
            </a:r>
            <a:r>
              <a:rPr lang="en-US" sz="2400" b="1" dirty="0">
                <a:solidFill>
                  <a:srgbClr val="FF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 </a:t>
            </a:r>
            <a:r>
              <a:rPr lang="th-TH" sz="2400" b="1" dirty="0">
                <a:solidFill>
                  <a:srgbClr val="FF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6.</a:t>
            </a:r>
            <a:r>
              <a:rPr lang="th-TH" sz="2400" b="1" dirty="0">
                <a:solidFill>
                  <a:srgbClr val="FF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กฎหมายเกี่ยวกับการโอนเงินทางอิเล็กทรอนิกส์ (</a:t>
            </a:r>
            <a:r>
              <a:rPr lang="en-US" sz="2400" b="1" dirty="0">
                <a:solidFill>
                  <a:srgbClr val="FF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Electronic Funds Transfer Law)</a:t>
            </a:r>
            <a:r>
              <a:rPr lang="en-US" sz="2400" dirty="0">
                <a:solidFill>
                  <a:srgbClr val="FF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</a:t>
            </a:r>
            <a:r>
              <a:rPr lang="th-TH" sz="24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เพื่อกำหนดกลไกสำคัญทางกฎหมายในการรองรับระบบการโอนเงินทางอิเล็กทรอนิกส์ ทั้งที่เป็นการโอนเงินระหว่างสถาบันการเงิน และระบบการชำระเงินรูปแบบใหม่ในรูปของเงินอิเล็กทรอนิกส์ก่อให้เกิดความเชื่อมั่นต่อระบบการทำธุรกรรมทางการเงิน และการทำธุรกรรมทางอิเล็กทรอนิกส์มากยิ่งขึ้น</a:t>
            </a:r>
            <a:endParaRPr lang="en-US" sz="24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50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5B78FA-5F19-4888-A509-DC0C1C5D56DC}"/>
              </a:ext>
            </a:extLst>
          </p:cNvPr>
          <p:cNvSpPr/>
          <p:nvPr/>
        </p:nvSpPr>
        <p:spPr>
          <a:xfrm>
            <a:off x="390293" y="505996"/>
            <a:ext cx="1027027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510" indent="-57150">
              <a:tabLst>
                <a:tab pos="2637155" algn="ctr"/>
                <a:tab pos="5274310" algn="r"/>
              </a:tabLst>
            </a:pPr>
            <a:r>
              <a:rPr lang="th-TH" sz="3600" b="1" dirty="0">
                <a:solidFill>
                  <a:schemeClr val="accent1">
                    <a:lumMod val="50000"/>
                  </a:schemeClr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9. ลิขสิทธิ์ซอฟต์แวร์และกฎหมายลิขสิทธิ์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marL="57150" marR="16510" indent="-57150">
              <a:spcBef>
                <a:spcPts val="0"/>
              </a:spcBef>
              <a:spcAft>
                <a:spcPts val="0"/>
              </a:spcAft>
              <a:tabLst>
                <a:tab pos="2637155" algn="ctr"/>
                <a:tab pos="5274310" algn="r"/>
              </a:tabLst>
            </a:pPr>
            <a:r>
              <a:rPr lang="en-US" sz="28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  </a:t>
            </a:r>
            <a:r>
              <a:rPr lang="th-TH" sz="28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  งานอันมีลิขสิทธิ์ หมายถึง งานสร้างสรรค์ที่จะได้รับความคุ้มครองตามพระราชบัญญัติลิขสิทธิ์ต้องเป็นงานในสาขา วรรณกรรม นาฏกรรม ศิลปกรรม ดนตรีกรรม โสตทัศนวัสดุ ภาพยนตร์ สิ่งบันทึกเสียง งานแพร่เสียงแพร่าภาพ รวมถึงงานอื่น ๆ ในแผนกวรรณคดีวิทยาศาสตร์ หรือแผนกศิลปะ งานเหล่านี้ถือเป็นผลงานที่เกิดจากการใช้สติปัญญา ความรู้ความสามารถ และความวิริยะอุตสาหะในการสร้างสรรค์งานให้เกิดขึ้น ซึ่งถือเป็นทรัพย์สินทางปัญญาประเภทหนึ่งที่มีคุณค่าทางเศรษฐกิจ</a:t>
            </a:r>
            <a:endParaRPr lang="en-US" sz="2800" b="1" dirty="0">
              <a:effectLst/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</p:txBody>
      </p:sp>
      <p:pic>
        <p:nvPicPr>
          <p:cNvPr id="11266" name="Picture 2" descr="กฎหมายลิขสิทธิ์ซอฟต์แวร์ ที่ทุกคนควรรู้">
            <a:extLst>
              <a:ext uri="{FF2B5EF4-FFF2-40B4-BE49-F238E27FC236}">
                <a16:creationId xmlns:a16="http://schemas.microsoft.com/office/drawing/2014/main" id="{30F050DD-D854-4ED6-999F-74DEA699E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23" y="3551238"/>
            <a:ext cx="42100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281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F56C03-98D1-4C9E-A35A-0E0480F4AA89}"/>
              </a:ext>
            </a:extLst>
          </p:cNvPr>
          <p:cNvSpPr/>
          <p:nvPr/>
        </p:nvSpPr>
        <p:spPr>
          <a:xfrm>
            <a:off x="167268" y="397471"/>
            <a:ext cx="107166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 algn="thaiDist">
              <a:tabLst>
                <a:tab pos="2637155" algn="ctr"/>
                <a:tab pos="5274310" algn="r"/>
              </a:tabLst>
            </a:pPr>
            <a:r>
              <a:rPr lang="th-TH" sz="4000" b="1" dirty="0">
                <a:solidFill>
                  <a:schemeClr val="accent1">
                    <a:lumMod val="50000"/>
                  </a:schemeClr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สรุป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indent="-114300" algn="thaiDist">
              <a:tabLst>
                <a:tab pos="2637155" algn="ctr"/>
                <a:tab pos="5274310" algn="r"/>
              </a:tabLst>
            </a:pPr>
            <a:r>
              <a:rPr lang="th-TH" sz="3200" dirty="0">
                <a:solidFill>
                  <a:srgbClr val="333333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 คอมพิวเตอร์</a:t>
            </a:r>
            <a:r>
              <a:rPr lang="en-US" sz="3200" dirty="0">
                <a:solidFill>
                  <a:srgbClr val="333333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 (Computer) </a:t>
            </a:r>
            <a:r>
              <a:rPr lang="th-TH" sz="3200" dirty="0">
                <a:solidFill>
                  <a:srgbClr val="333333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เป็นเครื่องมือหรืออุปกรณ์อิเล็กทรอนิกส์ที่สามารถอ่าน และบันทึกข้อมูล ตลอดจนรับคำสั่ง เพื่อแก้ไขปัญหา หรือทำการคำนวณที่สลับซับซ้อน แสดงผลลัพธ์ได้อย่างรวดเร็วและแม่นยำ มีไว้สำหรับผ่อนแรงกายและสมองมนุษย์ ความสำคัญของคอมพิวเตอร์ประการหนึ่งก็คือ ความสามารถประมวลผลข้อมูลได้อัตโนมัติ ตามโปรแกรมที่มนุษย์ป้อนคำสั่งให้ทำ ผลลัพธ์ที่ได้จากการประมวลผล คือ ข้อมูล/สารสนเทศทำให้เกิดประโยชน์ต่อการใช้งานด้านต่าง ๆ</a:t>
            </a:r>
            <a:endParaRPr lang="en-US" sz="3600" b="1" dirty="0">
              <a:effectLst/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744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63DC94-893D-48A6-BA2C-2B1AD0919EEA}"/>
              </a:ext>
            </a:extLst>
          </p:cNvPr>
          <p:cNvSpPr/>
          <p:nvPr/>
        </p:nvSpPr>
        <p:spPr>
          <a:xfrm>
            <a:off x="0" y="182940"/>
            <a:ext cx="108585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2637155" algn="ctr"/>
                <a:tab pos="5274310" algn="r"/>
              </a:tabLst>
            </a:pPr>
            <a:r>
              <a:rPr lang="th-TH" sz="4000" b="1" dirty="0">
                <a:solidFill>
                  <a:schemeClr val="accent1">
                    <a:lumMod val="50000"/>
                  </a:schemeClr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คำถามทบทวน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algn="thaiDist"/>
            <a:r>
              <a:rPr lang="th-TH" sz="28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	1. จงหาประโยชน์ขอวพิวเตอร์มาอย่าง 3 อย่าง มีอะไรบ้าง</a:t>
            </a:r>
            <a:endParaRPr lang="en-US" sz="2800" dirty="0"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algn="thaiDist"/>
            <a:r>
              <a:rPr lang="th-TH" sz="2800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	2. อธิบายผลกระทบของเทคโนโลยีด้านจริยธรรม มาพอสังเขป</a:t>
            </a:r>
            <a:endParaRPr lang="en-US" sz="2800" dirty="0"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algn="thaiDist"/>
            <a:r>
              <a:rPr lang="en-US" sz="2800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	3</a:t>
            </a:r>
            <a:r>
              <a:rPr lang="th-TH" sz="2800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. อธิบายผลกระทบของเทคโนโลยีด้านวิชาการ มาพอสังเขป</a:t>
            </a:r>
            <a:endParaRPr lang="en-US" sz="2800" dirty="0"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algn="thaiDist"/>
            <a:r>
              <a:rPr lang="en-US" sz="2800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	4.</a:t>
            </a:r>
            <a:r>
              <a:rPr lang="th-TH" sz="2800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การทำงานของคอมพิวเตอร์มีกี่ขั้นตอน มีอะไรบ้าง</a:t>
            </a:r>
            <a:endParaRPr lang="en-US" sz="2800" dirty="0"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algn="thaiDist"/>
            <a:r>
              <a:rPr lang="th-TH" sz="2800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	5. ปัญญาประดิษย์ ชื่อเต็มภาษาอังกฤษ อ่านว่าอย่างไร</a:t>
            </a:r>
            <a:endParaRPr lang="en-US" sz="2800" dirty="0"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algn="thaiDist"/>
            <a:r>
              <a:rPr lang="th-TH" sz="2800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	6.</a:t>
            </a:r>
            <a:r>
              <a:rPr lang="en-US" sz="2800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</a:t>
            </a:r>
            <a:r>
              <a:rPr lang="en-US" sz="28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Natural Language </a:t>
            </a:r>
            <a:r>
              <a:rPr lang="th-TH" sz="28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คืออะไร</a:t>
            </a:r>
            <a:endParaRPr lang="en-US" sz="2800" dirty="0"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algn="thaiDist"/>
            <a:r>
              <a:rPr lang="th-TH" sz="2800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	7. </a:t>
            </a:r>
            <a:r>
              <a:rPr lang="th-TH" sz="2800" spc="20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หน่วยความเร็วของการทำงานของคอมพิวเตอร์ มีกี่แบบ อะไรบ้าง</a:t>
            </a:r>
            <a:endParaRPr lang="en-US" sz="2800" dirty="0"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algn="thaiDist"/>
            <a:r>
              <a:rPr lang="th-TH" sz="2800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	8. </a:t>
            </a:r>
            <a:r>
              <a:rPr lang="th-TH" sz="28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กฎหมายเกี่ยวกับการกระทำความผิดเกี่ยวกับคอมพิวเตอร์ คืออะไร</a:t>
            </a:r>
            <a:endParaRPr lang="en-US" sz="2800" dirty="0"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algn="thaiDist"/>
            <a:r>
              <a:rPr lang="th-TH" sz="2800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	9. </a:t>
            </a:r>
            <a:r>
              <a:rPr lang="th-TH" sz="28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การละเมิดลิขสิทธิ์โดยตรง คืออะไร</a:t>
            </a:r>
            <a:endParaRPr lang="en-US" sz="2800" dirty="0"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algn="thaiDist"/>
            <a:r>
              <a:rPr lang="th-TH" sz="2800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	10. </a:t>
            </a:r>
            <a:r>
              <a:rPr lang="th-TH" sz="28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การละเมิดลิขสิทธิ์โดยอ้อม คืออะไร</a:t>
            </a:r>
            <a:endParaRPr lang="en-US" sz="2800" dirty="0">
              <a:effectLst/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329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1DE76B-6FFE-4858-8EBD-CC29B3B6135E}"/>
              </a:ext>
            </a:extLst>
          </p:cNvPr>
          <p:cNvSpPr/>
          <p:nvPr/>
        </p:nvSpPr>
        <p:spPr>
          <a:xfrm>
            <a:off x="0" y="0"/>
            <a:ext cx="1087120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637155" algn="ctr"/>
                <a:tab pos="5274310" algn="r"/>
              </a:tabLst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1. </a:t>
            </a:r>
            <a:r>
              <a:rPr lang="th-TH" sz="4000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ความสำคัญของเทคโนโลยีสารสนเทศ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>
              <a:tabLst>
                <a:tab pos="2637155" algn="ctr"/>
                <a:tab pos="5274310" algn="r"/>
              </a:tabLst>
            </a:pPr>
            <a:r>
              <a:rPr lang="th-TH" sz="36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	     ในยุคของสังคมดิจิทัล สามารถทำงานได้ทุกสถานที่และทุกเวลาตลอด </a:t>
            </a:r>
            <a:r>
              <a:rPr lang="en-US" sz="36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24 </a:t>
            </a:r>
            <a:r>
              <a:rPr lang="th-TH" sz="36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ชั่วโมง ดังนั้น ความสามารถในการทำงานผ่านเครือข่ายอินเทอร์เน็ตความเข้าใจเครือข่ายสังคม ออนไลน์การซื้อสินค้าและบริการทางอินเทอร์เน็ต และการวิเคราะห์ข้อมูลอย่างชาญฉลาด จึงเป็นสิ่งจำเป็นเพื่อความอยู่รอดขององค์กร การดำเนินงานในองค์กรจึงต้องมีเทคโนโลยีสารสนเทศเพื่อเป็นเครื่องมือช่วยในทำงาน </a:t>
            </a:r>
            <a:br>
              <a:rPr lang="th-TH" sz="36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</a:br>
            <a:r>
              <a:rPr lang="en-US" sz="44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</a:t>
            </a:r>
            <a:r>
              <a:rPr lang="th-TH" sz="44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1.</a:t>
            </a:r>
            <a:r>
              <a:rPr lang="th-TH" sz="36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การปฏิบัติงานที่รวดเร็ว</a:t>
            </a:r>
            <a:endParaRPr lang="en-US" sz="3600" b="1" dirty="0"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>
              <a:tabLst>
                <a:tab pos="2637155" algn="ctr"/>
                <a:tab pos="5274310" algn="r"/>
              </a:tabLst>
            </a:pPr>
            <a:r>
              <a:rPr lang="th-TH" sz="36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 2. ช่วยเพิ่มผลผลิต ลดต้นทุน </a:t>
            </a:r>
            <a:endParaRPr lang="en-US" sz="3600" b="1" dirty="0"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>
              <a:tabLst>
                <a:tab pos="2637155" algn="ctr"/>
                <a:tab pos="5274310" algn="r"/>
              </a:tabLst>
            </a:pPr>
            <a:r>
              <a:rPr lang="th-TH" sz="36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3. ใช้เป็นกลยุทธ์เพื่อความได้เปรียบในการแข่งขัน </a:t>
            </a:r>
            <a:endParaRPr lang="en-US" sz="3600" b="1" dirty="0"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>
              <a:tabLst>
                <a:tab pos="2637155" algn="ctr"/>
                <a:tab pos="5274310" algn="r"/>
              </a:tabLst>
            </a:pPr>
            <a:r>
              <a:rPr lang="th-TH" sz="36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4. สร้างความพึงพอใจกับลูกค้าหรือกลุ่มเป้าหมายและเกิดประสิทธิภาพใน</a:t>
            </a:r>
            <a:endParaRPr lang="en-US" sz="3600" b="1" dirty="0"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>
              <a:tabLst>
                <a:tab pos="2637155" algn="ctr"/>
                <a:tab pos="5274310" algn="r"/>
              </a:tabLst>
            </a:pPr>
            <a:r>
              <a:rPr lang="th-TH" sz="36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</a:t>
            </a:r>
            <a:r>
              <a:rPr lang="en-US" sz="36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5. </a:t>
            </a:r>
            <a:r>
              <a:rPr lang="th-TH" sz="36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การดำเนินงาน</a:t>
            </a:r>
            <a:endParaRPr lang="en-US" sz="3600" b="1" dirty="0"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>
              <a:tabLst>
                <a:tab pos="2637155" algn="ctr"/>
                <a:tab pos="5274310" algn="r"/>
              </a:tabLst>
            </a:pPr>
            <a:r>
              <a:rPr lang="en-US" sz="36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 </a:t>
            </a:r>
            <a:endParaRPr lang="en-US" sz="3600" b="1" dirty="0"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>
              <a:tabLst>
                <a:tab pos="2637155" algn="ctr"/>
                <a:tab pos="5274310" algn="r"/>
              </a:tabLst>
            </a:pPr>
            <a:r>
              <a:rPr lang="th-TH" sz="36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  </a:t>
            </a:r>
            <a:endParaRPr lang="en-US" sz="3600" b="1" dirty="0">
              <a:effectLst/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203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7F1495-0958-44BB-A88B-9A1C10E54CE6}"/>
              </a:ext>
            </a:extLst>
          </p:cNvPr>
          <p:cNvSpPr/>
          <p:nvPr/>
        </p:nvSpPr>
        <p:spPr>
          <a:xfrm>
            <a:off x="0" y="0"/>
            <a:ext cx="108796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2637155" algn="ctr"/>
                <a:tab pos="5274310" algn="r"/>
              </a:tabLst>
            </a:pPr>
            <a:r>
              <a:rPr lang="en-US" sz="36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 </a:t>
            </a:r>
            <a:r>
              <a:rPr lang="en-US" sz="3600" b="1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 </a:t>
            </a:r>
            <a:r>
              <a:rPr lang="th-TH" sz="36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เทคโนโลยีสารสนเทศยังมีความสำคัญและเกี่ยวข้องกับคนทุกระดับไม่ว่าจะเป็นนักเรียน นักศึกษา ข้าราชการ ผู้ประกอบการ ผู้บริหาร นักธุรกิจ หรือบุคคลทั่วไป ดังนั้น จึงมีความจำเป็นต้องมีทักษะในการนำ เทคโนโลยีสารสนเทศมาใช้เป็นเครื่องมือสำหรับการแสวงหาความรู้อย่างถูกวิธีนำมาปรับใช้อย่างถูกต้องและ เกิดประโยชน์สูงสุด สามารถนำองค์ความรู้ที่มีอยู่มาบูรณาการเชิงสร้างสรรค์เพื่อพัฒนานวัตกรรมต่าง ๆ เทคโนโลยีสารสนเทศยังเป็นส่วนหนึ่งในด าเนินชีวิตประจำวันของคนปัจจุบัน เช่น ดูรายการโทรทัศน์ ผ่านเครือข่ายสังคมออนไลน์ซื้อสินค้าผ่านทางอินเทอร์เน็ต จองตั๋วเดินทางแบบออนไลน์การลงทะเบียนหรือ ดูผลการเรียนทางเว็บไซต์</a:t>
            </a:r>
            <a:endParaRPr lang="en-US" sz="3600" b="1" dirty="0"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2575F1F4-BF91-471E-9B14-03786F427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605" y="3970318"/>
            <a:ext cx="4674722" cy="282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007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38840C-0497-4263-9EA2-B8B9CE8328DD}"/>
              </a:ext>
            </a:extLst>
          </p:cNvPr>
          <p:cNvSpPr/>
          <p:nvPr/>
        </p:nvSpPr>
        <p:spPr>
          <a:xfrm>
            <a:off x="510633" y="535674"/>
            <a:ext cx="10858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spc="20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ตัวอย่าง</a:t>
            </a:r>
            <a:r>
              <a:rPr lang="th-TH" sz="3600" b="1" spc="20" dirty="0">
                <a:solidFill>
                  <a:srgbClr val="0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600" spc="20" dirty="0">
                <a:solidFill>
                  <a:srgbClr val="0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การนำำเทคโนโลยีสารสนเทศมาประยุกต์ใช้</a:t>
            </a:r>
            <a:endParaRPr lang="en-US" sz="1100" dirty="0">
              <a:solidFill>
                <a:srgbClr val="00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D6B6B4-DC6E-13A4-EE4A-C983886F7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209" y="1457325"/>
            <a:ext cx="865822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10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D096AD-F478-4A56-B4A1-C77CDE5471B4}"/>
              </a:ext>
            </a:extLst>
          </p:cNvPr>
          <p:cNvSpPr/>
          <p:nvPr/>
        </p:nvSpPr>
        <p:spPr>
          <a:xfrm>
            <a:off x="80635" y="212110"/>
            <a:ext cx="108712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tabLst>
                <a:tab pos="2637155" algn="ctr"/>
                <a:tab pos="5274310" algn="r"/>
              </a:tabLst>
            </a:pPr>
            <a:r>
              <a:rPr lang="th-TH" sz="4000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2. ผลกระทบจากเทคโนโลยีสารสนเทศ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marL="228600">
              <a:tabLst>
                <a:tab pos="2637155" algn="ctr"/>
                <a:tab pos="5274310" algn="r"/>
              </a:tabLst>
            </a:pPr>
            <a:r>
              <a:rPr lang="en-US" sz="3200" b="1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 </a:t>
            </a:r>
            <a:r>
              <a:rPr lang="th-TH" sz="3200" b="1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 </a:t>
            </a:r>
            <a:r>
              <a:rPr lang="th-TH" sz="3200" b="1" dirty="0">
                <a:solidFill>
                  <a:srgbClr val="00206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ผลกระทบด้านคุณภาพชีวิต</a:t>
            </a:r>
            <a:endParaRPr lang="en-US" sz="3200" b="1" dirty="0">
              <a:solidFill>
                <a:srgbClr val="002060"/>
              </a:solidFill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2637155" algn="ctr"/>
                <a:tab pos="5274310" algn="r"/>
              </a:tabLst>
            </a:pPr>
            <a:r>
              <a:rPr lang="en-US" sz="2400" b="1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  </a:t>
            </a:r>
            <a:r>
              <a:rPr lang="th-TH" sz="2400" b="1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1. ส่งเสริมการเรียนรู้มากยิ่งขึ้น</a:t>
            </a:r>
            <a:r>
              <a:rPr lang="th-TH" sz="24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เช่น เกิดการเรียนการสอนทางไกล การเรียนการสอนผ่านเว็บไซต์ หรือสื่ออิเล็กทรอนิกส์อื่นๆ</a:t>
            </a:r>
            <a:endParaRPr lang="en-US" sz="2400" dirty="0"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2637155" algn="ctr"/>
                <a:tab pos="5274310" algn="r"/>
              </a:tabLst>
            </a:pPr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</a:t>
            </a:r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2. สร้างความเสมอภาพในสังคมด้วยการกระจายโอกาส</a:t>
            </a:r>
            <a:r>
              <a:rPr lang="th-TH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 เผยแพร่ข่าวสารไปในทุกแห่งแม้ในถิ่นทุรกันดาร</a:t>
            </a:r>
            <a:endParaRPr lang="en-US" sz="24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r>
              <a:rPr lang="en-US" sz="2800" b="1" dirty="0"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 </a:t>
            </a:r>
            <a:r>
              <a:rPr lang="en-US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3.</a:t>
            </a:r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ช่วยรักษาสภาพแวดล้อม</a:t>
            </a:r>
            <a:r>
              <a:rPr lang="th-TH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เพื่อตรวจสอบและวางแผนการรักษาสภาพแวดล้อมได้อย่างครอบคลุมและ          </a:t>
            </a:r>
            <a:endParaRPr lang="en-US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r>
              <a:rPr lang="th-TH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ทั่วถึง  มีการเก็บข้อมูล และนำมาจำลองรูปแบบสภาวะสิ่งแวดล้อมต่างๆ เพื่อหาทางป้องกันและแก้ไข</a:t>
            </a:r>
            <a:endParaRPr lang="en-US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r>
              <a:rPr lang="th-TH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ปัญหาสภาพแวดล้อมที่อาจเกิดขึ้นในอนาคต</a:t>
            </a:r>
            <a:endParaRPr lang="en-US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r>
              <a:rPr lang="en-US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4.</a:t>
            </a:r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เพิ่มระบบป้องกันประเทศ</a:t>
            </a:r>
            <a:r>
              <a:rPr lang="th-TH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 โดยมีระบบป้องกันภัยและระบบเผ้าระวังที่มีประสิทธิภาพมากยิ่งขึ้น    </a:t>
            </a:r>
            <a:endParaRPr lang="en-US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r>
              <a:rPr lang="th-TH" sz="2400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ยังมีระบบคอมพิวเตอร์ ในอาวุธยุทโธปกรณ์อีกด้วย</a:t>
            </a:r>
            <a:endParaRPr lang="en-US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r>
              <a:rPr lang="en-US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5. </a:t>
            </a:r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เพิ่มประสิทธิภาพและผลผลิตทางการค้า</a:t>
            </a:r>
            <a:endParaRPr lang="en-US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r>
              <a:rPr lang="en-US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6. </a:t>
            </a:r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ส่งเสริมให้เกิดความคิดสร้างสรรค์</a:t>
            </a:r>
            <a:endParaRPr lang="en-US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r>
              <a:rPr lang="en-US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7. </a:t>
            </a:r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ช่วยให้สุขภาพและความเป็นอยู่ดีขึ้น</a:t>
            </a:r>
            <a:endParaRPr lang="en-US" sz="2800" b="1" dirty="0">
              <a:effectLst/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</p:txBody>
      </p:sp>
      <p:pic>
        <p:nvPicPr>
          <p:cNvPr id="2050" name="Picture 2" descr="ผลกระทบของเทคโนโลยีสารสนเทศต่อคุณภาพชีวิต | krutu2507">
            <a:extLst>
              <a:ext uri="{FF2B5EF4-FFF2-40B4-BE49-F238E27FC236}">
                <a16:creationId xmlns:a16="http://schemas.microsoft.com/office/drawing/2014/main" id="{28B11585-778E-45AC-9540-1B1910532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50" y="3929063"/>
            <a:ext cx="2476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256E7BF-7DF8-4112-84DD-CEE273F39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04FFAA1A-C530-402E-B75A-5E932A143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581" y="3929063"/>
            <a:ext cx="3925888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509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1142EAA-5657-4DDE-9CDF-0D5687D5C9BE}"/>
              </a:ext>
            </a:extLst>
          </p:cNvPr>
          <p:cNvSpPr/>
          <p:nvPr/>
        </p:nvSpPr>
        <p:spPr>
          <a:xfrm>
            <a:off x="-88900" y="140950"/>
            <a:ext cx="108585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algn="thaiDist">
              <a:spcBef>
                <a:spcPts val="0"/>
              </a:spcBef>
              <a:spcAft>
                <a:spcPts val="0"/>
              </a:spcAft>
              <a:tabLst>
                <a:tab pos="2637155" algn="ctr"/>
                <a:tab pos="5274310" algn="r"/>
                <a:tab pos="2637155" algn="ctr"/>
              </a:tabLst>
            </a:pPr>
            <a:r>
              <a:rPr lang="th-TH" sz="3200" b="1" dirty="0">
                <a:solidFill>
                  <a:srgbClr val="00206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ผลกระทบด้านสังคม</a:t>
            </a:r>
            <a:endParaRPr lang="en-US" sz="3200" b="1" dirty="0">
              <a:solidFill>
                <a:srgbClr val="002060"/>
              </a:solidFill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marL="228600" marR="0" algn="thaiDist">
              <a:spcBef>
                <a:spcPts val="0"/>
              </a:spcBef>
              <a:spcAft>
                <a:spcPts val="0"/>
              </a:spcAft>
              <a:tabLst>
                <a:tab pos="2637155" algn="ctr"/>
                <a:tab pos="5274310" algn="r"/>
                <a:tab pos="2637155" algn="ctr"/>
              </a:tabLst>
            </a:pPr>
            <a:r>
              <a:rPr lang="en-US" sz="2400" b="1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</a:t>
            </a:r>
            <a:r>
              <a:rPr lang="th-TH" sz="2400" b="1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1. การละเมิดลิขสิทธิ์ทั้งการละเมิดลิขสิทธิ์ซอฟต์แวร์</a:t>
            </a:r>
            <a:r>
              <a:rPr lang="th-TH" sz="24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และการละเมิดสิทธิส่วนบุคคล โดยการนำข้อมูลของผู้อื่นไปเผยแพร่โดย ไม่ได้รับอนุญาต ซึ่งก่อให้เกิดความเสียหายแก่เจ้าของลิขสิทธิ์หรือผู้ที่ถูกอ้างถึง</a:t>
            </a:r>
            <a:endParaRPr lang="en-US" sz="2800" b="1" dirty="0"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marL="228600" marR="0" algn="thaiDist">
              <a:spcBef>
                <a:spcPts val="0"/>
              </a:spcBef>
              <a:spcAft>
                <a:spcPts val="0"/>
              </a:spcAft>
              <a:tabLst>
                <a:tab pos="2637155" algn="ctr"/>
                <a:tab pos="5274310" algn="r"/>
                <a:tab pos="2637155" algn="ctr"/>
              </a:tabLst>
            </a:pPr>
            <a:r>
              <a:rPr lang="en-US" sz="2400" b="1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  </a:t>
            </a:r>
            <a:r>
              <a:rPr lang="th-TH" sz="2400" b="1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2. การเข้าถึงและการใช้ข้อมูลโดยไม่ได้รับอนุญาต</a:t>
            </a:r>
            <a:r>
              <a:rPr lang="th-TH" sz="24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เนื่องจากความง่ายในการเข้าถึงข้อมูลของเครื่องคอมพิวเตอร์ โดยเฉพาะเครื่อง คอมพิวเตอร์ที่เชื่อมต่อระบบเครือข่าย ซึ่งผู้ไม่หวังดีอาจปล่อยไวรัสคอมพิวเตอร์ เพื่อให้เกิดความเสียหายแก่ข้อมูล และเครื่องคอมพิวเตอร์ของผู้อื่นได้</a:t>
            </a:r>
            <a:endParaRPr lang="en-US" sz="2800" b="1" dirty="0"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marL="228600" marR="0" algn="thaiDist">
              <a:spcBef>
                <a:spcPts val="0"/>
              </a:spcBef>
              <a:spcAft>
                <a:spcPts val="0"/>
              </a:spcAft>
              <a:tabLst>
                <a:tab pos="2637155" algn="ctr"/>
                <a:tab pos="5274310" algn="r"/>
                <a:tab pos="2637155" algn="ctr"/>
              </a:tabLst>
            </a:pPr>
            <a:r>
              <a:rPr lang="en-US" sz="2400" b="1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  </a:t>
            </a:r>
            <a:r>
              <a:rPr lang="th-TH" sz="2400" b="1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3. การหลอกลวงผู้ใช้เครื่องคอมพิวเตอร์</a:t>
            </a:r>
            <a:r>
              <a:rPr lang="th-TH" sz="24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เนื่องจากใครก็สามารถใช้เครื่องคอมพิวเตอร์ที่ไหนเมื่อไหร่ก็ได้ ข้อมูลในเครื่องคอมพิวเตอร์ จึงไม่น่าเชื่อถือเท่ากับแหล่งการเรียนรู้อื่น เป็นช่องทางในการหลอกลงผู้ใช้จนอาจก่อให้เกิดความเสียหายทั้งจิตใจ ร่างกาย และทรัพย์สินได้</a:t>
            </a:r>
            <a:endParaRPr lang="en-US" sz="2800" b="1" dirty="0">
              <a:effectLst/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BDEA24-AE64-4293-B6D2-FE3F7E38233A}"/>
              </a:ext>
            </a:extLst>
          </p:cNvPr>
          <p:cNvSpPr/>
          <p:nvPr/>
        </p:nvSpPr>
        <p:spPr>
          <a:xfrm>
            <a:off x="0" y="3249493"/>
            <a:ext cx="10858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510" algn="thaiDist">
              <a:tabLst>
                <a:tab pos="2637155" algn="ctr"/>
                <a:tab pos="5274310" algn="r"/>
                <a:tab pos="2637155" algn="ctr"/>
              </a:tabLst>
            </a:pPr>
            <a:r>
              <a:rPr lang="en-US" sz="2400" b="1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    </a:t>
            </a:r>
            <a:r>
              <a:rPr lang="th-TH" sz="2400" b="1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4. </a:t>
            </a:r>
            <a:r>
              <a:rPr lang="th-TH" sz="2400" b="1" dirty="0" err="1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การทำ</a:t>
            </a:r>
            <a:r>
              <a:rPr lang="th-TH" sz="2400" b="1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ให้ความสัมพันธ์ของมนุษย์เสื่อมถอย</a:t>
            </a:r>
            <a:r>
              <a:rPr lang="en-US" sz="24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</a:t>
            </a:r>
            <a:r>
              <a:rPr lang="th-TH" sz="24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ผู้ใช้ไม่ได้พบเห็นหรือมีปฏิสัมพันธ์กับผู้อื่นโดยตรง ซึ่ง</a:t>
            </a:r>
            <a:r>
              <a:rPr lang="en-US" sz="24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 </a:t>
            </a:r>
            <a:endParaRPr lang="en-US" sz="2400" b="1" dirty="0"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marR="16510" algn="thaiDist">
              <a:tabLst>
                <a:tab pos="2637155" algn="ctr"/>
                <a:tab pos="5274310" algn="r"/>
                <a:tab pos="2637155" algn="ctr"/>
              </a:tabLst>
            </a:pPr>
            <a:r>
              <a:rPr lang="en-US" sz="24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  </a:t>
            </a:r>
            <a:r>
              <a:rPr lang="th-TH" sz="24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จะส่งผลให้ผู้ใช้ เทคโนโลยีสารสนเทศมักขาดมนุษยสัมพันธ์ที่ดีและเข้ากับผู้อื่นได้ยาก</a:t>
            </a:r>
            <a:endParaRPr lang="en-US" sz="2400" b="1" dirty="0"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marL="228600" marR="16510" algn="thaiDist">
              <a:spcBef>
                <a:spcPts val="0"/>
              </a:spcBef>
              <a:spcAft>
                <a:spcPts val="0"/>
              </a:spcAft>
              <a:tabLst>
                <a:tab pos="2637155" algn="ctr"/>
                <a:tab pos="5274310" algn="r"/>
                <a:tab pos="2637155" algn="ctr"/>
              </a:tabLst>
            </a:pPr>
            <a:r>
              <a:rPr lang="en-US" sz="2400" b="1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 </a:t>
            </a:r>
            <a:r>
              <a:rPr lang="th-TH" sz="2400" b="1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5. การเผยแพร่วัฒนธรรมที่ไม่เหมาะสม </a:t>
            </a:r>
            <a:r>
              <a:rPr lang="th-TH" sz="24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การรับข้อมูลที่ไม่เหมาะสมต่อเพศและวัยจะส่งผลให้เกิดความเชื่อที่ผิด และอาจก่อให้เกิด พฤติกรรมที่ไม่เหมาะสม</a:t>
            </a:r>
            <a:endParaRPr lang="en-US" sz="24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E0E6627-64EB-4B6D-AADD-05A8DDF25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9400" y="4099935"/>
            <a:ext cx="10538847" cy="36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38CE09EB-F85D-4F98-9DA4-8DAAFDC40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4557135"/>
            <a:ext cx="3238500" cy="215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069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E78DFE-2648-40C2-939A-5AE164AA563C}"/>
              </a:ext>
            </a:extLst>
          </p:cNvPr>
          <p:cNvSpPr/>
          <p:nvPr/>
        </p:nvSpPr>
        <p:spPr>
          <a:xfrm>
            <a:off x="78058" y="117951"/>
            <a:ext cx="10666141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16510">
              <a:spcBef>
                <a:spcPts val="0"/>
              </a:spcBef>
              <a:spcAft>
                <a:spcPts val="0"/>
              </a:spcAft>
              <a:tabLst>
                <a:tab pos="2637155" algn="ctr"/>
                <a:tab pos="5274310" algn="r"/>
                <a:tab pos="2637155" algn="ctr"/>
              </a:tabLst>
            </a:pPr>
            <a:r>
              <a:rPr lang="th-TH" sz="3200" b="1" dirty="0">
                <a:solidFill>
                  <a:srgbClr val="00206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ผลกระทบด้านการเรียนการสอน</a:t>
            </a:r>
            <a:endParaRPr lang="en-US" sz="3200" b="1" dirty="0">
              <a:solidFill>
                <a:srgbClr val="002060"/>
              </a:solidFill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marL="228600" marR="16510">
              <a:spcBef>
                <a:spcPts val="0"/>
              </a:spcBef>
              <a:spcAft>
                <a:spcPts val="0"/>
              </a:spcAft>
              <a:tabLst>
                <a:tab pos="2637155" algn="ctr"/>
                <a:tab pos="5274310" algn="r"/>
                <a:tab pos="2637155" algn="ctr"/>
              </a:tabLst>
            </a:pPr>
            <a:r>
              <a:rPr lang="en-US" sz="28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  </a:t>
            </a:r>
            <a:r>
              <a:rPr lang="th-TH" sz="28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การใช้เทคโนโลยีสารสนเทศกับการเรียนการสอนทำให้เกิดการเปลี่ยนแปลงต่อกระบวนการเรียนรู้ของผู้เรียน โดยนำมาใช้กับการศึกษา ได้แก่ การใช้คอมพิวเตอร์ช่วยสอน </a:t>
            </a:r>
            <a:r>
              <a:rPr lang="th-TH" sz="2800" b="1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(</a:t>
            </a:r>
            <a:r>
              <a:rPr lang="en-US" sz="2800" b="1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CAI: Computer-Aided Instruction)</a:t>
            </a:r>
            <a:r>
              <a:rPr lang="en-US" sz="28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</a:t>
            </a:r>
            <a:r>
              <a:rPr lang="th-TH" sz="28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ระบบการสื่อสารทางไกลหรือโทรศึกษา </a:t>
            </a:r>
            <a:r>
              <a:rPr lang="th-TH" sz="2800" b="1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(</a:t>
            </a:r>
            <a:r>
              <a:rPr lang="en-US" sz="2800" b="1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Tele-Education)</a:t>
            </a:r>
            <a:r>
              <a:rPr lang="en-US" sz="28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</a:t>
            </a:r>
            <a:r>
              <a:rPr lang="th-TH" sz="28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การเรียนการสอนผ่านเว็บ </a:t>
            </a:r>
            <a:r>
              <a:rPr lang="th-TH" sz="2800" b="1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(</a:t>
            </a:r>
            <a:r>
              <a:rPr lang="en-US" sz="2800" b="1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WBI: Web-Based Instruction Learning)</a:t>
            </a:r>
            <a:r>
              <a:rPr lang="th-TH" sz="28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และสื่อการเรียนการสอนอิเล็กทรอนิกส์ </a:t>
            </a:r>
            <a:r>
              <a:rPr lang="th-TH" sz="2800" b="1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(</a:t>
            </a:r>
            <a:r>
              <a:rPr lang="en-US" sz="2800" b="1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Electronics Learning)</a:t>
            </a:r>
            <a:r>
              <a:rPr lang="en-US" sz="28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</a:t>
            </a:r>
            <a:r>
              <a:rPr lang="th-TH" sz="28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เทคโนโลยีสารสนเทศต่างๆ เหล่านี้ทำให้ผู้เรียนสามารถเรียนได้ทุกที่ ทุกเวลา ผู้เรียนสามารถเลือกเรียนในหัวข้อที่สนใจ สื่อที่น่าสนใจส่งผลให้ผู้เรียนเข้าใจเนื้อหาได้ดียิ่งขึ้น รูปแบบสื่อสามารถโต้ตอบกับผู้เรียนได้ นอกจากนี้ยังมีผลกระทบในด้านลบด้วย เช่น ผู้เรียนต้องมีความพร้อมด้านเครื่องมือและอุปกรณ์ที่ใช้ในการเรียนการสอน ต้องมีความรู้ด้านการใช้เทคโนโลยี อุปกรณ์และเครื่องมือต้องมีความทันสมัยและสามารถรองรับงานที่หลากหลายและเชื่อมต่อกับระบบเครือข่ายอินเทอร์เน็ต และผู้เรียนยังขาดปฏิสัมพันธ์โดยตรงกับผู้สอน</a:t>
            </a:r>
            <a:endParaRPr lang="en-US" sz="3200" b="1" dirty="0">
              <a:effectLst/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</p:txBody>
      </p:sp>
      <p:pic>
        <p:nvPicPr>
          <p:cNvPr id="4098" name="Picture 2" descr="Impact of teaching (ผลกระทบด้านการเรียนการสอน) - KruNoosanee Hayeeyusoh">
            <a:extLst>
              <a:ext uri="{FF2B5EF4-FFF2-40B4-BE49-F238E27FC236}">
                <a16:creationId xmlns:a16="http://schemas.microsoft.com/office/drawing/2014/main" id="{9FB9579E-ECBC-4782-B76E-4CEC1C3F6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4164013"/>
            <a:ext cx="3214687" cy="242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666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650514-6D6D-4AE1-9361-8FE888D1FA7D}"/>
              </a:ext>
            </a:extLst>
          </p:cNvPr>
          <p:cNvSpPr/>
          <p:nvPr/>
        </p:nvSpPr>
        <p:spPr>
          <a:xfrm>
            <a:off x="0" y="196553"/>
            <a:ext cx="108712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algn="thaiDist">
              <a:spcBef>
                <a:spcPts val="0"/>
              </a:spcBef>
              <a:spcAft>
                <a:spcPts val="0"/>
              </a:spcAft>
              <a:tabLst>
                <a:tab pos="2637155" algn="ctr"/>
                <a:tab pos="5274310" algn="r"/>
              </a:tabLst>
            </a:pPr>
            <a:r>
              <a:rPr lang="th-TH" sz="4000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3. แนวโน้มของเทคโนโลยีสารสนเทศ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marL="285750" marR="0" algn="thaiDist">
              <a:spcBef>
                <a:spcPts val="0"/>
              </a:spcBef>
              <a:spcAft>
                <a:spcPts val="0"/>
              </a:spcAft>
              <a:tabLst>
                <a:tab pos="2637155" algn="ctr"/>
                <a:tab pos="5274310" algn="r"/>
              </a:tabLst>
            </a:pPr>
            <a:r>
              <a:rPr lang="en-US" sz="24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 </a:t>
            </a:r>
            <a:r>
              <a:rPr lang="th-TH" sz="2400" b="1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  </a:t>
            </a:r>
            <a:r>
              <a:rPr lang="th-TH" sz="3200" b="1" dirty="0">
                <a:solidFill>
                  <a:srgbClr val="00206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เครื่องคอมพิวเตอร์ประสิทธิภาพสูง</a:t>
            </a:r>
            <a:endParaRPr lang="en-US" sz="3200" b="1" dirty="0">
              <a:solidFill>
                <a:srgbClr val="002060"/>
              </a:solidFill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indent="228600" algn="thaiDist">
              <a:tabLst>
                <a:tab pos="2637155" algn="ctr"/>
                <a:tab pos="5274310" algn="r"/>
              </a:tabLst>
            </a:pPr>
            <a:r>
              <a:rPr lang="en-US" sz="24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  </a:t>
            </a:r>
            <a:r>
              <a:rPr lang="th-TH" sz="24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ปัจจุบันเครื่องคอมพิวเตอร์มีราคาถูก มีขนาดเล็กลง มีรูปทรงทันสมัย สวยงาม และสามารถทำงานได้หลากหลาย โดยชิปที่อยู่ภายในหน่วยประมวลผลหรือซีพียูในเครื่องคอมพิวเตอร์ประสิทธิภาพสูงจะมีขนาดเล็กลงและมีปริมาณเพิ่มมากขึ้น มีการพัฒนาระบบการทำงานหรือการประมวลผลให้เป็นระบบการทำงานแบบขนานอ่านคำสั่งหลายๆ คำสั่ง ตอบสนองการทำงานหลายๆ อย่างพร้อมกัน เรียกว่า เครื่องคอมพิวเตอร์แบบมัลติโพรเซสเซอร์ (</a:t>
            </a:r>
            <a:r>
              <a:rPr lang="en-US" sz="24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Multiprocessor) </a:t>
            </a:r>
            <a:r>
              <a:rPr lang="th-TH" sz="24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ซึ่งเหมาะกับงานคำนวณที่ซับซ้อนและมีข้อมูลจำนวนมาก</a:t>
            </a:r>
            <a:endParaRPr lang="en-US" sz="2800" b="1" dirty="0"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indent="228600" algn="thaiDist">
              <a:tabLst>
                <a:tab pos="2637155" algn="ctr"/>
                <a:tab pos="5274310" algn="r"/>
              </a:tabLst>
            </a:pPr>
            <a:r>
              <a:rPr lang="th-TH" sz="3200" b="1" dirty="0">
                <a:solidFill>
                  <a:srgbClr val="00206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  เทคโนโลยีสื่อประสม</a:t>
            </a:r>
            <a:endParaRPr lang="en-US" sz="3200" b="1" dirty="0">
              <a:solidFill>
                <a:srgbClr val="002060"/>
              </a:solidFill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indent="228600" algn="thaiDist">
              <a:tabLst>
                <a:tab pos="2637155" algn="ctr"/>
                <a:tab pos="5274310" algn="r"/>
              </a:tabLst>
            </a:pPr>
            <a:r>
              <a:rPr lang="en-US" sz="24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  </a:t>
            </a:r>
            <a:r>
              <a:rPr lang="th-TH" sz="24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เทคโนโลยีสื่อประสม </a:t>
            </a:r>
            <a:r>
              <a:rPr lang="th-TH" sz="2400" b="1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(</a:t>
            </a:r>
            <a:r>
              <a:rPr lang="en-US" sz="2400" b="1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Multimedia Technology)</a:t>
            </a:r>
            <a:r>
              <a:rPr lang="en-US" sz="24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</a:t>
            </a:r>
            <a:r>
              <a:rPr lang="th-TH" sz="24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เป็นการนำเสนอข้อมูลหรือสื่อในหลายรูปแบบพร้อมๆ กัน ได้แก่ การนำเสนอตัวอักษร เสียง ภาพเคลื่อนไหว ปัจจุบันเทคโนโลยีที่มีความเด่นชัดในการนำเสนอสื่อประสม คือ เครื่องคอมพิวเตอร์ ซึ่งสามารถแสดงข้อมูลในหลายๆ รูปแบบ</a:t>
            </a:r>
            <a:endParaRPr lang="en-US" sz="2800" b="1" dirty="0">
              <a:effectLst/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</p:txBody>
      </p:sp>
      <p:pic>
        <p:nvPicPr>
          <p:cNvPr id="5122" name="Picture 2" descr="เทคโนโลยีสารสนเทศ ม.1">
            <a:extLst>
              <a:ext uri="{FF2B5EF4-FFF2-40B4-BE49-F238E27FC236}">
                <a16:creationId xmlns:a16="http://schemas.microsoft.com/office/drawing/2014/main" id="{76D2AF4A-7198-4FEE-BE6E-544DD2208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032" y="4743292"/>
            <a:ext cx="4689135" cy="211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829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47E7EA-197F-4605-B594-9ABBA4A08CC2}"/>
              </a:ext>
            </a:extLst>
          </p:cNvPr>
          <p:cNvSpPr/>
          <p:nvPr/>
        </p:nvSpPr>
        <p:spPr>
          <a:xfrm>
            <a:off x="0" y="136942"/>
            <a:ext cx="108839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tabLst>
                <a:tab pos="2637155" algn="ctr"/>
                <a:tab pos="5274310" algn="r"/>
              </a:tabLst>
            </a:pPr>
            <a:r>
              <a:rPr lang="th-TH" sz="3200" b="1" dirty="0">
                <a:solidFill>
                  <a:srgbClr val="00206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อุปกรณ์พกพาและไร้สาย</a:t>
            </a:r>
            <a:endParaRPr lang="en-US" sz="3200" b="1" dirty="0">
              <a:solidFill>
                <a:srgbClr val="002060"/>
              </a:solidFill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indent="228600">
              <a:tabLst>
                <a:tab pos="2637155" algn="ctr"/>
                <a:tab pos="5274310" algn="r"/>
              </a:tabLst>
            </a:pPr>
            <a:r>
              <a:rPr lang="en-US" sz="24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  </a:t>
            </a:r>
            <a:r>
              <a:rPr lang="th-TH" sz="24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ปัจจุบันออกแบบให้ส่งเสริมในการพกพาของผู้ใช้งาน มีขนาดเล็ก น้ำหนักเบา ทนทาน และเชื่อมต่อได้ โดยไม่ต้องอาศัย สายส่งสัญญาณ</a:t>
            </a:r>
            <a:endParaRPr lang="en-US" sz="2400" b="1" dirty="0"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indent="228600">
              <a:tabLst>
                <a:tab pos="2637155" algn="ctr"/>
                <a:tab pos="5274310" algn="r"/>
              </a:tabLst>
            </a:pPr>
            <a:r>
              <a:rPr lang="th-TH" sz="3200" b="1" dirty="0">
                <a:solidFill>
                  <a:srgbClr val="00206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ปัญญาประดิษฐ์</a:t>
            </a:r>
            <a:endParaRPr lang="en-US" sz="3200" b="1" dirty="0">
              <a:solidFill>
                <a:srgbClr val="002060"/>
              </a:solidFill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indent="228600">
              <a:tabLst>
                <a:tab pos="2637155" algn="ctr"/>
                <a:tab pos="5274310" algn="r"/>
              </a:tabLst>
            </a:pPr>
            <a:r>
              <a:rPr lang="en-US" sz="24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  </a:t>
            </a:r>
            <a:r>
              <a:rPr lang="th-TH" sz="24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ปัญญาประดิษฐ์หรือเอไอ </a:t>
            </a:r>
            <a:r>
              <a:rPr lang="th-TH" sz="2400" b="1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(</a:t>
            </a:r>
            <a:r>
              <a:rPr lang="en-US" sz="2400" b="1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AI: Artificial Intelligence)</a:t>
            </a:r>
            <a:r>
              <a:rPr lang="en-US" sz="24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</a:t>
            </a:r>
            <a:r>
              <a:rPr lang="th-TH" sz="24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เป็นการพัฒนาระบบคอมพิวเตอร์ให้มีความสามารถและพฤติกรรม เลียนแบบมนุษย์ รู้จักการใช้เหตุผล และมีการมีการเรียนรู้ ทำให้สามารถตอบสนองความต้องการของมนุษย์ได้มากยิ่งขึ้น ประกอบด้วยสาขาวิชาต่างๆ ดังนี้</a:t>
            </a:r>
            <a:endParaRPr lang="en-US" sz="2400" b="1" dirty="0"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indent="228600">
              <a:tabLst>
                <a:tab pos="2637155" algn="ctr"/>
                <a:tab pos="5274310" algn="r"/>
              </a:tabLst>
            </a:pPr>
            <a:r>
              <a:rPr lang="th-TH" sz="24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ภาษาธรรมชาติ </a:t>
            </a:r>
            <a:r>
              <a:rPr lang="th-TH" sz="2400" b="1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(</a:t>
            </a:r>
            <a:r>
              <a:rPr lang="en-US" sz="2400" b="1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Natural Language)</a:t>
            </a:r>
            <a:r>
              <a:rPr lang="th-TH" sz="24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คือ ภาษาธรรมดาที่มนุษย์ใช้ในชีวิตประจำวัน เมื่อเทคโนโลยีพัฒนามากขึ้น จึงมีผู้คิดค้นที่จะนำภาษาธรรมชาติมาใช้สั่งงานเครื่องคอมพิวเตอร์หรือฮาร์ดแวร์ที่เป็นเทคโนโลยีอื่นๆ เรียกว่า กระบวนการภาษาธรรมชาติ </a:t>
            </a:r>
            <a:r>
              <a:rPr lang="th-TH" sz="2400" b="1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(</a:t>
            </a:r>
            <a:r>
              <a:rPr lang="en-US" sz="2400" b="1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Natural Language Processing)</a:t>
            </a:r>
          </a:p>
          <a:p>
            <a:pPr marL="171450" marR="16510">
              <a:spcBef>
                <a:spcPts val="0"/>
              </a:spcBef>
              <a:spcAft>
                <a:spcPts val="0"/>
              </a:spcAft>
              <a:tabLst>
                <a:tab pos="2637155" algn="ctr"/>
                <a:tab pos="5274310" algn="r"/>
              </a:tabLst>
            </a:pPr>
            <a:r>
              <a:rPr lang="th-TH" sz="24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โครงข่ายประสาทเทียม (</a:t>
            </a:r>
            <a:r>
              <a:rPr lang="en-US" sz="24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Artificial Neural Network)</a:t>
            </a:r>
            <a:r>
              <a:rPr lang="th-TH" sz="24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คือ การสร้างคอมพิวเตอร์โดยจำลองวิธีการทำงานเหมือนสมองของมนุษย์ ทำให้เครื่องคอมพิวเตอร์รู้จักคิดและจดจำข้อมูลช่วยให้คอมพิวเตอร์สามารถฟัง อ่าน และจำภาษามนุษย์ได้</a:t>
            </a:r>
            <a:endParaRPr lang="en-US" sz="2400" b="1" dirty="0">
              <a:effectLst/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2C07F63-BB8B-4A40-B4F1-45B20118C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924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1">
            <a:extLst>
              <a:ext uri="{FF2B5EF4-FFF2-40B4-BE49-F238E27FC236}">
                <a16:creationId xmlns:a16="http://schemas.microsoft.com/office/drawing/2014/main" id="{8348F185-C405-4C8F-9B36-C1A3ECBB4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381500"/>
            <a:ext cx="4308475" cy="22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6392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871</TotalTime>
  <Words>2998</Words>
  <Application>Microsoft Office PowerPoint</Application>
  <PresentationFormat>Widescreen</PresentationFormat>
  <Paragraphs>94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Angsana New</vt:lpstr>
      <vt:lpstr>SP SUAN DUSIT</vt:lpstr>
      <vt:lpstr>TH SarabunPSK</vt:lpstr>
      <vt:lpstr>Trebuchet MS</vt:lpstr>
      <vt:lpstr>Wingdings</vt:lpstr>
      <vt:lpstr>Wingdings 2</vt:lpstr>
      <vt:lpstr>Opulent</vt:lpstr>
      <vt:lpstr>บทที่ 2 พื้นฐานของเทคโนโลยีสารสนเทศ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วิชาพื้นฐานธุรกิจดิจิทัล (Business Digital Basic)</dc:title>
  <dc:creator>admin</dc:creator>
  <cp:lastModifiedBy>Juthawut</cp:lastModifiedBy>
  <cp:revision>119</cp:revision>
  <dcterms:created xsi:type="dcterms:W3CDTF">2020-08-10T02:59:24Z</dcterms:created>
  <dcterms:modified xsi:type="dcterms:W3CDTF">2024-01-28T09:33:58Z</dcterms:modified>
</cp:coreProperties>
</file>