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1" r:id="rId4"/>
    <p:sldId id="308" r:id="rId5"/>
    <p:sldId id="310" r:id="rId6"/>
    <p:sldId id="309" r:id="rId7"/>
    <p:sldId id="311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264" r:id="rId21"/>
    <p:sldId id="269" r:id="rId2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6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CF4A7-0A7E-4E63-BEF6-B0ECBD5D5658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C2C7F-1A48-4D50-9CD3-DCA67320B4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99778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E8F07-8B92-441A-A89C-24EE756AA923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74EE8-16F1-4F71-BD6C-FC05D3F684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28449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547664" y="1491630"/>
            <a:ext cx="4248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h-TH" altLang="ko-KR" sz="4800" b="1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ภาษาจาวาพื้นฐาน</a:t>
            </a:r>
            <a:endParaRPr lang="en-US" altLang="ko-KR" sz="4800" b="1" dirty="0" smtClean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4948594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064" y="4564372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0" y="4902428"/>
            <a:ext cx="91440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Asst. Prof.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                                             Computer Science   @ 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Dusit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University</a:t>
            </a:r>
            <a:endParaRPr kumimoji="0" lang="en-US" altLang="ko-KR" sz="1600" b="1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แผนผังลําดับงาน: กระบวนการสำรอง 9"/>
          <p:cNvSpPr/>
          <p:nvPr/>
        </p:nvSpPr>
        <p:spPr>
          <a:xfrm>
            <a:off x="421765" y="4434759"/>
            <a:ext cx="1008112" cy="360040"/>
          </a:xfrm>
          <a:prstGeom prst="flowChartAlternateProcess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 10-2016</a:t>
            </a:r>
            <a:endParaRPr lang="th-TH" sz="16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755576" y="2211710"/>
            <a:ext cx="5040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800" b="1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Basic Java Programming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49535" y="3363838"/>
            <a:ext cx="2218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800" b="1" dirty="0" smtClean="0">
                <a:solidFill>
                  <a:schemeClr val="bg1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ขั้นตอนการติดตั้งชุดพัฒนาภาษาจาวา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pic>
        <p:nvPicPr>
          <p:cNvPr id="8" name="Picture 4" descr="InstallWizard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8244" y="1427956"/>
            <a:ext cx="4033838" cy="2066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7" descr="InstallWizard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4008" y="1419622"/>
            <a:ext cx="4033837" cy="206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7230044" y="3281759"/>
            <a:ext cx="609600" cy="1714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8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กำหนดเส้นทางของคำสั่งในชุดพัฒนาภาษาจาวา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pic>
        <p:nvPicPr>
          <p:cNvPr id="11" name="Picture 4" descr="mycomputeric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736" y="2572841"/>
            <a:ext cx="1509712" cy="11918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27584" y="1059582"/>
            <a:ext cx="4038600" cy="335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th-TH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คลิกขวาที่ไอคอน</a:t>
            </a:r>
            <a:r>
              <a:rPr lang="en-US" alt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200" dirty="0">
                <a:latin typeface="SP SUAN DUSIT" panose="02000000000000000000" pitchFamily="2" charset="0"/>
                <a:cs typeface="SP SUAN DUSIT" panose="02000000000000000000" pitchFamily="2" charset="0"/>
              </a:rPr>
              <a:t>My computer </a:t>
            </a:r>
            <a:endParaRPr lang="en-US" altLang="th-TH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altLang="th-TH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เลือก</a:t>
            </a:r>
            <a:r>
              <a:rPr lang="en-US" alt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200" dirty="0">
                <a:latin typeface="SP SUAN DUSIT" panose="02000000000000000000" pitchFamily="2" charset="0"/>
                <a:cs typeface="SP SUAN DUSIT" panose="02000000000000000000" pitchFamily="2" charset="0"/>
              </a:rPr>
              <a:t>properties</a:t>
            </a:r>
            <a:r>
              <a:rPr lang="en-US" alt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จากเมนูบ๊อบอัพ</a:t>
            </a:r>
            <a:endParaRPr lang="en-US" altLang="th-TH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altLang="th-TH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จะปรากฏหน้าต่างดังด้านขวา</a:t>
            </a:r>
            <a:endParaRPr lang="en-US" altLang="th-TH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altLang="th-TH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altLang="th-TH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altLang="th-TH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คลิก</a:t>
            </a:r>
            <a:r>
              <a:rPr lang="en-US" alt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200" dirty="0">
                <a:latin typeface="SP SUAN DUSIT" panose="02000000000000000000" pitchFamily="2" charset="0"/>
                <a:cs typeface="SP SUAN DUSIT" panose="02000000000000000000" pitchFamily="2" charset="0"/>
              </a:rPr>
              <a:t>Environment variable</a:t>
            </a:r>
          </a:p>
        </p:txBody>
      </p:sp>
      <p:pic>
        <p:nvPicPr>
          <p:cNvPr id="13" name="Picture 7" descr="SystemProperti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6768" y="1039788"/>
            <a:ext cx="3548063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5693567" y="3554388"/>
            <a:ext cx="1066800" cy="1143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กำหนดเส้นทางของคำสั่งในชุดพัฒนาภาษาจาวา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pic>
        <p:nvPicPr>
          <p:cNvPr id="8" name="Picture 4" descr="EnvironmentVariabl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100137"/>
            <a:ext cx="3871912" cy="2900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520181" y="3436143"/>
            <a:ext cx="762000" cy="1714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0" name="Picture 8" descr="EditSystemVariabl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7581" y="2915841"/>
            <a:ext cx="3976688" cy="126325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577581" y="978693"/>
            <a:ext cx="3886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th-TH">
                <a:latin typeface="SP SUAN DUSIT" panose="02000000000000000000" pitchFamily="2" charset="0"/>
                <a:cs typeface="SP SUAN DUSIT" panose="02000000000000000000" pitchFamily="2" charset="0"/>
              </a:rPr>
              <a:t>เลือก path จาก System variable</a:t>
            </a:r>
          </a:p>
          <a:p>
            <a:r>
              <a:rPr lang="en-US" altLang="th-TH">
                <a:latin typeface="SP SUAN DUSIT" panose="02000000000000000000" pitchFamily="2" charset="0"/>
                <a:cs typeface="SP SUAN DUSIT" panose="02000000000000000000" pitchFamily="2" charset="0"/>
              </a:rPr>
              <a:t>คลิก Edit</a:t>
            </a:r>
          </a:p>
          <a:p>
            <a:r>
              <a:rPr lang="en-US" altLang="th-TH">
                <a:latin typeface="SP SUAN DUSIT" panose="02000000000000000000" pitchFamily="2" charset="0"/>
                <a:cs typeface="SP SUAN DUSIT" panose="02000000000000000000" pitchFamily="2" charset="0"/>
              </a:rPr>
              <a:t>เพิ่มข้อความในส่วนแถบสีฟ้า</a:t>
            </a:r>
            <a:endParaRPr lang="en-US" altLang="th-TH" sz="220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577582" y="2407443"/>
            <a:ext cx="2983509" cy="5847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SP SUAN DUSIT" panose="02000000000000000000" pitchFamily="2" charset="0"/>
                <a:cs typeface="SP SUAN DUSIT" panose="02000000000000000000" pitchFamily="2" charset="0"/>
              </a:rPr>
              <a:t>;C:\j2sdk1.4.1_02\bin;.</a:t>
            </a:r>
          </a:p>
        </p:txBody>
      </p:sp>
    </p:spTree>
    <p:extLst>
      <p:ext uri="{BB962C8B-B14F-4D97-AF65-F5344CB8AC3E}">
        <p14:creationId xmlns:p14="http://schemas.microsoft.com/office/powerpoint/2010/main" val="35574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ขั้นตอนการสร้างโปรแกรมจาวา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pic>
        <p:nvPicPr>
          <p:cNvPr id="11" name="Picture 4" descr="sourcecodeedi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926901"/>
            <a:ext cx="2743200" cy="12322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3461" y="2298500"/>
            <a:ext cx="909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400" b="1">
                <a:latin typeface="SP SUAN DUSIT" panose="02000000000000000000" pitchFamily="2" charset="0"/>
                <a:cs typeface="SP SUAN DUSIT" panose="02000000000000000000" pitchFamily="2" charset="0"/>
              </a:rPr>
              <a:t>1. editor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73461" y="2641400"/>
            <a:ext cx="114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400" b="1">
                <a:latin typeface="SP SUAN DUSIT" panose="02000000000000000000" pitchFamily="2" charset="0"/>
                <a:cs typeface="SP SUAN DUSIT" panose="02000000000000000000" pitchFamily="2" charset="0"/>
              </a:rPr>
              <a:t>2. compiler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73460" y="3395066"/>
            <a:ext cx="13933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400" b="1">
                <a:latin typeface="SP SUAN DUSIT" panose="02000000000000000000" pitchFamily="2" charset="0"/>
                <a:cs typeface="SP SUAN DUSIT" panose="02000000000000000000" pitchFamily="2" charset="0"/>
              </a:rPr>
              <a:t>3. interpreter</a:t>
            </a: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4040560" y="1041200"/>
            <a:ext cx="1066800" cy="857250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400" b="1">
                <a:latin typeface="SP SUAN DUSIT" panose="02000000000000000000" pitchFamily="2" charset="0"/>
                <a:cs typeface="SP SUAN DUSIT" panose="02000000000000000000" pitchFamily="2" charset="0"/>
              </a:rPr>
              <a:t>A.java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068761" y="3015257"/>
            <a:ext cx="1659429" cy="40011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000" b="1">
                <a:latin typeface="SP SUAN DUSIT" panose="02000000000000000000" pitchFamily="2" charset="0"/>
                <a:cs typeface="SP SUAN DUSIT" panose="02000000000000000000" pitchFamily="2" charset="0"/>
              </a:rPr>
              <a:t>javac  filename.java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068760" y="3758207"/>
            <a:ext cx="2667000" cy="40011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th-TH" sz="2000" b="1">
                <a:latin typeface="SP SUAN DUSIT" panose="02000000000000000000" pitchFamily="2" charset="0"/>
                <a:cs typeface="SP SUAN DUSIT" panose="02000000000000000000" pitchFamily="2" charset="0"/>
              </a:rPr>
              <a:t>java filename</a:t>
            </a:r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5031160" y="1384100"/>
            <a:ext cx="914400" cy="857250"/>
          </a:xfrm>
          <a:custGeom>
            <a:avLst/>
            <a:gdLst>
              <a:gd name="G0" fmla="+- -942892 0 0"/>
              <a:gd name="G1" fmla="+- -8810516 0 0"/>
              <a:gd name="G2" fmla="+- -942892 0 -8810516"/>
              <a:gd name="G3" fmla="+- 10800 0 0"/>
              <a:gd name="G4" fmla="+- 0 0 -94289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123 0 0"/>
              <a:gd name="G9" fmla="+- 0 0 -8810516"/>
              <a:gd name="G10" fmla="+- 7123 0 2700"/>
              <a:gd name="G11" fmla="cos G10 -942892"/>
              <a:gd name="G12" fmla="sin G10 -942892"/>
              <a:gd name="G13" fmla="cos 13500 -942892"/>
              <a:gd name="G14" fmla="sin 13500 -942892"/>
              <a:gd name="G15" fmla="+- G11 10800 0"/>
              <a:gd name="G16" fmla="+- G12 10800 0"/>
              <a:gd name="G17" fmla="+- G13 10800 0"/>
              <a:gd name="G18" fmla="+- G14 10800 0"/>
              <a:gd name="G19" fmla="*/ 7123 1 2"/>
              <a:gd name="G20" fmla="+- G19 5400 0"/>
              <a:gd name="G21" fmla="cos G20 -942892"/>
              <a:gd name="G22" fmla="sin G20 -942892"/>
              <a:gd name="G23" fmla="+- G21 10800 0"/>
              <a:gd name="G24" fmla="+- G12 G23 G22"/>
              <a:gd name="G25" fmla="+- G22 G23 G11"/>
              <a:gd name="G26" fmla="cos 10800 -942892"/>
              <a:gd name="G27" fmla="sin 10800 -942892"/>
              <a:gd name="G28" fmla="cos 7123 -942892"/>
              <a:gd name="G29" fmla="sin 7123 -94289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810516"/>
              <a:gd name="G36" fmla="sin G34 -8810516"/>
              <a:gd name="G37" fmla="+/ -8810516 -94289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123 G39"/>
              <a:gd name="G43" fmla="sin 712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3702 w 21600"/>
              <a:gd name="T5" fmla="*/ 397 h 21600"/>
              <a:gd name="T6" fmla="*/ 4525 w 21600"/>
              <a:gd name="T7" fmla="*/ 4401 h 21600"/>
              <a:gd name="T8" fmla="*/ 12714 w 21600"/>
              <a:gd name="T9" fmla="*/ 3938 h 21600"/>
              <a:gd name="T10" fmla="*/ 23876 w 21600"/>
              <a:gd name="T11" fmla="*/ 7445 h 21600"/>
              <a:gd name="T12" fmla="*/ 20607 w 21600"/>
              <a:gd name="T13" fmla="*/ 12969 h 21600"/>
              <a:gd name="T14" fmla="*/ 15084 w 21600"/>
              <a:gd name="T15" fmla="*/ 97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699" y="9030"/>
                </a:moveTo>
                <a:cubicBezTo>
                  <a:pt x="16891" y="5879"/>
                  <a:pt x="14052" y="3677"/>
                  <a:pt x="10800" y="3677"/>
                </a:cubicBezTo>
                <a:cubicBezTo>
                  <a:pt x="8935" y="3676"/>
                  <a:pt x="7144" y="4408"/>
                  <a:pt x="5812" y="5714"/>
                </a:cubicBezTo>
                <a:lnTo>
                  <a:pt x="3238" y="3088"/>
                </a:lnTo>
                <a:cubicBezTo>
                  <a:pt x="5257" y="1108"/>
                  <a:pt x="7972" y="-1"/>
                  <a:pt x="10800" y="0"/>
                </a:cubicBezTo>
                <a:cubicBezTo>
                  <a:pt x="15731" y="0"/>
                  <a:pt x="20036" y="3339"/>
                  <a:pt x="21261" y="8116"/>
                </a:cubicBezTo>
                <a:lnTo>
                  <a:pt x="23876" y="7445"/>
                </a:lnTo>
                <a:lnTo>
                  <a:pt x="20607" y="12969"/>
                </a:lnTo>
                <a:lnTo>
                  <a:pt x="15084" y="9700"/>
                </a:lnTo>
                <a:lnTo>
                  <a:pt x="17699" y="903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6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5640760" y="1955600"/>
            <a:ext cx="1143000" cy="857250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400" b="1">
                <a:latin typeface="SP SUAN DUSIT" panose="02000000000000000000" pitchFamily="2" charset="0"/>
                <a:cs typeface="SP SUAN DUSIT" panose="02000000000000000000" pitchFamily="2" charset="0"/>
              </a:rPr>
              <a:t>A.class</a:t>
            </a:r>
          </a:p>
        </p:txBody>
      </p:sp>
      <p:sp>
        <p:nvSpPr>
          <p:cNvPr id="22" name="AutoShape 16"/>
          <p:cNvSpPr>
            <a:spLocks noChangeArrowheads="1"/>
          </p:cNvSpPr>
          <p:nvPr/>
        </p:nvSpPr>
        <p:spPr bwMode="auto">
          <a:xfrm>
            <a:off x="6707560" y="2469950"/>
            <a:ext cx="914400" cy="857250"/>
          </a:xfrm>
          <a:custGeom>
            <a:avLst/>
            <a:gdLst>
              <a:gd name="G0" fmla="+- -942892 0 0"/>
              <a:gd name="G1" fmla="+- -8810516 0 0"/>
              <a:gd name="G2" fmla="+- -942892 0 -8810516"/>
              <a:gd name="G3" fmla="+- 10800 0 0"/>
              <a:gd name="G4" fmla="+- 0 0 -94289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123 0 0"/>
              <a:gd name="G9" fmla="+- 0 0 -8810516"/>
              <a:gd name="G10" fmla="+- 7123 0 2700"/>
              <a:gd name="G11" fmla="cos G10 -942892"/>
              <a:gd name="G12" fmla="sin G10 -942892"/>
              <a:gd name="G13" fmla="cos 13500 -942892"/>
              <a:gd name="G14" fmla="sin 13500 -942892"/>
              <a:gd name="G15" fmla="+- G11 10800 0"/>
              <a:gd name="G16" fmla="+- G12 10800 0"/>
              <a:gd name="G17" fmla="+- G13 10800 0"/>
              <a:gd name="G18" fmla="+- G14 10800 0"/>
              <a:gd name="G19" fmla="*/ 7123 1 2"/>
              <a:gd name="G20" fmla="+- G19 5400 0"/>
              <a:gd name="G21" fmla="cos G20 -942892"/>
              <a:gd name="G22" fmla="sin G20 -942892"/>
              <a:gd name="G23" fmla="+- G21 10800 0"/>
              <a:gd name="G24" fmla="+- G12 G23 G22"/>
              <a:gd name="G25" fmla="+- G22 G23 G11"/>
              <a:gd name="G26" fmla="cos 10800 -942892"/>
              <a:gd name="G27" fmla="sin 10800 -942892"/>
              <a:gd name="G28" fmla="cos 7123 -942892"/>
              <a:gd name="G29" fmla="sin 7123 -94289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810516"/>
              <a:gd name="G36" fmla="sin G34 -8810516"/>
              <a:gd name="G37" fmla="+/ -8810516 -94289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123 G39"/>
              <a:gd name="G43" fmla="sin 712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3702 w 21600"/>
              <a:gd name="T5" fmla="*/ 397 h 21600"/>
              <a:gd name="T6" fmla="*/ 4525 w 21600"/>
              <a:gd name="T7" fmla="*/ 4401 h 21600"/>
              <a:gd name="T8" fmla="*/ 12714 w 21600"/>
              <a:gd name="T9" fmla="*/ 3938 h 21600"/>
              <a:gd name="T10" fmla="*/ 23876 w 21600"/>
              <a:gd name="T11" fmla="*/ 7445 h 21600"/>
              <a:gd name="T12" fmla="*/ 20607 w 21600"/>
              <a:gd name="T13" fmla="*/ 12969 h 21600"/>
              <a:gd name="T14" fmla="*/ 15084 w 21600"/>
              <a:gd name="T15" fmla="*/ 97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699" y="9030"/>
                </a:moveTo>
                <a:cubicBezTo>
                  <a:pt x="16891" y="5879"/>
                  <a:pt x="14052" y="3677"/>
                  <a:pt x="10800" y="3677"/>
                </a:cubicBezTo>
                <a:cubicBezTo>
                  <a:pt x="8935" y="3676"/>
                  <a:pt x="7144" y="4408"/>
                  <a:pt x="5812" y="5714"/>
                </a:cubicBezTo>
                <a:lnTo>
                  <a:pt x="3238" y="3088"/>
                </a:lnTo>
                <a:cubicBezTo>
                  <a:pt x="5257" y="1108"/>
                  <a:pt x="7972" y="-1"/>
                  <a:pt x="10800" y="0"/>
                </a:cubicBezTo>
                <a:cubicBezTo>
                  <a:pt x="15731" y="0"/>
                  <a:pt x="20036" y="3339"/>
                  <a:pt x="21261" y="8116"/>
                </a:cubicBezTo>
                <a:lnTo>
                  <a:pt x="23876" y="7445"/>
                </a:lnTo>
                <a:lnTo>
                  <a:pt x="20607" y="12969"/>
                </a:lnTo>
                <a:lnTo>
                  <a:pt x="15084" y="9700"/>
                </a:lnTo>
                <a:lnTo>
                  <a:pt x="17699" y="903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6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5929685" y="1243606"/>
            <a:ext cx="10919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000" b="1" i="1">
                <a:latin typeface="SP SUAN DUSIT" panose="02000000000000000000" pitchFamily="2" charset="0"/>
                <a:cs typeface="SP SUAN DUSIT" panose="02000000000000000000" pitchFamily="2" charset="0"/>
              </a:rPr>
              <a:t>javac A.java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7012361" y="2127050"/>
            <a:ext cx="6575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000" b="1" i="1">
                <a:latin typeface="SP SUAN DUSIT" panose="02000000000000000000" pitchFamily="2" charset="0"/>
                <a:cs typeface="SP SUAN DUSIT" panose="02000000000000000000" pitchFamily="2" charset="0"/>
              </a:rPr>
              <a:t>java A</a:t>
            </a:r>
          </a:p>
        </p:txBody>
      </p:sp>
      <p:sp>
        <p:nvSpPr>
          <p:cNvPr id="25" name="AutoShape 19"/>
          <p:cNvSpPr>
            <a:spLocks noChangeArrowheads="1"/>
          </p:cNvSpPr>
          <p:nvPr/>
        </p:nvSpPr>
        <p:spPr bwMode="auto">
          <a:xfrm>
            <a:off x="3507160" y="1269800"/>
            <a:ext cx="381000" cy="342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6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6" name="Picture 20" descr="dos_command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50360" y="3155750"/>
            <a:ext cx="2209800" cy="8679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6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มารู้จักซอฟแวร์สำหรับสร้างโปรแกรมภาษา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11560" y="1059582"/>
            <a:ext cx="7543800" cy="259228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h-TH" sz="3200" dirty="0" err="1" smtClean="0"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ซอฟต์แวร์ที่ใช้ชื่อว่า</a:t>
            </a:r>
            <a:r>
              <a:rPr lang="en-US" altLang="th-TH" sz="32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800" dirty="0" err="1" smtClean="0">
                <a:latin typeface="SP SUAN DUSIT" panose="02000000000000000000" pitchFamily="2" charset="0"/>
                <a:cs typeface="SP SUAN DUSIT" panose="02000000000000000000" pitchFamily="2" charset="0"/>
              </a:rPr>
              <a:t>EditPlus</a:t>
            </a:r>
            <a:endParaRPr lang="en-US" altLang="th-TH" sz="32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altLang="th-TH" sz="32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สามารถสร้างโปรแกรมได้หลายภาษาโดยจะมีสีแยกประเภทของคำในแต่ละภาษาให้ </a:t>
            </a:r>
            <a:r>
              <a:rPr lang="en-US" altLang="th-TH" sz="3200" dirty="0" err="1" smtClean="0">
                <a:latin typeface="SP SUAN DUSIT" panose="02000000000000000000" pitchFamily="2" charset="0"/>
                <a:cs typeface="SP SUAN DUSIT" panose="02000000000000000000" pitchFamily="2" charset="0"/>
              </a:rPr>
              <a:t>ทำให้สะดวกต่อการอ่านโปรแกรม</a:t>
            </a:r>
            <a:endParaRPr lang="en-US" altLang="th-TH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altLang="th-TH" sz="3200" dirty="0" err="1" smtClean="0">
                <a:latin typeface="SP SUAN DUSIT" panose="02000000000000000000" pitchFamily="2" charset="0"/>
                <a:cs typeface="SP SUAN DUSIT" panose="02000000000000000000" pitchFamily="2" charset="0"/>
              </a:rPr>
              <a:t>ให้ทำการสร้าง</a:t>
            </a:r>
            <a:r>
              <a:rPr lang="en-US" altLang="th-TH" sz="32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800" dirty="0" err="1" smtClean="0">
                <a:latin typeface="SP SUAN DUSIT" panose="02000000000000000000" pitchFamily="2" charset="0"/>
                <a:cs typeface="SP SUAN DUSIT" panose="02000000000000000000" pitchFamily="2" charset="0"/>
              </a:rPr>
              <a:t>config</a:t>
            </a:r>
            <a:r>
              <a:rPr lang="en-US" altLang="th-TH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32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เพื่อให้โปรแกรมเราสามารถคอมไพล์ไฟล์โปรแกรมจาวาและรันไฟล์โปรแกรมจาวาได้</a:t>
            </a:r>
            <a:endParaRPr lang="en-US" alt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สร้าง </a:t>
            </a:r>
            <a:r>
              <a:rPr lang="en-US" altLang="ko-KR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config</a:t>
            </a:r>
            <a:r>
              <a:rPr lang="en-US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 </a:t>
            </a:r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ใน </a:t>
            </a:r>
            <a:r>
              <a:rPr lang="en-US" altLang="ko-KR" dirty="0" err="1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EditPlus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pic>
        <p:nvPicPr>
          <p:cNvPr id="4" name="Picture 4" descr="configEditPl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752" y="1347614"/>
            <a:ext cx="5391144" cy="28549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666775" y="811560"/>
            <a:ext cx="7848872" cy="3302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altLang="th-TH">
                <a:latin typeface="SP SUAN DUSIT" panose="02000000000000000000" pitchFamily="2" charset="0"/>
                <a:cs typeface="SP SUAN DUSIT" panose="02000000000000000000" pitchFamily="2" charset="0"/>
              </a:rPr>
              <a:t>ทำการสร้าง </a:t>
            </a:r>
            <a:r>
              <a:rPr lang="en-US" altLang="th-TH" sz="2400">
                <a:latin typeface="SP SUAN DUSIT" panose="02000000000000000000" pitchFamily="2" charset="0"/>
                <a:cs typeface="SP SUAN DUSIT" panose="02000000000000000000" pitchFamily="2" charset="0"/>
              </a:rPr>
              <a:t>config</a:t>
            </a:r>
            <a:r>
              <a:rPr lang="en-US" altLang="th-TH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>
                <a:latin typeface="SP SUAN DUSIT" panose="02000000000000000000" pitchFamily="2" charset="0"/>
                <a:cs typeface="SP SUAN DUSIT" panose="02000000000000000000" pitchFamily="2" charset="0"/>
              </a:rPr>
              <a:t>เพื่อให้โปรแกรม </a:t>
            </a:r>
            <a:r>
              <a:rPr lang="en-US" altLang="th-TH" sz="2400">
                <a:latin typeface="SP SUAN DUSIT" panose="02000000000000000000" pitchFamily="2" charset="0"/>
                <a:cs typeface="SP SUAN DUSIT" panose="02000000000000000000" pitchFamily="2" charset="0"/>
              </a:rPr>
              <a:t>EditPlus</a:t>
            </a:r>
            <a:r>
              <a:rPr lang="en-US" altLang="th-TH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สามารถคอมไพล์และรันโปรแกรมภาษาจาวาได้</a:t>
            </a:r>
            <a:endParaRPr lang="en-US" altLang="th-TH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สร้าง </a:t>
            </a:r>
            <a:r>
              <a:rPr lang="en-US" altLang="ko-KR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config</a:t>
            </a:r>
            <a:r>
              <a:rPr lang="en-US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 </a:t>
            </a:r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ใน </a:t>
            </a:r>
            <a:r>
              <a:rPr lang="en-US" altLang="ko-KR" dirty="0" err="1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EditPlus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pic>
        <p:nvPicPr>
          <p:cNvPr id="7" name="Picture 4" descr="Preferenc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6647" y="1502033"/>
            <a:ext cx="3890962" cy="21181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286534" y="1934230"/>
            <a:ext cx="609600" cy="1714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896134" y="2562880"/>
            <a:ext cx="228600" cy="17145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1798" y="1019830"/>
            <a:ext cx="59891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คลิก </a:t>
            </a:r>
            <a:r>
              <a:rPr lang="en-US" altLang="th-TH" sz="2400" b="1" i="1">
                <a:latin typeface="SP SUAN DUSIT" panose="02000000000000000000" pitchFamily="2" charset="0"/>
                <a:cs typeface="SP SUAN DUSIT" panose="02000000000000000000" pitchFamily="2" charset="0"/>
              </a:rPr>
              <a:t>add tool/Program </a:t>
            </a:r>
            <a:r>
              <a:rPr lang="th-TH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แล้วเติมข้อความดังในภาพด้านล่างทั้งสอง</a:t>
            </a:r>
            <a:endParaRPr lang="en-US" altLang="th-TH" sz="2400" b="1" i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1" name="Picture 9" descr="Preferences_runjava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34335" y="1534180"/>
            <a:ext cx="3675063" cy="2235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7477534" y="1991380"/>
            <a:ext cx="609600" cy="1714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8087134" y="2689086"/>
            <a:ext cx="228600" cy="17145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060860" y="3848755"/>
            <a:ext cx="18389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ซ้าย </a:t>
            </a:r>
            <a:r>
              <a:rPr lang="en-US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set compiler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331234" y="3830896"/>
            <a:ext cx="21018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ขวา </a:t>
            </a:r>
            <a:r>
              <a:rPr lang="en-US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set interpreter</a:t>
            </a:r>
          </a:p>
        </p:txBody>
      </p:sp>
    </p:spTree>
    <p:extLst>
      <p:ext uri="{BB962C8B-B14F-4D97-AF65-F5344CB8AC3E}">
        <p14:creationId xmlns:p14="http://schemas.microsoft.com/office/powerpoint/2010/main" val="28586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เริ่มใช้โปรแกรม </a:t>
            </a:r>
            <a:r>
              <a:rPr lang="en-US" altLang="ko-KR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EditPlus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95536" y="699542"/>
            <a:ext cx="7772400" cy="1271077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th-TH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เปิดโปรแกรม </a:t>
            </a:r>
            <a:r>
              <a:rPr lang="en-US" altLang="th-TH" sz="2800" dirty="0" err="1" smtClean="0">
                <a:latin typeface="SP SUAN DUSIT" panose="02000000000000000000" pitchFamily="2" charset="0"/>
                <a:cs typeface="SP SUAN DUSIT" panose="02000000000000000000" pitchFamily="2" charset="0"/>
              </a:rPr>
              <a:t>EditPlus</a:t>
            </a:r>
            <a:r>
              <a:rPr lang="en-US" altLang="th-TH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ขึ้นมา					                 คลิกเมนู </a:t>
            </a:r>
            <a:r>
              <a:rPr lang="en-US" altLang="th-TH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File/New</a:t>
            </a:r>
            <a:r>
              <a:rPr lang="th-TH" altLang="th-TH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เลือก </a:t>
            </a:r>
            <a:r>
              <a:rPr lang="en-US" altLang="th-TH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java 						 </a:t>
            </a:r>
            <a:r>
              <a:rPr lang="en-US" altLang="th-TH" dirty="0" err="1" smtClean="0">
                <a:latin typeface="SP SUAN DUSIT" panose="02000000000000000000" pitchFamily="2" charset="0"/>
                <a:cs typeface="SP SUAN DUSIT" panose="02000000000000000000" pitchFamily="2" charset="0"/>
              </a:rPr>
              <a:t>ลองพิมพ์ไฟล์ต่อไปนี้แล้วบันทึกในชื่อ</a:t>
            </a:r>
            <a:r>
              <a:rPr lang="en-US" altLang="th-TH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Welcome1.java</a:t>
            </a:r>
            <a:endParaRPr lang="en-US" alt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24968" y="1970619"/>
            <a:ext cx="7769225" cy="2585323"/>
          </a:xfrm>
          <a:prstGeom prst="rect">
            <a:avLst/>
          </a:prstGeom>
          <a:solidFill>
            <a:srgbClr val="FFFF99"/>
          </a:solidFill>
          <a:ln w="9525">
            <a:solidFill>
              <a:srgbClr val="99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/** A first program in Java.*/</a:t>
            </a:r>
          </a:p>
          <a:p>
            <a:r>
              <a:rPr lang="en-US" alt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public class Welcome1 {</a:t>
            </a:r>
          </a:p>
          <a:p>
            <a:r>
              <a:rPr lang="en-US" alt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/* main method </a:t>
            </a:r>
          </a:p>
          <a:p>
            <a:r>
              <a:rPr lang="en-US" alt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begins execution of Java application */</a:t>
            </a:r>
          </a:p>
          <a:p>
            <a:r>
              <a:rPr lang="en-US" alt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public static void main ( String </a:t>
            </a:r>
            <a:r>
              <a:rPr lang="en-US" altLang="th-TH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args</a:t>
            </a:r>
            <a:r>
              <a:rPr lang="en-US" alt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[] )</a:t>
            </a:r>
          </a:p>
          <a:p>
            <a:r>
              <a:rPr lang="en-US" alt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{</a:t>
            </a:r>
          </a:p>
          <a:p>
            <a:r>
              <a:rPr lang="en-US" alt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altLang="th-TH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System.out.println</a:t>
            </a:r>
            <a:r>
              <a:rPr lang="en-US" alt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(“Welcome to Java Programming!”);</a:t>
            </a:r>
          </a:p>
          <a:p>
            <a:r>
              <a:rPr lang="en-US" alt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} // end method main</a:t>
            </a:r>
          </a:p>
          <a:p>
            <a:r>
              <a:rPr lang="en-US" alt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} // end class Welcome1</a:t>
            </a:r>
          </a:p>
        </p:txBody>
      </p:sp>
    </p:spTree>
    <p:extLst>
      <p:ext uri="{BB962C8B-B14F-4D97-AF65-F5344CB8AC3E}">
        <p14:creationId xmlns:p14="http://schemas.microsoft.com/office/powerpoint/2010/main" val="8796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ลองสร้างโปรแกรมแรกกัน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pic>
        <p:nvPicPr>
          <p:cNvPr id="5" name="Picture 4" descr="Welcome1jav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1059582"/>
            <a:ext cx="7128792" cy="30963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7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2067694"/>
            <a:ext cx="4608512" cy="884466"/>
          </a:xfrm>
        </p:spPr>
        <p:txBody>
          <a:bodyPr/>
          <a:lstStyle/>
          <a:p>
            <a:r>
              <a:rPr lang="en-US" altLang="ko-KR" sz="9600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The End</a:t>
            </a:r>
            <a:endParaRPr lang="ko-KR" altLang="en-US" sz="9600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9912" y="3003798"/>
            <a:ext cx="4320480" cy="460648"/>
          </a:xfrm>
        </p:spPr>
        <p:txBody>
          <a:bodyPr/>
          <a:lstStyle/>
          <a:p>
            <a:pPr lvl="0"/>
            <a:r>
              <a:rPr lang="en-US" altLang="ko-KR" sz="60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41814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843558"/>
            <a:ext cx="8496944" cy="460648"/>
          </a:xfrm>
        </p:spPr>
        <p:txBody>
          <a:bodyPr/>
          <a:lstStyle/>
          <a:p>
            <a:r>
              <a:rPr lang="en-US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Basic Java Programming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1275606"/>
            <a:ext cx="8435280" cy="3384377"/>
          </a:xfrm>
        </p:spPr>
        <p:txBody>
          <a:bodyPr/>
          <a:lstStyle/>
          <a:p>
            <a:pPr algn="thaiDist"/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เป็นผลิตผลจากบริษัท </a:t>
            </a:r>
            <a:r>
              <a:rPr lang="th-TH" altLang="ko-KR" sz="2800" dirty="0" err="1" smtClean="0">
                <a:latin typeface="SP SUAN DUSIT" panose="02000000000000000000" pitchFamily="2" charset="0"/>
                <a:cs typeface="SP SUAN DUSIT" panose="02000000000000000000" pitchFamily="2" charset="0"/>
              </a:rPr>
              <a:t>ซัน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ไม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โค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รซิส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เต็ม ซึ่งในขณะนั้นได้คิดพัฒนาระบบซอฟต์แวร์เพื่อใช้บนชิพของเครื่องใช้ไฟฟ้าขนาดเล็ก แต่ประสบปัญหากับการใช้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ภาษาซีพลัสพลัส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C++)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ซึ่งเป็นภาษาเชิงวัตถุที่นิยมในขณะนั้น จึงได้คิดพัฒนาภาษาใหม่ที่เหมาะสมกว่า</a:t>
            </a:r>
          </a:p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ปัญหาของภาษา </a:t>
            </a:r>
            <a:r>
              <a:rPr lang="en-US" altLang="ko-KR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C++ </a:t>
            </a:r>
            <a:r>
              <a:rPr lang="th-TH" altLang="ko-KR" sz="2800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คือ </a:t>
            </a:r>
            <a:endParaRPr lang="th-TH" altLang="ko-KR" sz="2800" dirty="0" smtClean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ชิพ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ของเครื่องใช้ไฟฟ้ามีหลายเบอร์หลายยี่ห้อที่ชุดคำสั่งต่างกัน</a:t>
            </a:r>
          </a:p>
          <a:p>
            <a:pPr algn="thaiDist"/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2. หน่วยความจำ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ของเครื่องใช้ไฟฟ้ามีขนาด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เล็ก</a:t>
            </a:r>
          </a:p>
          <a:p>
            <a:pPr algn="thaiDist"/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ไม่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มีความปลอดภัย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ภาษาจาวาพื้นฐาน</a:t>
            </a:r>
          </a:p>
        </p:txBody>
      </p:sp>
    </p:spTree>
    <p:extLst>
      <p:ext uri="{BB962C8B-B14F-4D97-AF65-F5344CB8AC3E}">
        <p14:creationId xmlns:p14="http://schemas.microsoft.com/office/powerpoint/2010/main" val="30849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ให้นักศึกษาทำแบบฝึกหัดบทที่ 2 (ลงในสมุดเท่านั้น)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ตอนที่ 1 (ให้ลอกโจทย์ด้วย) </a:t>
            </a:r>
          </a:p>
          <a:p>
            <a:pPr marL="342900" indent="-342900">
              <a:buAutoNum type="arabicPeriod"/>
            </a:pP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ตอนที่ </a:t>
            </a: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 การจับคู่ (</a:t>
            </a: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ให้ลอกโจทย์ด้วย) </a:t>
            </a:r>
          </a:p>
          <a:p>
            <a:r>
              <a:rPr lang="th-TH" altLang="ko-KR" sz="2800" b="1" u="sng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หมายเหตุ   </a:t>
            </a:r>
          </a:p>
          <a:p>
            <a:pPr marL="514350" indent="-514350">
              <a:buAutoNum type="arabicPeriod"/>
            </a:pP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ให้ขีดเส้น</a:t>
            </a: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ใต้คำตอบด้วยปากกาสีแดง</a:t>
            </a: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เท่านั้น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เมื่อทำจบในแต่ละ</a:t>
            </a: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ข้อย่อยให้ขีดเส้นใต้คำตอบด้วยปากกาสี</a:t>
            </a: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แดงด้วย</a:t>
            </a:r>
            <a:endParaRPr lang="th-TH" altLang="ko-KR" sz="28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514350" indent="-514350">
              <a:buAutoNum type="arabicPeriod"/>
            </a:pP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Font typeface="Arial" pitchFamily="34" charset="0"/>
              <a:buAutoNum type="arabicPeriod"/>
            </a:pP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AutoNum type="arabicPeriod"/>
            </a:pP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AutoNum type="arabicPeriod" startAt="8"/>
            </a:pP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Work-2 (</a:t>
            </a:r>
            <a:r>
              <a:rPr lang="th-TH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งานชิ้นที่ 2</a:t>
            </a:r>
            <a:r>
              <a:rPr lang="en-US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8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915566"/>
            <a:ext cx="8435280" cy="3744417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1. เป็น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ภาษาที่ง่าย ต่อการเรียนและเข้าใจ</a:t>
            </a:r>
          </a:p>
          <a:p>
            <a:pPr algn="thaiDist"/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2. เป็น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ภาษาเชิงวัตถุ</a:t>
            </a:r>
          </a:p>
          <a:p>
            <a:pPr algn="thaiDist"/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3. เป็น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ภาษาที่มีความคงทน เพราะมีการดักจับข้อผิดพลาด</a:t>
            </a:r>
          </a:p>
          <a:p>
            <a:pPr algn="thaiDist"/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4. เป็น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ภาษาที่มีความปลอดภัย</a:t>
            </a:r>
          </a:p>
          <a:p>
            <a:pPr algn="thaiDist"/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5. เป็น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ภาษาที่รันได้กับเครื่องทุกระบบ “จาวาเป็นแพลตฟอร์ม”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การออกแบบของภาษาจาวา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7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915566"/>
            <a:ext cx="8435280" cy="3744417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    เนื่องจาก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จาวาได้ถูกพัฒนาเพื่อให้สามารถรันบนระบบใดก็ได้ ดังนั้นจาวาจึงได้สร้างแพลตฟอร์มของมันเองขึ้นมาเพื่อให้การแปลความของภาษาจาวาเป็นหนึ่งเดียวเท่านั้น</a:t>
            </a:r>
          </a:p>
          <a:p>
            <a:pPr algn="thaiDist"/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จาวาได้นำแนวคิดการจำลองเครื่องจักรสมมุติขึ้นมาเรียกว่า 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java virtual machine (JVM)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เพื่อมาติดต่องานกับระบบที่มีอยู่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จาวาและเครื่องจักรสมมุติ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915567"/>
            <a:ext cx="6624736" cy="504056"/>
          </a:xfrm>
        </p:spPr>
        <p:txBody>
          <a:bodyPr/>
          <a:lstStyle/>
          <a:p>
            <a:r>
              <a:rPr lang="th-TH" altLang="ko-KR" sz="2800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แผนผัง</a:t>
            </a:r>
            <a:r>
              <a:rPr lang="th-TH" altLang="ko-KR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แสดงการติดต่อของจาวาและเครื่องจักรสมมุติ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จาวาเป็นแพลตฟอร์ม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05272" y="1635646"/>
            <a:ext cx="2286000" cy="5715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Java program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19872" y="1635646"/>
            <a:ext cx="2286000" cy="5715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Java program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34472" y="1635646"/>
            <a:ext cx="2286000" cy="5715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Java program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05272" y="2321446"/>
            <a:ext cx="7315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 b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Java virtual machine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05272" y="2892946"/>
            <a:ext cx="2286000" cy="51435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Windows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419872" y="2892946"/>
            <a:ext cx="2286000" cy="51435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Unix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934472" y="2892946"/>
            <a:ext cx="2286000" cy="51435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Macintosh</a:t>
            </a:r>
          </a:p>
        </p:txBody>
      </p:sp>
    </p:spTree>
    <p:extLst>
      <p:ext uri="{BB962C8B-B14F-4D97-AF65-F5344CB8AC3E}">
        <p14:creationId xmlns:p14="http://schemas.microsoft.com/office/powerpoint/2010/main" val="19763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915567"/>
            <a:ext cx="6624736" cy="504056"/>
          </a:xfrm>
        </p:spPr>
        <p:txBody>
          <a:bodyPr/>
          <a:lstStyle/>
          <a:p>
            <a:r>
              <a:rPr lang="th-TH" altLang="ko-KR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แผนผังแสดงการทำงานของภาษาจา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จาวาเป็นแพลตฟอร์ม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pic>
        <p:nvPicPr>
          <p:cNvPr id="13" name="Picture 6" descr="jvmfi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1013" y="2187179"/>
            <a:ext cx="1422400" cy="951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8" descr="text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6700" y="2133600"/>
            <a:ext cx="1422400" cy="95131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3838575" y="1600200"/>
            <a:ext cx="2209800" cy="62865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java compiler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762375" y="3714750"/>
            <a:ext cx="2362200" cy="62865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java interpreter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476376" y="2857500"/>
            <a:ext cx="1353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400" b="1">
                <a:latin typeface="SP SUAN DUSIT" panose="02000000000000000000" pitchFamily="2" charset="0"/>
                <a:cs typeface="SP SUAN DUSIT" panose="02000000000000000000" pitchFamily="2" charset="0"/>
              </a:rPr>
              <a:t>Java program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609210" y="2914650"/>
            <a:ext cx="16802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Java virtual </a:t>
            </a:r>
          </a:p>
          <a:p>
            <a:pPr algn="ctr"/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machine program</a:t>
            </a: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390775" y="1714500"/>
            <a:ext cx="1676400" cy="971550"/>
          </a:xfrm>
          <a:custGeom>
            <a:avLst/>
            <a:gdLst>
              <a:gd name="G0" fmla="+- -5486918 0 0"/>
              <a:gd name="G1" fmla="+- 11186849 0 0"/>
              <a:gd name="G2" fmla="+- -5486918 0 11186849"/>
              <a:gd name="G3" fmla="+- 10800 0 0"/>
              <a:gd name="G4" fmla="+- 0 0 -54869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415 0 0"/>
              <a:gd name="G9" fmla="+- 0 0 11186849"/>
              <a:gd name="G10" fmla="+- 8415 0 2700"/>
              <a:gd name="G11" fmla="cos G10 -5486918"/>
              <a:gd name="G12" fmla="sin G10 -5486918"/>
              <a:gd name="G13" fmla="cos 13500 -5486918"/>
              <a:gd name="G14" fmla="sin 13500 -5486918"/>
              <a:gd name="G15" fmla="+- G11 10800 0"/>
              <a:gd name="G16" fmla="+- G12 10800 0"/>
              <a:gd name="G17" fmla="+- G13 10800 0"/>
              <a:gd name="G18" fmla="+- G14 10800 0"/>
              <a:gd name="G19" fmla="*/ 8415 1 2"/>
              <a:gd name="G20" fmla="+- G19 5400 0"/>
              <a:gd name="G21" fmla="cos G20 -5486918"/>
              <a:gd name="G22" fmla="sin G20 -5486918"/>
              <a:gd name="G23" fmla="+- G21 10800 0"/>
              <a:gd name="G24" fmla="+- G12 G23 G22"/>
              <a:gd name="G25" fmla="+- G22 G23 G11"/>
              <a:gd name="G26" fmla="cos 10800 -5486918"/>
              <a:gd name="G27" fmla="sin 10800 -5486918"/>
              <a:gd name="G28" fmla="cos 8415 -5486918"/>
              <a:gd name="G29" fmla="sin 8415 -54869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186849"/>
              <a:gd name="G36" fmla="sin G34 11186849"/>
              <a:gd name="G37" fmla="+/ 11186849 -54869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415 G39"/>
              <a:gd name="G43" fmla="sin 8415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964 w 21600"/>
              <a:gd name="T5" fmla="*/ 3367 h 21600"/>
              <a:gd name="T6" fmla="*/ 1318 w 21600"/>
              <a:gd name="T7" fmla="*/ 12353 h 21600"/>
              <a:gd name="T8" fmla="*/ 4694 w 21600"/>
              <a:gd name="T9" fmla="*/ 5008 h 21600"/>
              <a:gd name="T10" fmla="*/ 12275 w 21600"/>
              <a:gd name="T11" fmla="*/ -2620 h 21600"/>
              <a:gd name="T12" fmla="*/ 15720 w 21600"/>
              <a:gd name="T13" fmla="*/ 1675 h 21600"/>
              <a:gd name="T14" fmla="*/ 11424 w 21600"/>
              <a:gd name="T15" fmla="*/ 511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1719" y="2435"/>
                </a:moveTo>
                <a:cubicBezTo>
                  <a:pt x="11414" y="2401"/>
                  <a:pt x="11107" y="2385"/>
                  <a:pt x="10800" y="2385"/>
                </a:cubicBezTo>
                <a:cubicBezTo>
                  <a:pt x="6152" y="2385"/>
                  <a:pt x="2385" y="6152"/>
                  <a:pt x="2385" y="10800"/>
                </a:cubicBezTo>
                <a:cubicBezTo>
                  <a:pt x="2384" y="11255"/>
                  <a:pt x="2422" y="11710"/>
                  <a:pt x="2495" y="12160"/>
                </a:cubicBezTo>
                <a:lnTo>
                  <a:pt x="142" y="12545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1194" y="-1"/>
                  <a:pt x="11588" y="21"/>
                  <a:pt x="11980" y="64"/>
                </a:cubicBezTo>
                <a:lnTo>
                  <a:pt x="12275" y="-2620"/>
                </a:lnTo>
                <a:lnTo>
                  <a:pt x="15720" y="1675"/>
                </a:lnTo>
                <a:lnTo>
                  <a:pt x="11424" y="5119"/>
                </a:lnTo>
                <a:lnTo>
                  <a:pt x="11719" y="2435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 rot="4797566">
            <a:off x="5956301" y="1584722"/>
            <a:ext cx="1143000" cy="1266825"/>
          </a:xfrm>
          <a:custGeom>
            <a:avLst/>
            <a:gdLst>
              <a:gd name="G0" fmla="+- -5677854 0 0"/>
              <a:gd name="G1" fmla="+- 10992722 0 0"/>
              <a:gd name="G2" fmla="+- -5677854 0 10992722"/>
              <a:gd name="G3" fmla="+- 10800 0 0"/>
              <a:gd name="G4" fmla="+- 0 0 -5677854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53 0 0"/>
              <a:gd name="G9" fmla="+- 0 0 10992722"/>
              <a:gd name="G10" fmla="+- 8353 0 2700"/>
              <a:gd name="G11" fmla="cos G10 -5677854"/>
              <a:gd name="G12" fmla="sin G10 -5677854"/>
              <a:gd name="G13" fmla="cos 13500 -5677854"/>
              <a:gd name="G14" fmla="sin 13500 -5677854"/>
              <a:gd name="G15" fmla="+- G11 10800 0"/>
              <a:gd name="G16" fmla="+- G12 10800 0"/>
              <a:gd name="G17" fmla="+- G13 10800 0"/>
              <a:gd name="G18" fmla="+- G14 10800 0"/>
              <a:gd name="G19" fmla="*/ 8353 1 2"/>
              <a:gd name="G20" fmla="+- G19 5400 0"/>
              <a:gd name="G21" fmla="cos G20 -5677854"/>
              <a:gd name="G22" fmla="sin G20 -5677854"/>
              <a:gd name="G23" fmla="+- G21 10800 0"/>
              <a:gd name="G24" fmla="+- G12 G23 G22"/>
              <a:gd name="G25" fmla="+- G22 G23 G11"/>
              <a:gd name="G26" fmla="cos 10800 -5677854"/>
              <a:gd name="G27" fmla="sin 10800 -5677854"/>
              <a:gd name="G28" fmla="cos 8353 -5677854"/>
              <a:gd name="G29" fmla="sin 8353 -5677854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992722"/>
              <a:gd name="G36" fmla="sin G34 10992722"/>
              <a:gd name="G37" fmla="+/ 10992722 -5677854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53 G39"/>
              <a:gd name="G43" fmla="sin 835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593 w 21600"/>
              <a:gd name="T5" fmla="*/ 3778 h 21600"/>
              <a:gd name="T6" fmla="*/ 1441 w 21600"/>
              <a:gd name="T7" fmla="*/ 12834 h 21600"/>
              <a:gd name="T8" fmla="*/ 4452 w 21600"/>
              <a:gd name="T9" fmla="*/ 5369 h 21600"/>
              <a:gd name="T10" fmla="*/ 11591 w 21600"/>
              <a:gd name="T11" fmla="*/ -2677 h 21600"/>
              <a:gd name="T12" fmla="*/ 15278 w 21600"/>
              <a:gd name="T13" fmla="*/ 1469 h 21600"/>
              <a:gd name="T14" fmla="*/ 11131 w 21600"/>
              <a:gd name="T15" fmla="*/ 515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1289" y="2461"/>
                </a:moveTo>
                <a:cubicBezTo>
                  <a:pt x="11126" y="2451"/>
                  <a:pt x="10963" y="2447"/>
                  <a:pt x="10800" y="2447"/>
                </a:cubicBezTo>
                <a:cubicBezTo>
                  <a:pt x="6186" y="2447"/>
                  <a:pt x="2447" y="6186"/>
                  <a:pt x="2447" y="10800"/>
                </a:cubicBezTo>
                <a:cubicBezTo>
                  <a:pt x="2446" y="11396"/>
                  <a:pt x="2510" y="11991"/>
                  <a:pt x="2637" y="12574"/>
                </a:cubicBezTo>
                <a:lnTo>
                  <a:pt x="246" y="13094"/>
                </a:lnTo>
                <a:cubicBezTo>
                  <a:pt x="82" y="12340"/>
                  <a:pt x="0" y="1157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1011" y="-1"/>
                  <a:pt x="11222" y="6"/>
                  <a:pt x="11433" y="18"/>
                </a:cubicBezTo>
                <a:lnTo>
                  <a:pt x="11591" y="-2677"/>
                </a:lnTo>
                <a:lnTo>
                  <a:pt x="15278" y="1469"/>
                </a:lnTo>
                <a:lnTo>
                  <a:pt x="11131" y="5156"/>
                </a:lnTo>
                <a:lnTo>
                  <a:pt x="11289" y="2461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 rot="-10800000">
            <a:off x="5819775" y="3319164"/>
            <a:ext cx="1629569" cy="795635"/>
          </a:xfrm>
          <a:custGeom>
            <a:avLst/>
            <a:gdLst>
              <a:gd name="G0" fmla="+- -5486918 0 0"/>
              <a:gd name="G1" fmla="+- 11186849 0 0"/>
              <a:gd name="G2" fmla="+- -5486918 0 11186849"/>
              <a:gd name="G3" fmla="+- 10800 0 0"/>
              <a:gd name="G4" fmla="+- 0 0 -54869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415 0 0"/>
              <a:gd name="G9" fmla="+- 0 0 11186849"/>
              <a:gd name="G10" fmla="+- 8415 0 2700"/>
              <a:gd name="G11" fmla="cos G10 -5486918"/>
              <a:gd name="G12" fmla="sin G10 -5486918"/>
              <a:gd name="G13" fmla="cos 13500 -5486918"/>
              <a:gd name="G14" fmla="sin 13500 -5486918"/>
              <a:gd name="G15" fmla="+- G11 10800 0"/>
              <a:gd name="G16" fmla="+- G12 10800 0"/>
              <a:gd name="G17" fmla="+- G13 10800 0"/>
              <a:gd name="G18" fmla="+- G14 10800 0"/>
              <a:gd name="G19" fmla="*/ 8415 1 2"/>
              <a:gd name="G20" fmla="+- G19 5400 0"/>
              <a:gd name="G21" fmla="cos G20 -5486918"/>
              <a:gd name="G22" fmla="sin G20 -5486918"/>
              <a:gd name="G23" fmla="+- G21 10800 0"/>
              <a:gd name="G24" fmla="+- G12 G23 G22"/>
              <a:gd name="G25" fmla="+- G22 G23 G11"/>
              <a:gd name="G26" fmla="cos 10800 -5486918"/>
              <a:gd name="G27" fmla="sin 10800 -5486918"/>
              <a:gd name="G28" fmla="cos 8415 -5486918"/>
              <a:gd name="G29" fmla="sin 8415 -54869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186849"/>
              <a:gd name="G36" fmla="sin G34 11186849"/>
              <a:gd name="G37" fmla="+/ 11186849 -54869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415 G39"/>
              <a:gd name="G43" fmla="sin 8415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964 w 21600"/>
              <a:gd name="T5" fmla="*/ 3367 h 21600"/>
              <a:gd name="T6" fmla="*/ 1318 w 21600"/>
              <a:gd name="T7" fmla="*/ 12353 h 21600"/>
              <a:gd name="T8" fmla="*/ 4694 w 21600"/>
              <a:gd name="T9" fmla="*/ 5008 h 21600"/>
              <a:gd name="T10" fmla="*/ 12275 w 21600"/>
              <a:gd name="T11" fmla="*/ -2620 h 21600"/>
              <a:gd name="T12" fmla="*/ 15720 w 21600"/>
              <a:gd name="T13" fmla="*/ 1675 h 21600"/>
              <a:gd name="T14" fmla="*/ 11424 w 21600"/>
              <a:gd name="T15" fmla="*/ 511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1719" y="2435"/>
                </a:moveTo>
                <a:cubicBezTo>
                  <a:pt x="11414" y="2401"/>
                  <a:pt x="11107" y="2385"/>
                  <a:pt x="10800" y="2385"/>
                </a:cubicBezTo>
                <a:cubicBezTo>
                  <a:pt x="6152" y="2385"/>
                  <a:pt x="2385" y="6152"/>
                  <a:pt x="2385" y="10800"/>
                </a:cubicBezTo>
                <a:cubicBezTo>
                  <a:pt x="2384" y="11255"/>
                  <a:pt x="2422" y="11710"/>
                  <a:pt x="2495" y="12160"/>
                </a:cubicBezTo>
                <a:lnTo>
                  <a:pt x="142" y="12545"/>
                </a:lnTo>
                <a:cubicBezTo>
                  <a:pt x="47" y="11968"/>
                  <a:pt x="0" y="113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1194" y="-1"/>
                  <a:pt x="11588" y="21"/>
                  <a:pt x="11980" y="64"/>
                </a:cubicBezTo>
                <a:lnTo>
                  <a:pt x="12275" y="-2620"/>
                </a:lnTo>
                <a:lnTo>
                  <a:pt x="15720" y="1675"/>
                </a:lnTo>
                <a:lnTo>
                  <a:pt x="11424" y="5119"/>
                </a:lnTo>
                <a:lnTo>
                  <a:pt x="11719" y="2435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2" name="AutoShape 15"/>
          <p:cNvSpPr>
            <a:spLocks noChangeArrowheads="1"/>
          </p:cNvSpPr>
          <p:nvPr/>
        </p:nvSpPr>
        <p:spPr bwMode="auto">
          <a:xfrm>
            <a:off x="2771775" y="3886200"/>
            <a:ext cx="762000" cy="28575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3" name="Picture 16" descr="dos_comm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176" y="3600450"/>
            <a:ext cx="2005013" cy="7870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0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แรกเริ่มกับจาวา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667916" y="699542"/>
            <a:ext cx="7696200" cy="287580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th-TH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endParaRPr lang="th-TH" alt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altLang="th-TH" sz="2800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ดาวน์โหลดชุดพัฒนาภาษาจาวาที่ </a:t>
            </a:r>
            <a:r>
              <a:rPr lang="en-US" alt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http://</a:t>
            </a:r>
            <a:r>
              <a:rPr lang="en-US" altLang="th-TH" sz="2800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java.sun.com/j2se</a:t>
            </a:r>
            <a:endParaRPr lang="en-US" altLang="th-TH" sz="2800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altLang="th-TH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alt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altLang="th-TH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alt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altLang="th-TH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alt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971600" y="3795886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Java virtual machine    : JRE (Java Runtime Environment)</a:t>
            </a:r>
          </a:p>
          <a:p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Java Developer Kit       : JDK          </a:t>
            </a:r>
          </a:p>
        </p:txBody>
      </p:sp>
      <p:pic>
        <p:nvPicPr>
          <p:cNvPr id="21" name="Picture 11" descr="java_sun_com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0914" y="1347614"/>
            <a:ext cx="4678363" cy="2452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2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ขั้นตอนการติดตั้งชุดพัฒนาภาษาจาวา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pic>
        <p:nvPicPr>
          <p:cNvPr id="3" name="Picture 8" descr="InstallWizar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2960" y="2047876"/>
            <a:ext cx="4033838" cy="20514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 descr="InstallWizard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8724" y="2047876"/>
            <a:ext cx="4033837" cy="205144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11560" y="898923"/>
            <a:ext cx="76200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altLang="th-TH">
                <a:latin typeface="SP SUAN DUSIT" panose="02000000000000000000" pitchFamily="2" charset="0"/>
                <a:cs typeface="SP SUAN DUSIT" panose="02000000000000000000" pitchFamily="2" charset="0"/>
              </a:rPr>
              <a:t>ดับเบิ้ลคลิกไอคอนนี้เพื่อทำการติดตั้ง</a:t>
            </a:r>
            <a:endParaRPr lang="en-US" altLang="th-TH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7" name="Picture 12" descr="j2sdk1_4_1_02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961" y="1419622"/>
            <a:ext cx="2879725" cy="55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2973760" y="3870723"/>
            <a:ext cx="609600" cy="1714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7164760" y="3870723"/>
            <a:ext cx="609600" cy="1714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3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ขั้นตอนการติดตั้งชุดพัฒนาภาษาจาวา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pic>
        <p:nvPicPr>
          <p:cNvPr id="10" name="Picture 4" descr="InstallWizard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131590"/>
            <a:ext cx="4033838" cy="2066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7" descr="InstallWizard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2964" y="1131590"/>
            <a:ext cx="4033837" cy="206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3048000" y="2993727"/>
            <a:ext cx="609600" cy="1714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7239000" y="2993727"/>
            <a:ext cx="609600" cy="1714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868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679</Words>
  <Application>Microsoft Office PowerPoint</Application>
  <PresentationFormat>นำเสนอทางหน้าจอ (16:9)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2" baseType="lpstr">
      <vt:lpstr>Office Theme</vt:lpstr>
      <vt:lpstr>Custom Design</vt:lpstr>
      <vt:lpstr>งานนำเสนอ PowerPoint</vt:lpstr>
      <vt:lpstr>ภาษาจาวาพื้นฐาน</vt:lpstr>
      <vt:lpstr>การออกแบบของภาษาจาวา</vt:lpstr>
      <vt:lpstr>จาวาและเครื่องจักรสมมุติ</vt:lpstr>
      <vt:lpstr>จาวาเป็นแพลตฟอร์ม</vt:lpstr>
      <vt:lpstr>จาวาเป็นแพลตฟอร์ม</vt:lpstr>
      <vt:lpstr>แรกเริ่มกับจาวา</vt:lpstr>
      <vt:lpstr>ขั้นตอนการติดตั้งชุดพัฒนาภาษาจาวา</vt:lpstr>
      <vt:lpstr>ขั้นตอนการติดตั้งชุดพัฒนาภาษาจาวา</vt:lpstr>
      <vt:lpstr>ขั้นตอนการติดตั้งชุดพัฒนาภาษาจาวา</vt:lpstr>
      <vt:lpstr>กำหนดเส้นทางของคำสั่งในชุดพัฒนาภาษาจาวา</vt:lpstr>
      <vt:lpstr>กำหนดเส้นทางของคำสั่งในชุดพัฒนาภาษาจาวา</vt:lpstr>
      <vt:lpstr>ขั้นตอนการสร้างโปรแกรมจาวา</vt:lpstr>
      <vt:lpstr>มารู้จักซอฟแวร์สำหรับสร้างโปรแกรมภาษา</vt:lpstr>
      <vt:lpstr>สร้าง config ใน EditPlus</vt:lpstr>
      <vt:lpstr>สร้าง config ใน EditPlus</vt:lpstr>
      <vt:lpstr>เริ่มใช้โปรแกรม EditPlus</vt:lpstr>
      <vt:lpstr>ลองสร้างโปรแกรมแรกกัน</vt:lpstr>
      <vt:lpstr>The End</vt:lpstr>
      <vt:lpstr>Work-2 (งานชิ้นที่ 2)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lab11</cp:lastModifiedBy>
  <cp:revision>105</cp:revision>
  <dcterms:created xsi:type="dcterms:W3CDTF">2014-04-01T16:27:38Z</dcterms:created>
  <dcterms:modified xsi:type="dcterms:W3CDTF">2016-10-31T02:15:02Z</dcterms:modified>
</cp:coreProperties>
</file>