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48" r:id="rId2"/>
    <p:sldMasterId id="2147483860" r:id="rId3"/>
  </p:sldMasterIdLst>
  <p:notesMasterIdLst>
    <p:notesMasterId r:id="rId28"/>
  </p:notesMasterIdLst>
  <p:handoutMasterIdLst>
    <p:handoutMasterId r:id="rId29"/>
  </p:handoutMasterIdLst>
  <p:sldIdLst>
    <p:sldId id="343" r:id="rId4"/>
    <p:sldId id="286" r:id="rId5"/>
    <p:sldId id="344" r:id="rId6"/>
    <p:sldId id="345" r:id="rId7"/>
    <p:sldId id="346" r:id="rId8"/>
    <p:sldId id="347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42" r:id="rId27"/>
  </p:sldIdLst>
  <p:sldSz cx="12192000" cy="6858000"/>
  <p:notesSz cx="9945688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Angsana New" panose="02020603050405020304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CC6600"/>
    <a:srgbClr val="9966FF"/>
    <a:srgbClr val="33CC33"/>
    <a:srgbClr val="692AA2"/>
    <a:srgbClr val="0033CC"/>
    <a:srgbClr val="FF1960"/>
    <a:srgbClr val="FF6600"/>
    <a:srgbClr val="FF79A2"/>
    <a:srgbClr val="FF7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ลักษณะสีอ่อน 1 - เน้น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ลักษณะสีอ่อน 3 - เน้น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ลักษณะ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3" autoAdjust="0"/>
    <p:restoredTop sz="93969" autoAdjust="0"/>
  </p:normalViewPr>
  <p:slideViewPr>
    <p:cSldViewPr>
      <p:cViewPr varScale="1">
        <p:scale>
          <a:sx n="84" d="100"/>
          <a:sy n="84" d="100"/>
        </p:scale>
        <p:origin x="76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13425A3C-3326-4831-96D7-66BBBB274E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BAB9B223-07B8-4416-A4E7-A0C23A5AF8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4038" y="0"/>
            <a:ext cx="4310062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0F5EB0F-8480-43BC-A278-1FFD08BA555C}" type="datetimeFigureOut">
              <a:rPr lang="th-TH"/>
              <a:pPr>
                <a:defRPr/>
              </a:pPr>
              <a:t>24/11/67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7408CF03-DA10-4834-8D43-C09E3F43F9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4310063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ตัวแทนหมายเลขภาพนิ่ง 4">
            <a:extLst>
              <a:ext uri="{FF2B5EF4-FFF2-40B4-BE49-F238E27FC236}">
                <a16:creationId xmlns:a16="http://schemas.microsoft.com/office/drawing/2014/main" id="{8520E7E4-E1DE-4916-B4C7-4159B51177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4038" y="6513513"/>
            <a:ext cx="4310062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Cordia New" panose="020B0304020202020204" pitchFamily="34" charset="-34"/>
              </a:defRPr>
            </a:lvl1pPr>
          </a:lstStyle>
          <a:p>
            <a:fld id="{C46BAF5F-0FF4-4302-B46D-26DA09AC2BD1}" type="slidenum">
              <a:rPr lang="th-TH" altLang="th-TH"/>
              <a:pPr/>
              <a:t>‹#›</a:t>
            </a:fld>
            <a:endParaRPr lang="th-TH" altLang="th-T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6C5CC575-D667-4F77-89A5-B988CC6CF4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762F19BA-0627-4161-82C0-1CC44CE5FAC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4038" y="0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>
            <a:extLst>
              <a:ext uri="{FF2B5EF4-FFF2-40B4-BE49-F238E27FC236}">
                <a16:creationId xmlns:a16="http://schemas.microsoft.com/office/drawing/2014/main" id="{1E2C9142-A41B-4693-B8D4-85D4201B09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87638" y="514350"/>
            <a:ext cx="4570412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CB23083E-6859-4F55-8948-C66416E3D23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5363" y="3257550"/>
            <a:ext cx="795655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47037E32-64CC-4EFD-9C1A-C250984FC7E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0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0852425E-D25E-4C28-B52B-05C64CD294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4038" y="6513513"/>
            <a:ext cx="4310062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42F50FF-3C71-43D8-ACA1-050E2227DFF9}" type="slidenum">
              <a:rPr lang="en-US" altLang="th-TH"/>
              <a:pPr/>
              <a:t>‹#›</a:t>
            </a:fld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>
              <a:ext uri="{FF2B5EF4-FFF2-40B4-BE49-F238E27FC236}">
                <a16:creationId xmlns:a16="http://schemas.microsoft.com/office/drawing/2014/main" id="{306F668F-CDFF-49E6-A9AC-6D69C91EFA0E}"/>
              </a:ext>
            </a:extLst>
          </p:cNvPr>
          <p:cNvSpPr>
            <a:spLocks/>
          </p:cNvSpPr>
          <p:nvPr/>
        </p:nvSpPr>
        <p:spPr bwMode="gray">
          <a:xfrm>
            <a:off x="-12700" y="1447801"/>
            <a:ext cx="12219517" cy="3832225"/>
          </a:xfrm>
          <a:custGeom>
            <a:avLst/>
            <a:gdLst>
              <a:gd name="T0" fmla="*/ 2147483647 w 5773"/>
              <a:gd name="T1" fmla="*/ 2147483647 h 2414"/>
              <a:gd name="T2" fmla="*/ 2147483647 w 5773"/>
              <a:gd name="T3" fmla="*/ 2147483647 h 2414"/>
              <a:gd name="T4" fmla="*/ 2147483647 w 5773"/>
              <a:gd name="T5" fmla="*/ 2147483647 h 2414"/>
              <a:gd name="T6" fmla="*/ 2147483647 w 5773"/>
              <a:gd name="T7" fmla="*/ 2147483647 h 2414"/>
              <a:gd name="T8" fmla="*/ 2147483647 w 5773"/>
              <a:gd name="T9" fmla="*/ 2147483647 h 2414"/>
              <a:gd name="T10" fmla="*/ 2147483647 w 5773"/>
              <a:gd name="T11" fmla="*/ 2147483647 h 2414"/>
              <a:gd name="T12" fmla="*/ 2147483647 w 5773"/>
              <a:gd name="T13" fmla="*/ 2147483647 h 2414"/>
              <a:gd name="T14" fmla="*/ 2147483647 w 5773"/>
              <a:gd name="T15" fmla="*/ 2147483647 h 2414"/>
              <a:gd name="T16" fmla="*/ 2147483647 w 5773"/>
              <a:gd name="T17" fmla="*/ 2147483647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4B1051C5-0FB3-4720-A604-51559278776B}"/>
              </a:ext>
            </a:extLst>
          </p:cNvPr>
          <p:cNvSpPr>
            <a:spLocks/>
          </p:cNvSpPr>
          <p:nvPr/>
        </p:nvSpPr>
        <p:spPr bwMode="gray">
          <a:xfrm>
            <a:off x="-12700" y="1730375"/>
            <a:ext cx="12200467" cy="3265488"/>
          </a:xfrm>
          <a:custGeom>
            <a:avLst/>
            <a:gdLst>
              <a:gd name="T0" fmla="*/ 2147483647 w 5764"/>
              <a:gd name="T1" fmla="*/ 2147483647 h 2057"/>
              <a:gd name="T2" fmla="*/ 2147483647 w 5764"/>
              <a:gd name="T3" fmla="*/ 2147483647 h 2057"/>
              <a:gd name="T4" fmla="*/ 2147483647 w 5764"/>
              <a:gd name="T5" fmla="*/ 2147483647 h 2057"/>
              <a:gd name="T6" fmla="*/ 2147483647 w 5764"/>
              <a:gd name="T7" fmla="*/ 2147483647 h 2057"/>
              <a:gd name="T8" fmla="*/ 2147483647 w 5764"/>
              <a:gd name="T9" fmla="*/ 2147483647 h 2057"/>
              <a:gd name="T10" fmla="*/ 2147483647 w 5764"/>
              <a:gd name="T11" fmla="*/ 2147483647 h 2057"/>
              <a:gd name="T12" fmla="*/ 2147483647 w 5764"/>
              <a:gd name="T13" fmla="*/ 2147483647 h 2057"/>
              <a:gd name="T14" fmla="*/ 2147483647 w 5764"/>
              <a:gd name="T15" fmla="*/ 2147483647 h 2057"/>
              <a:gd name="T16" fmla="*/ 2147483647 w 5764"/>
              <a:gd name="T17" fmla="*/ 2147483647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grpSp>
        <p:nvGrpSpPr>
          <p:cNvPr id="6" name="Group 19">
            <a:extLst>
              <a:ext uri="{FF2B5EF4-FFF2-40B4-BE49-F238E27FC236}">
                <a16:creationId xmlns:a16="http://schemas.microsoft.com/office/drawing/2014/main" id="{EDAADE70-E2F2-4240-83E6-36C43AEEE6FE}"/>
              </a:ext>
            </a:extLst>
          </p:cNvPr>
          <p:cNvGrpSpPr>
            <a:grpSpLocks/>
          </p:cNvGrpSpPr>
          <p:nvPr/>
        </p:nvGrpSpPr>
        <p:grpSpPr bwMode="auto">
          <a:xfrm>
            <a:off x="9448800" y="1947863"/>
            <a:ext cx="711200" cy="533400"/>
            <a:chOff x="4752" y="1200"/>
            <a:chExt cx="288" cy="288"/>
          </a:xfrm>
        </p:grpSpPr>
        <p:sp>
          <p:nvSpPr>
            <p:cNvPr id="7" name="Oval 20">
              <a:extLst>
                <a:ext uri="{FF2B5EF4-FFF2-40B4-BE49-F238E27FC236}">
                  <a16:creationId xmlns:a16="http://schemas.microsoft.com/office/drawing/2014/main" id="{85101488-AE37-4968-AC3C-D49F6AE4B52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8" name="Oval 21">
              <a:extLst>
                <a:ext uri="{FF2B5EF4-FFF2-40B4-BE49-F238E27FC236}">
                  <a16:creationId xmlns:a16="http://schemas.microsoft.com/office/drawing/2014/main" id="{2E4E25D3-765E-4CCD-8D97-E381D53FCFC8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grpSp>
        <p:nvGrpSpPr>
          <p:cNvPr id="9" name="Group 22">
            <a:extLst>
              <a:ext uri="{FF2B5EF4-FFF2-40B4-BE49-F238E27FC236}">
                <a16:creationId xmlns:a16="http://schemas.microsoft.com/office/drawing/2014/main" id="{95EFC4FC-C317-4B63-8D62-BD06C12F9DE3}"/>
              </a:ext>
            </a:extLst>
          </p:cNvPr>
          <p:cNvGrpSpPr>
            <a:grpSpLocks/>
          </p:cNvGrpSpPr>
          <p:nvPr/>
        </p:nvGrpSpPr>
        <p:grpSpPr bwMode="auto">
          <a:xfrm>
            <a:off x="10160000" y="1371600"/>
            <a:ext cx="1219200" cy="914400"/>
            <a:chOff x="4992" y="816"/>
            <a:chExt cx="576" cy="576"/>
          </a:xfrm>
        </p:grpSpPr>
        <p:sp>
          <p:nvSpPr>
            <p:cNvPr id="10" name="Oval 23">
              <a:extLst>
                <a:ext uri="{FF2B5EF4-FFF2-40B4-BE49-F238E27FC236}">
                  <a16:creationId xmlns:a16="http://schemas.microsoft.com/office/drawing/2014/main" id="{EE2CF833-78C7-4FAE-8117-650909DA552F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1" name="Oval 24">
              <a:extLst>
                <a:ext uri="{FF2B5EF4-FFF2-40B4-BE49-F238E27FC236}">
                  <a16:creationId xmlns:a16="http://schemas.microsoft.com/office/drawing/2014/main" id="{EBEDFBA2-B031-4BBC-ADC4-F097AD1438C9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1CC84CA1-ACFA-4200-B21E-26CE22BFAC00}"/>
              </a:ext>
            </a:extLst>
          </p:cNvPr>
          <p:cNvGrpSpPr>
            <a:grpSpLocks/>
          </p:cNvGrpSpPr>
          <p:nvPr/>
        </p:nvGrpSpPr>
        <p:grpSpPr bwMode="auto">
          <a:xfrm>
            <a:off x="406400" y="3429000"/>
            <a:ext cx="1727200" cy="1371600"/>
            <a:chOff x="4992" y="816"/>
            <a:chExt cx="576" cy="576"/>
          </a:xfrm>
        </p:grpSpPr>
        <p:sp>
          <p:nvSpPr>
            <p:cNvPr id="13" name="Oval 26">
              <a:extLst>
                <a:ext uri="{FF2B5EF4-FFF2-40B4-BE49-F238E27FC236}">
                  <a16:creationId xmlns:a16="http://schemas.microsoft.com/office/drawing/2014/main" id="{12133037-F884-4562-8253-943FF483D1D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4" name="Oval 27">
              <a:extLst>
                <a:ext uri="{FF2B5EF4-FFF2-40B4-BE49-F238E27FC236}">
                  <a16:creationId xmlns:a16="http://schemas.microsoft.com/office/drawing/2014/main" id="{CCFCA889-6F08-4D7F-88F2-9754E957FED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grpSp>
        <p:nvGrpSpPr>
          <p:cNvPr id="15" name="Group 16">
            <a:extLst>
              <a:ext uri="{FF2B5EF4-FFF2-40B4-BE49-F238E27FC236}">
                <a16:creationId xmlns:a16="http://schemas.microsoft.com/office/drawing/2014/main" id="{07719B1F-1C8A-4019-A17C-974D9B99B0F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04801"/>
            <a:ext cx="1439333" cy="633413"/>
            <a:chOff x="2680" y="3678"/>
            <a:chExt cx="680" cy="399"/>
          </a:xfrm>
        </p:grpSpPr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0BA00984-1424-4219-8CC6-2794493385A0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>
                  <a:solidFill>
                    <a:schemeClr val="tx2"/>
                  </a:solidFill>
                  <a:cs typeface="+mn-cs"/>
                </a:rPr>
                <a:t>LOGO</a:t>
              </a:r>
            </a:p>
          </p:txBody>
        </p:sp>
        <p:sp>
          <p:nvSpPr>
            <p:cNvPr id="17" name="AutoShape 15">
              <a:extLst>
                <a:ext uri="{FF2B5EF4-FFF2-40B4-BE49-F238E27FC236}">
                  <a16:creationId xmlns:a16="http://schemas.microsoft.com/office/drawing/2014/main" id="{500EC168-D380-415A-8CA3-8A0D43A47168}"/>
                </a:ext>
              </a:extLst>
            </p:cNvPr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2590801"/>
            <a:ext cx="94488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27200" y="3581400"/>
            <a:ext cx="8940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64201238-92B2-4722-A323-B0D1CEFF39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7B352086-6EF8-450A-B5B7-18E401E961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77001"/>
            <a:ext cx="38608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6">
            <a:extLst>
              <a:ext uri="{FF2B5EF4-FFF2-40B4-BE49-F238E27FC236}">
                <a16:creationId xmlns:a16="http://schemas.microsoft.com/office/drawing/2014/main" id="{185FD254-F3C7-488D-93D4-38DAF8DC6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77001"/>
            <a:ext cx="2844800" cy="244475"/>
          </a:xfrm>
        </p:spPr>
        <p:txBody>
          <a:bodyPr/>
          <a:lstStyle>
            <a:lvl1pPr>
              <a:defRPr sz="1200"/>
            </a:lvl1pPr>
          </a:lstStyle>
          <a:p>
            <a:fld id="{3D83179E-D694-4493-8AB6-E3266A805E1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948986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711C27-A98E-43E4-AEDC-8B544E80D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50541-1C7F-42A8-A063-6DEF919A1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11043E-1A7E-4258-B56D-D3F636A4C2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2A4430-BDF9-4744-B415-19AE1A7D872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92067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638800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63880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E4B153-EABF-4814-B03A-2F11547E4A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12337ED-2915-47F7-8BE2-5977FD65A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0E951B-3E37-41AC-8807-BFDAF5AFF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B753D-2FB6-4045-894B-14DA704E63BA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08996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ชื่อเรื่องและตาร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219200" y="685801"/>
            <a:ext cx="9855200" cy="563563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ตาราง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0972800" cy="4495800"/>
          </a:xfrm>
        </p:spPr>
        <p:txBody>
          <a:bodyPr/>
          <a:lstStyle/>
          <a:p>
            <a:pPr lvl="0"/>
            <a:r>
              <a:rPr lang="th-TH" noProof="0"/>
              <a:t>คลิกไอคอนเพื่อเพิ่มตาราง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C6D21C-4088-4501-9C40-E42CD459DC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95D0E5-0212-46C3-BDF5-5DE8A4329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498C2B-A576-4D6F-AB2F-6B1FA74FFC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F440D-4C18-48E3-AF01-027CA177C5C7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004397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anchor="t" compatLnSpc="1"/>
          <a:lstStyle/>
          <a:p>
            <a:endParaRPr kumimoji="0" lang="en-US" sz="210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315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1650">
                <a:solidFill>
                  <a:srgbClr val="FFFFFF"/>
                </a:solidFill>
                <a:effectLst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1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5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1" y="2821840"/>
            <a:ext cx="8340651" cy="1362075"/>
          </a:xfrm>
        </p:spPr>
        <p:txBody>
          <a:bodyPr tIns="0" anchor="t"/>
          <a:lstStyle>
            <a:lvl1pPr algn="r">
              <a:buNone/>
              <a:defRPr sz="315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1" y="1905003"/>
            <a:ext cx="8340651" cy="743507"/>
          </a:xfrm>
        </p:spPr>
        <p:txBody>
          <a:bodyPr anchor="b"/>
          <a:lstStyle>
            <a:lvl1pPr marL="0" indent="0" algn="r">
              <a:buNone/>
              <a:defRPr sz="1500">
                <a:solidFill>
                  <a:schemeClr val="tx1"/>
                </a:solidFill>
                <a:effectLst/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7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4693920" cy="4525963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3"/>
            <a:ext cx="4693920" cy="4525963"/>
          </a:xfrm>
        </p:spPr>
        <p:txBody>
          <a:bodyPr anchor="t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12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350" b="1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6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ECAD19-7E82-46B3-BC2E-44732D603F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9A077F-E637-4EAF-8C81-C3356D0758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B04C0-9C30-4B7D-89C4-1B35FEA0EE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8A86E3-EBC8-4E42-9561-8B2E51F5F43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7182685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18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17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3" y="1004671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9" name="Rectangle 8"/>
          <p:cNvSpPr/>
          <p:nvPr/>
        </p:nvSpPr>
        <p:spPr>
          <a:xfrm rot="21420000">
            <a:off x="795610" y="99881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225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0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24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8854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8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5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3556000" y="0"/>
            <a:ext cx="8636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127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4489157" y="533400"/>
            <a:ext cx="68072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4472589" y="3539864"/>
            <a:ext cx="6819704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7828299" y="6557946"/>
            <a:ext cx="2669952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759200" y="6557946"/>
            <a:ext cx="3903629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0507845" y="6556248"/>
            <a:ext cx="784448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5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23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2400" y="2821838"/>
            <a:ext cx="8340651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2400" y="1905001"/>
            <a:ext cx="8340651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98984" y="6556810"/>
            <a:ext cx="2669952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13811" y="6556810"/>
            <a:ext cx="38608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78603" y="6555112"/>
            <a:ext cx="784448" cy="228600"/>
          </a:xfrm>
        </p:spPr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43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1744" y="1600201"/>
            <a:ext cx="469392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78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571744" y="5867400"/>
            <a:ext cx="469392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1744" y="1711840"/>
            <a:ext cx="469392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403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6064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89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D1952EF-5517-4759-BE46-FB4AC1E8D0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386F8C-00EA-4FD3-8DDD-67CC7133C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091AE7-BFC2-41F4-8BFE-B4E4B4276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481CAC-06E9-40C0-A3B2-552D674F48F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7542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753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86384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97416"/>
            <a:ext cx="786384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0"/>
            <a:ext cx="9652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991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797292" y="1004669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795609" y="998817"/>
            <a:ext cx="5759369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5464" y="1143000"/>
            <a:ext cx="4572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5464" y="3283634"/>
            <a:ext cx="4572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884909" y="1041002"/>
            <a:ext cx="560832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69223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662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274956"/>
            <a:ext cx="2032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7088" y="6557946"/>
            <a:ext cx="2669952" cy="226902"/>
          </a:xfrm>
        </p:spPr>
        <p:txBody>
          <a:bodyPr/>
          <a:lstStyle/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556248"/>
            <a:ext cx="48768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9328" y="6553200"/>
            <a:ext cx="78444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9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3848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F73516-97AA-49E1-AD13-3F594AD98C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55AE4A-170C-4761-B763-D6A2E7A62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FD04F3-A2D1-49F6-9F10-24DE9A2F1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C4F380-BFC3-41CC-923D-2DE9629EF194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529495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438CF9-4976-42A1-9066-548F514DC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FFEF70-60C4-42F2-A99D-E2CED1AA90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40EEEF-55AB-4353-ABE7-23E3B6A54D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023442-ACE4-4294-BCF6-7BBDA24EC729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4777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755F2CF-21A8-410C-8CF3-73C745778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887107A-F47D-4B87-954A-89AEA68532C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A7C05D1-D9D4-408E-ACC5-E6A957C60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613534-3C75-49C5-A381-0BEC81000CAC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86564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8B2DF5-F6CA-4C53-A311-ED36B056F4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320150A-7B30-499D-9B2D-D213A46619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00DFD35-347A-4C97-A3D5-A9A7CBD28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80717E-2DD7-4B22-8FB3-6E027C2BE3D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401182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3FC30A-04F1-41B4-BA2F-620F832EAE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C48408-74D7-4F83-866C-63675A1681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108CB-377D-4A0C-974A-4F2CF7C414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5699B1-B189-4EE2-95BA-331291B396B1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014287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C81E4-9050-4ECA-82E5-9DEB97DAF2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DFB246-7FD1-40F1-9937-C2EFF35D51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971F1A-21BA-420B-8FE8-750A3091C6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4C71E-A948-4E69-AD48-90A163EBB22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6679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8">
            <a:extLst>
              <a:ext uri="{FF2B5EF4-FFF2-40B4-BE49-F238E27FC236}">
                <a16:creationId xmlns:a16="http://schemas.microsoft.com/office/drawing/2014/main" id="{8F4E5050-DA7D-46BF-9B29-7C5B45FD5F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1920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14" imgW="9561905" imgH="1600000" progId="">
                  <p:embed/>
                </p:oleObj>
              </mc:Choice>
              <mc:Fallback>
                <p:oleObj name="Image" r:id="rId14" imgW="9561905" imgH="1600000" progId="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B8F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FF1B97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Freeform 16">
            <a:extLst>
              <a:ext uri="{FF2B5EF4-FFF2-40B4-BE49-F238E27FC236}">
                <a16:creationId xmlns:a16="http://schemas.microsoft.com/office/drawing/2014/main" id="{85C3EAF0-C4CD-45D1-9517-4A40A89446F1}"/>
              </a:ext>
            </a:extLst>
          </p:cNvPr>
          <p:cNvSpPr>
            <a:spLocks/>
          </p:cNvSpPr>
          <p:nvPr/>
        </p:nvSpPr>
        <p:spPr bwMode="gray">
          <a:xfrm>
            <a:off x="-14817" y="280989"/>
            <a:ext cx="12206817" cy="1620837"/>
          </a:xfrm>
          <a:custGeom>
            <a:avLst/>
            <a:gdLst>
              <a:gd name="T0" fmla="*/ 2147483647 w 5767"/>
              <a:gd name="T1" fmla="*/ 2147483647 h 1021"/>
              <a:gd name="T2" fmla="*/ 2147483647 w 5767"/>
              <a:gd name="T3" fmla="*/ 2147483647 h 1021"/>
              <a:gd name="T4" fmla="*/ 2147483647 w 5767"/>
              <a:gd name="T5" fmla="*/ 2147483647 h 1021"/>
              <a:gd name="T6" fmla="*/ 2147483647 w 5767"/>
              <a:gd name="T7" fmla="*/ 0 h 1021"/>
              <a:gd name="T8" fmla="*/ 2147483647 w 5767"/>
              <a:gd name="T9" fmla="*/ 2147483647 h 1021"/>
              <a:gd name="T10" fmla="*/ 2147483647 w 5767"/>
              <a:gd name="T11" fmla="*/ 2147483647 h 1021"/>
              <a:gd name="T12" fmla="*/ 2147483647 w 5767"/>
              <a:gd name="T13" fmla="*/ 2147483647 h 1021"/>
              <a:gd name="T14" fmla="*/ 2147483647 w 5767"/>
              <a:gd name="T15" fmla="*/ 2147483647 h 1021"/>
              <a:gd name="T16" fmla="*/ 2147483647 w 5767"/>
              <a:gd name="T17" fmla="*/ 2147483647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sp>
        <p:nvSpPr>
          <p:cNvPr id="1028" name="Freeform 17">
            <a:extLst>
              <a:ext uri="{FF2B5EF4-FFF2-40B4-BE49-F238E27FC236}">
                <a16:creationId xmlns:a16="http://schemas.microsoft.com/office/drawing/2014/main" id="{514DF84E-0226-4DFB-A9B6-63AF870B9D7E}"/>
              </a:ext>
            </a:extLst>
          </p:cNvPr>
          <p:cNvSpPr>
            <a:spLocks/>
          </p:cNvSpPr>
          <p:nvPr/>
        </p:nvSpPr>
        <p:spPr bwMode="gray">
          <a:xfrm>
            <a:off x="-27517" y="533401"/>
            <a:ext cx="12215284" cy="1006475"/>
          </a:xfrm>
          <a:custGeom>
            <a:avLst/>
            <a:gdLst>
              <a:gd name="T0" fmla="*/ 2147483647 w 5771"/>
              <a:gd name="T1" fmla="*/ 2147483647 h 634"/>
              <a:gd name="T2" fmla="*/ 2147483647 w 5771"/>
              <a:gd name="T3" fmla="*/ 2147483647 h 634"/>
              <a:gd name="T4" fmla="*/ 2147483647 w 5771"/>
              <a:gd name="T5" fmla="*/ 2147483647 h 634"/>
              <a:gd name="T6" fmla="*/ 2147483647 w 5771"/>
              <a:gd name="T7" fmla="*/ 2147483647 h 634"/>
              <a:gd name="T8" fmla="*/ 2147483647 w 5771"/>
              <a:gd name="T9" fmla="*/ 2147483647 h 634"/>
              <a:gd name="T10" fmla="*/ 2147483647 w 5771"/>
              <a:gd name="T11" fmla="*/ 2147483647 h 634"/>
              <a:gd name="T12" fmla="*/ 2147483647 w 5771"/>
              <a:gd name="T13" fmla="*/ 2147483647 h 634"/>
              <a:gd name="T14" fmla="*/ 2147483647 w 5771"/>
              <a:gd name="T15" fmla="*/ 2147483647 h 634"/>
              <a:gd name="T16" fmla="*/ 2147483647 w 5771"/>
              <a:gd name="T17" fmla="*/ 2147483647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th-TH" sz="1800">
              <a:cs typeface="+mn-cs"/>
            </a:endParaRPr>
          </a:p>
        </p:txBody>
      </p:sp>
      <p:grpSp>
        <p:nvGrpSpPr>
          <p:cNvPr id="1030" name="Group 18">
            <a:extLst>
              <a:ext uri="{FF2B5EF4-FFF2-40B4-BE49-F238E27FC236}">
                <a16:creationId xmlns:a16="http://schemas.microsoft.com/office/drawing/2014/main" id="{4694D7DE-766C-4982-ACBE-297083B14B54}"/>
              </a:ext>
            </a:extLst>
          </p:cNvPr>
          <p:cNvGrpSpPr>
            <a:grpSpLocks/>
          </p:cNvGrpSpPr>
          <p:nvPr/>
        </p:nvGrpSpPr>
        <p:grpSpPr bwMode="auto">
          <a:xfrm>
            <a:off x="10320867" y="347663"/>
            <a:ext cx="516467" cy="366712"/>
            <a:chOff x="4752" y="1200"/>
            <a:chExt cx="288" cy="288"/>
          </a:xfrm>
        </p:grpSpPr>
        <p:sp>
          <p:nvSpPr>
            <p:cNvPr id="1043" name="Oval 19">
              <a:extLst>
                <a:ext uri="{FF2B5EF4-FFF2-40B4-BE49-F238E27FC236}">
                  <a16:creationId xmlns:a16="http://schemas.microsoft.com/office/drawing/2014/main" id="{54E21A71-19A5-4C7B-9A12-FA662B8BFEF5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044" name="Oval 20">
              <a:extLst>
                <a:ext uri="{FF2B5EF4-FFF2-40B4-BE49-F238E27FC236}">
                  <a16:creationId xmlns:a16="http://schemas.microsoft.com/office/drawing/2014/main" id="{25748812-18A9-46BF-981F-61E02AD8120D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grpSp>
        <p:nvGrpSpPr>
          <p:cNvPr id="1031" name="Group 21">
            <a:extLst>
              <a:ext uri="{FF2B5EF4-FFF2-40B4-BE49-F238E27FC236}">
                <a16:creationId xmlns:a16="http://schemas.microsoft.com/office/drawing/2014/main" id="{B35D1D33-7406-4B16-86AA-9170FEF4A3E5}"/>
              </a:ext>
            </a:extLst>
          </p:cNvPr>
          <p:cNvGrpSpPr>
            <a:grpSpLocks/>
          </p:cNvGrpSpPr>
          <p:nvPr/>
        </p:nvGrpSpPr>
        <p:grpSpPr bwMode="auto">
          <a:xfrm>
            <a:off x="10871200" y="53975"/>
            <a:ext cx="812800" cy="592138"/>
            <a:chOff x="4992" y="816"/>
            <a:chExt cx="576" cy="576"/>
          </a:xfrm>
        </p:grpSpPr>
        <p:sp>
          <p:nvSpPr>
            <p:cNvPr id="1039" name="Oval 22">
              <a:extLst>
                <a:ext uri="{FF2B5EF4-FFF2-40B4-BE49-F238E27FC236}">
                  <a16:creationId xmlns:a16="http://schemas.microsoft.com/office/drawing/2014/main" id="{54676560-6AB2-4769-A6CF-1ED36C65E546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047" name="Oval 23">
              <a:extLst>
                <a:ext uri="{FF2B5EF4-FFF2-40B4-BE49-F238E27FC236}">
                  <a16:creationId xmlns:a16="http://schemas.microsoft.com/office/drawing/2014/main" id="{8678A36E-F1B2-4456-A291-C0016318B144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grpSp>
        <p:nvGrpSpPr>
          <p:cNvPr id="1032" name="Group 24">
            <a:extLst>
              <a:ext uri="{FF2B5EF4-FFF2-40B4-BE49-F238E27FC236}">
                <a16:creationId xmlns:a16="http://schemas.microsoft.com/office/drawing/2014/main" id="{7D5ADA77-75B0-4D0C-B015-87BC3C5B713E}"/>
              </a:ext>
            </a:extLst>
          </p:cNvPr>
          <p:cNvGrpSpPr>
            <a:grpSpLocks/>
          </p:cNvGrpSpPr>
          <p:nvPr/>
        </p:nvGrpSpPr>
        <p:grpSpPr bwMode="auto">
          <a:xfrm>
            <a:off x="228601" y="819150"/>
            <a:ext cx="960967" cy="762000"/>
            <a:chOff x="4992" y="816"/>
            <a:chExt cx="576" cy="576"/>
          </a:xfrm>
        </p:grpSpPr>
        <p:sp>
          <p:nvSpPr>
            <p:cNvPr id="5" name="Oval 25">
              <a:extLst>
                <a:ext uri="{FF2B5EF4-FFF2-40B4-BE49-F238E27FC236}">
                  <a16:creationId xmlns:a16="http://schemas.microsoft.com/office/drawing/2014/main" id="{5586B305-6226-4FB0-AD6C-8C040AC4E4BC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  <p:sp>
          <p:nvSpPr>
            <p:cNvPr id="1050" name="Oval 26">
              <a:extLst>
                <a:ext uri="{FF2B5EF4-FFF2-40B4-BE49-F238E27FC236}">
                  <a16:creationId xmlns:a16="http://schemas.microsoft.com/office/drawing/2014/main" id="{924545F4-0B13-478B-9E7C-3AD52A14709E}"/>
                </a:ext>
              </a:extLst>
            </p:cNvPr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 sz="1800">
                <a:cs typeface="+mn-cs"/>
              </a:endParaRPr>
            </a:p>
          </p:txBody>
        </p:sp>
      </p:grpSp>
      <p:sp>
        <p:nvSpPr>
          <p:cNvPr id="1033" name="Rectangle 3">
            <a:extLst>
              <a:ext uri="{FF2B5EF4-FFF2-40B4-BE49-F238E27FC236}">
                <a16:creationId xmlns:a16="http://schemas.microsoft.com/office/drawing/2014/main" id="{5D89B01D-DDC8-464F-9A2A-4BCE50ACA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10972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3C8FE42-A03B-4943-9367-0F6BAFFAF7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F95B6F2-D84D-4329-A3B6-FE5BA8FCA1A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1"/>
            <a:ext cx="3860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" name="Rectangle 6">
            <a:extLst>
              <a:ext uri="{FF2B5EF4-FFF2-40B4-BE49-F238E27FC236}">
                <a16:creationId xmlns:a16="http://schemas.microsoft.com/office/drawing/2014/main" id="{8CE21F84-CE3C-4838-B7F7-FC22503930E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1"/>
            <a:ext cx="28448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2C5216-582D-43DF-8740-D33EC21F2B21}" type="slidenum">
              <a:rPr lang="en-US" altLang="th-TH"/>
              <a:pPr/>
              <a:t>‹#›</a:t>
            </a:fld>
            <a:endParaRPr lang="en-US" altLang="th-TH"/>
          </a:p>
        </p:txBody>
      </p:sp>
      <p:sp>
        <p:nvSpPr>
          <p:cNvPr id="1037" name="Rectangle 2">
            <a:extLst>
              <a:ext uri="{FF2B5EF4-FFF2-40B4-BE49-F238E27FC236}">
                <a16:creationId xmlns:a16="http://schemas.microsoft.com/office/drawing/2014/main" id="{2946AABB-2990-490E-866E-08340C08D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white">
          <a:xfrm>
            <a:off x="1219200" y="685801"/>
            <a:ext cx="98552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  <a:endParaRPr lang="en-US" alt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210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75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25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l" rtl="0" eaLnBrk="1" latinLnBrk="0" hangingPunct="1">
        <a:spcBef>
          <a:spcPct val="0"/>
        </a:spcBef>
        <a:buNone/>
        <a:defRPr kumimoji="0" sz="285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05740" indent="-205740" algn="l" rtl="0" eaLnBrk="1" latinLnBrk="0" hangingPunct="1">
        <a:spcBef>
          <a:spcPts val="450"/>
        </a:spcBef>
        <a:buClr>
          <a:schemeClr val="tx2"/>
        </a:buClr>
        <a:buSzPct val="73000"/>
        <a:buFont typeface="Wingdings 2"/>
        <a:buChar char=""/>
        <a:defRPr kumimoji="0" sz="19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90906" indent="-171450" algn="l" rtl="0" eaLnBrk="1" latinLnBrk="0" hangingPunct="1">
        <a:spcBef>
          <a:spcPts val="375"/>
        </a:spcBef>
        <a:buClr>
          <a:schemeClr val="accent4"/>
        </a:buClr>
        <a:buSzPct val="80000"/>
        <a:buFont typeface="Wingdings 2"/>
        <a:buChar char=""/>
        <a:defRPr kumimoji="0" sz="1725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569214" indent="-171450" algn="l" rtl="0" eaLnBrk="1" latinLnBrk="0" hangingPunct="1">
        <a:spcBef>
          <a:spcPts val="300"/>
        </a:spcBef>
        <a:buClr>
          <a:schemeClr val="accent4"/>
        </a:buClr>
        <a:buSzPct val="60000"/>
        <a:buFont typeface="Wingdings"/>
        <a:buChar char="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7145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15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960120" indent="-171450" algn="l" rtl="0" eaLnBrk="1" latinLnBrk="0" hangingPunct="1">
        <a:spcBef>
          <a:spcPts val="300"/>
        </a:spcBef>
        <a:buClr>
          <a:schemeClr val="accent4"/>
        </a:buClr>
        <a:buSzPct val="70000"/>
        <a:buFont typeface="Wingdings"/>
        <a:buChar char="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104138" indent="-137160" algn="l" rtl="0" eaLnBrk="1" latinLnBrk="0" hangingPunct="1">
        <a:spcBef>
          <a:spcPts val="300"/>
        </a:spcBef>
        <a:buClr>
          <a:schemeClr val="accent4"/>
        </a:buClr>
        <a:buSzPct val="80000"/>
        <a:buFont typeface="Wingdings 2"/>
        <a:buChar char=""/>
        <a:defRPr kumimoji="0" sz="135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255014" indent="-13716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385316" indent="-137160" algn="l" rtl="0" eaLnBrk="1" latinLnBrk="0" hangingPunct="1">
        <a:spcBef>
          <a:spcPts val="225"/>
        </a:spcBef>
        <a:buClr>
          <a:schemeClr val="accent4"/>
        </a:buClr>
        <a:buSzPct val="100000"/>
        <a:buChar char="•"/>
        <a:defRPr kumimoji="0" sz="12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1543050" indent="-13716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0871200" y="0"/>
            <a:ext cx="13208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609600" y="320040"/>
            <a:ext cx="9652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609600" y="1609416"/>
            <a:ext cx="9652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5661248" y="6557946"/>
            <a:ext cx="2669952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24EEBF-CDA0-449E-94BC-87044071AE22}" type="datetimeFigureOut">
              <a:rPr lang="en-US" smtClean="0"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09600" y="6557946"/>
            <a:ext cx="48768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5264" y="6556248"/>
            <a:ext cx="784448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E20B50-8B29-46BD-A5CF-F91717855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1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ดาวน์โหลด Microsoft Office 2016 ฟรี | WPS Office Blog">
            <a:extLst>
              <a:ext uri="{FF2B5EF4-FFF2-40B4-BE49-F238E27FC236}">
                <a16:creationId xmlns:a16="http://schemas.microsoft.com/office/drawing/2014/main" id="{F29C19FC-AD71-4606-B145-7BAFD7A6B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585" y="1741992"/>
            <a:ext cx="3577580" cy="35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ED4FA00-DB5F-4B1C-8C60-057C95890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305" y="1241728"/>
            <a:ext cx="11140419" cy="2043256"/>
          </a:xfrm>
        </p:spPr>
        <p:txBody>
          <a:bodyPr>
            <a:normAutofit fontScale="90000"/>
          </a:bodyPr>
          <a:lstStyle/>
          <a:p>
            <a:pPr algn="l"/>
            <a:r>
              <a:rPr lang="th-TH" sz="8900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บทที่ 3</a:t>
            </a:r>
            <a:r>
              <a:rPr lang="th-TH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ความรู้เบื้องต้นโปรแกรม</a:t>
            </a:r>
            <a:b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          ไมโครซอฟต์แอก</a:t>
            </a:r>
            <a:r>
              <a:rPr lang="th-TH" sz="7300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เซ</a:t>
            </a:r>
            <a:r>
              <a:rPr lang="th-TH" sz="73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ส 2016</a:t>
            </a:r>
            <a:endParaRPr lang="th-TH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5" name="Rectangle 110">
            <a:extLst>
              <a:ext uri="{FF2B5EF4-FFF2-40B4-BE49-F238E27FC236}">
                <a16:creationId xmlns:a16="http://schemas.microsoft.com/office/drawing/2014/main" id="{19FA6729-7BA9-4DBC-8116-164273AF6825}"/>
              </a:ext>
            </a:extLst>
          </p:cNvPr>
          <p:cNvSpPr txBox="1">
            <a:spLocks noChangeArrowheads="1"/>
          </p:cNvSpPr>
          <p:nvPr/>
        </p:nvSpPr>
        <p:spPr>
          <a:xfrm>
            <a:off x="279480" y="5047316"/>
            <a:ext cx="8567737" cy="544512"/>
          </a:xfrm>
          <a:prstGeom prst="rect">
            <a:avLst/>
          </a:prstGeom>
          <a:noFill/>
        </p:spPr>
        <p:txBody>
          <a:bodyPr vert="horz" lIns="45720" tIns="0" rIns="45720" bIns="0" anchor="b" anchorCtr="0">
            <a:noAutofit/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2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4000" b="1" i="0" u="none" strike="noStrike" kern="1200" cap="all" spc="0" normalizeH="0" baseline="0" noProof="0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ผู้ช่วยศาสตราจารย์จุฑาวุฒิ จันทรมาลี</a:t>
            </a:r>
            <a:endParaRPr kumimoji="0" lang="es-ES" altLang="th-TH" sz="4000" b="1" i="0" u="none" strike="noStrike" kern="1200" cap="all" spc="0" normalizeH="0" baseline="0" noProof="0" dirty="0">
              <a:ln w="500">
                <a:solidFill>
                  <a:srgbClr val="B13F9A">
                    <a:shade val="20000"/>
                    <a:satMod val="120000"/>
                  </a:srgbClr>
                </a:solidFill>
              </a:ln>
              <a:solidFill>
                <a:prstClr val="white"/>
              </a:solidFill>
              <a:effectLst/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6" name="Rectangle 127">
            <a:extLst>
              <a:ext uri="{FF2B5EF4-FFF2-40B4-BE49-F238E27FC236}">
                <a16:creationId xmlns:a16="http://schemas.microsoft.com/office/drawing/2014/main" id="{EEB60113-2585-4FC0-96A7-7613521E4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79" y="5768041"/>
            <a:ext cx="84963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หลักสูตรวิทยา</a:t>
            </a:r>
            <a:r>
              <a:rPr kumimoji="0" lang="th-TH" altLang="th-TH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ศาสตร</a:t>
            </a: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บัณฑิต สาขาวิชาวิทยาการคอมพิวเตอร์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คณะวิทยาศาสตร์และเทคโนโลยี มหาวิทยาลัยสวนดุสิต</a:t>
            </a:r>
            <a:endParaRPr kumimoji="0" lang="es-ES" altLang="th-TH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784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A51496-A667-6134-862A-72B6B2CCE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09CC81B2-AC93-1C09-BB4E-ABAA4EF62C33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การบันทึกไฟล์ฐานข้อมูลใหม่ใน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CB3B69-B6B5-EA7E-54AA-83A72F84C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44958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เราสามารถบันทึกการแก้ไขฐานข้อมูลของราได้ง่าย ๆ โดย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คลิกไปที่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File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แล้วเลือกมนู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Save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บันทึก)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แต่ถ้าต้องการจัดเก็บข้อมูลโดยเขียนทับไฟล์เดิมอย่างรวดเร็วให้กด &lt;</a:t>
            </a:r>
            <a:r>
              <a:rPr lang="en-US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CtH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&gt;+s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ที่แป้น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A41735-D656-594A-BC00-33EDD72EC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26" y="3247479"/>
            <a:ext cx="7926686" cy="305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941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22F0A-41FB-DC4E-7C80-E25D51637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D626915-3021-9714-96AA-BE28CF090E27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การใช้คำสั่ง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Save Database As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A3ADE6-13B0-2F53-EDA6-A1A526286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44958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ถ้าต้องการบันทึกไฟล์ลงในชื่อใหม่ โดยชนิดไฟล์เหมือนเดิม ให้ใช้คำสั่ง ดังนี้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File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จากนั้นเลือกไปที่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Save As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D8D54F-6F5D-0206-7274-0CCBDE8E0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274" y="2708920"/>
            <a:ext cx="7171959" cy="30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201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60261-6F4E-8237-AAC3-2EB41A411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47D17F3-775A-DDAB-6F3B-B82A97A4B01D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การทำงานของริบบอน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61C202E-4B2D-26F0-D408-4A1269A9F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1152128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เครื่องมือต่างๆ ของโปรม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Access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ตั้งแต่เวอร์ชั่น 2016 จะถูกรวมเข้าไว้ในแถบเครื่องมือริบบอน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ribbon)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ที่เราสามารถเรียกใช้งานได้ตลอดระหว่างการสร้างฐานข้อมูล สำหรับ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Access 2016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ประกอบด้วยแท็บต่างๆ ดังนี้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C979FE-A5FD-7C80-E3FF-2E4EAC5BA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374" y="2568075"/>
            <a:ext cx="5714706" cy="1271636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132E520-A139-5349-4FB9-EB0955AD94AD}"/>
              </a:ext>
            </a:extLst>
          </p:cNvPr>
          <p:cNvSpPr txBox="1">
            <a:spLocks/>
          </p:cNvSpPr>
          <p:nvPr/>
        </p:nvSpPr>
        <p:spPr bwMode="auto">
          <a:xfrm>
            <a:off x="523800" y="4143772"/>
            <a:ext cx="10972800" cy="16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thaiDist">
              <a:buFont typeface="Wingdings" panose="05000000000000000000" pitchFamily="2" charset="2"/>
              <a:buNone/>
            </a:pP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   แท็บ </a:t>
            </a:r>
            <a:r>
              <a:rPr lang="en-US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Home (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สร้าง) เป็นคำสั่งพื้นฐานที่ใช้ในการทำงาน เช่น </a:t>
            </a:r>
            <a:r>
              <a:rPr lang="en-US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Views (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มุมมองการทำงานของ</a:t>
            </a:r>
            <a:r>
              <a:rPr lang="th-TH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) , </a:t>
            </a:r>
            <a:r>
              <a:rPr lang="en-US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Clipboard (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คัดลอก , ย้าย , วางข้อมูล) , </a:t>
            </a:r>
            <a:r>
              <a:rPr lang="en-US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Sort &amp; Filter (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เรียงลำดับและกรองข้อมูล) , </a:t>
            </a:r>
            <a:r>
              <a:rPr lang="en-US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Records (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จัดการระเบียนข้อมูล) , </a:t>
            </a:r>
            <a:r>
              <a:rPr lang="en-US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Find (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ค้นหาและแทนที่ข้อมูล) , </a:t>
            </a:r>
            <a:r>
              <a:rPr lang="en-US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Text Formatting (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จัดรูปแบบข้อมูลแบบข้อมูล)</a:t>
            </a:r>
          </a:p>
        </p:txBody>
      </p:sp>
    </p:spTree>
    <p:extLst>
      <p:ext uri="{BB962C8B-B14F-4D97-AF65-F5344CB8AC3E}">
        <p14:creationId xmlns:p14="http://schemas.microsoft.com/office/powerpoint/2010/main" val="363161177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0024F4-BA32-64AE-8138-66D23FE037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91842C-B970-FD29-499B-A1AF161BB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96952"/>
            <a:ext cx="11175032" cy="2304256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แท็บ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Create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เป็นคำสั่งที่ใช้ในการสร้างและแก้ไข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เช่น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Templates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แม่แบบสำเร็จรูปที่สามารถนำมาสร้างฐานข้อมูลได้อย่างรวดเร็ว) ,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Tables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้า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งออบ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จ็กต์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Table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และนำ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Table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ไปใช้กับ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Share point) , Queries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Query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แบบต่างๆ) ,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From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From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แบบต่างๆ) ,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Reports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Report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แบบบต่าง ๆ) ,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Macros &amp; Code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Macro &amp; Module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แบบต่าง ๆ)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0286B-2667-6190-C354-50FE4BFC5E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908720"/>
            <a:ext cx="780736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9156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8BB3C-F92D-3868-1543-DEDF56DC8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EA276D7-B4E3-B36A-5729-924611EED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96952"/>
            <a:ext cx="11175032" cy="2304256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แท็บ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External Data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เป็นคำสั่งที่ใช้ในการติดต่อระหว่างโปรแกรม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Access 2016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กับแอพพลิเคชั่นภายนอก หรือระบบไฟล์ฐานข้อมูลด้วยกันนั้นเอง เช่น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Import &amp; Link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นำเข้าข้อมูลไฟล์จากไฟล์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 , Word , XML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เป็นต้น)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Export(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ส่งออกข้อมูลไปยังไฟล์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Excel , Word , XML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เป็นต้น) ,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Collect Data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สร้างและจัดการอีเมล์ร่วมกับ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Outlook)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FDF037-46DD-FA69-CE1B-AB9D513CC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908720"/>
            <a:ext cx="717650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7550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BC237-8398-322B-C08B-64B425D47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E733983-D1A8-003F-D58F-80AFF7FE2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96952"/>
            <a:ext cx="10742984" cy="2304256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แท็บ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Database Tools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เป็นคำสั่งที่ใช้ในการจัดการฐานข้อมูล เช่น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Tool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บีบอัดและซ่อมแชมฐานข้อมูล) ,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Macro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ใช้ทำงานร่วมกับ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Macro) , Relationships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สร้างความสัมพันธ์ระหว่าง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ต่าง ๆ) ,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Analyze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ตรวจสอบและวิเคราะห์ประสิทธิภาพในการทำงานของฐานข้อมูล) ,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Move Data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ติดต่อกันระหว่าง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Access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SQL Server), Add-Ins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เพิ่มคำสั่งแบบกำหนดเองและคุณลักษณะใหม่ ๆ)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61288-885C-DD7D-C797-70D3B81A8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766217"/>
            <a:ext cx="7675281" cy="165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8910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58F01-F76A-52AD-DE8F-7ACDB53795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15A746F4-0095-1384-6A5A-1454AE79DA50}"/>
              </a:ext>
            </a:extLst>
          </p:cNvPr>
          <p:cNvSpPr txBox="1">
            <a:spLocks/>
          </p:cNvSpPr>
          <p:nvPr/>
        </p:nvSpPr>
        <p:spPr bwMode="white">
          <a:xfrm>
            <a:off x="576274" y="54868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การเปิด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ออบเจ็กต์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ขึ้นมาใช้งานใน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C9BC23-9DDB-7CDC-60BA-317D0852A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5760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ในตัวอย่างต่อไปนี้จะเป็นการเปิด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ขึ้นมาใช้งานใน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Access 2016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จากฐานข้อมูลแม่แบบ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Students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ดังนี้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A5C7E4-27B2-BA1A-98A3-32ECB0AB5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3399932"/>
            <a:ext cx="5328592" cy="3226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33B5E4-B076-4872-73B8-8356BADB2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3052" y="2011270"/>
            <a:ext cx="3316261" cy="1837928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17F08800-80F9-9EFE-33DA-4E0910629FA6}"/>
              </a:ext>
            </a:extLst>
          </p:cNvPr>
          <p:cNvSpPr txBox="1">
            <a:spLocks/>
          </p:cNvSpPr>
          <p:nvPr/>
        </p:nvSpPr>
        <p:spPr bwMode="auto">
          <a:xfrm>
            <a:off x="861056" y="2714210"/>
            <a:ext cx="190481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thaiDist">
              <a:buFont typeface="Wingdings" panose="05000000000000000000" pitchFamily="2" charset="2"/>
              <a:buNone/>
            </a:pP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คลิกปุ่มลูกศร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236FA16C-72A4-1B95-833E-CB7B40B314DD}"/>
              </a:ext>
            </a:extLst>
          </p:cNvPr>
          <p:cNvSpPr txBox="1">
            <a:spLocks/>
          </p:cNvSpPr>
          <p:nvPr/>
        </p:nvSpPr>
        <p:spPr bwMode="auto">
          <a:xfrm>
            <a:off x="4166371" y="3820628"/>
            <a:ext cx="331626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thaiDist">
              <a:buFont typeface="Wingdings" panose="05000000000000000000" pitchFamily="2" charset="2"/>
              <a:buNone/>
            </a:pP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ต่าง ๆ ก็จะแสดงขึ้นมา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460EE6F-8524-A47E-EDAF-F87F9D3ADD71}"/>
              </a:ext>
            </a:extLst>
          </p:cNvPr>
          <p:cNvSpPr txBox="1">
            <a:spLocks/>
          </p:cNvSpPr>
          <p:nvPr/>
        </p:nvSpPr>
        <p:spPr bwMode="auto">
          <a:xfrm>
            <a:off x="860352" y="5157067"/>
            <a:ext cx="3429620" cy="1013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thaiDist">
              <a:buFont typeface="Wingdings" panose="05000000000000000000" pitchFamily="2" charset="2"/>
              <a:buNone/>
            </a:pP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3. ดับเบิลคลิกเปิด</a:t>
            </a:r>
            <a:r>
              <a:rPr lang="th-TH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</a:t>
            </a:r>
          </a:p>
          <a:p>
            <a:pPr marL="0" indent="0" algn="thaiDist">
              <a:buFont typeface="Wingdings" panose="05000000000000000000" pitchFamily="2" charset="2"/>
              <a:buNone/>
            </a:pP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ต้องการเปิดขึ้นมาใช้งาน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BB9E525-2D9C-4CB5-6D9F-ED0DA67A1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313" y="3988049"/>
            <a:ext cx="3941487" cy="2321271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EC63170F-AAC4-6222-05DC-A5DAA042F75A}"/>
              </a:ext>
            </a:extLst>
          </p:cNvPr>
          <p:cNvSpPr txBox="1">
            <a:spLocks/>
          </p:cNvSpPr>
          <p:nvPr/>
        </p:nvSpPr>
        <p:spPr bwMode="auto">
          <a:xfrm>
            <a:off x="7836832" y="3248640"/>
            <a:ext cx="383396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thaiDist">
              <a:buFont typeface="Wingdings" panose="05000000000000000000" pitchFamily="2" charset="2"/>
              <a:buNone/>
            </a:pP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b="1" kern="0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kern="0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ที่เลือกไว้ก็จะปรากฏขึ้นมา</a:t>
            </a:r>
          </a:p>
        </p:txBody>
      </p:sp>
    </p:spTree>
    <p:extLst>
      <p:ext uri="{BB962C8B-B14F-4D97-AF65-F5344CB8AC3E}">
        <p14:creationId xmlns:p14="http://schemas.microsoft.com/office/powerpoint/2010/main" val="8150230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B2351-0AFC-6CF2-D7EC-BA745317AA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94222515-1DDA-CBE7-FD02-B014B4599349}"/>
              </a:ext>
            </a:extLst>
          </p:cNvPr>
          <p:cNvSpPr txBox="1">
            <a:spLocks/>
          </p:cNvSpPr>
          <p:nvPr/>
        </p:nvSpPr>
        <p:spPr bwMode="white">
          <a:xfrm>
            <a:off x="576274" y="54868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การแสดงมุมมอง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ออบเจ็กต์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ใน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E541E5-7655-F47F-64A0-BA558FFB78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5760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การปรับมุมมองการแสดง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ในฐานข้อมูลแม่แบบ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Students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มีขั้นตอนดังต่อไปนี้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6DF147-C825-BF0D-588B-FFCFFFF0F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668" y="2165970"/>
            <a:ext cx="5665106" cy="4521923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0E05C48-7015-A224-E755-A4529B5919B6}"/>
              </a:ext>
            </a:extLst>
          </p:cNvPr>
          <p:cNvSpPr txBox="1">
            <a:spLocks/>
          </p:cNvSpPr>
          <p:nvPr/>
        </p:nvSpPr>
        <p:spPr bwMode="auto">
          <a:xfrm>
            <a:off x="695400" y="2564904"/>
            <a:ext cx="383396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คลิกเลือก มุมมอง (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View)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&gt;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เลือกมุมมองที่ต้องการ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1ADA8C3B-CCF5-A7E1-0F0A-20E76FD13C0D}"/>
              </a:ext>
            </a:extLst>
          </p:cNvPr>
          <p:cNvSpPr txBox="1">
            <a:spLocks/>
          </p:cNvSpPr>
          <p:nvPr/>
        </p:nvSpPr>
        <p:spPr bwMode="auto">
          <a:xfrm>
            <a:off x="6600056" y="4869160"/>
            <a:ext cx="472529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มุมมองก็จะแสดงขึ้นมาในมุมมองที่กำหนด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40778070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A7B164-4365-A04E-B344-95CB0D915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3A4C33C-869D-64BA-886A-E2DC56D584F0}"/>
              </a:ext>
            </a:extLst>
          </p:cNvPr>
          <p:cNvSpPr txBox="1">
            <a:spLocks/>
          </p:cNvSpPr>
          <p:nvPr/>
        </p:nvSpPr>
        <p:spPr bwMode="white">
          <a:xfrm>
            <a:off x="576274" y="54868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การเพิ่ม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เรคคอร์ด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ในตารางของ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351F99-B0AA-A295-2877-759C057D6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5760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คลิกเมาส์ขวาบริเวณที่ต้องการเพิ่ม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เรคคอร์ด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แล้วเลือก สร้างระเบียน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New Record)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014381-66B1-64D0-1DEB-C231AB321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708" y="2132856"/>
            <a:ext cx="5868652" cy="437113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F7EBC6E8-D464-012A-67C4-405343910EEA}"/>
              </a:ext>
            </a:extLst>
          </p:cNvPr>
          <p:cNvSpPr txBox="1">
            <a:spLocks/>
          </p:cNvSpPr>
          <p:nvPr/>
        </p:nvSpPr>
        <p:spPr bwMode="auto">
          <a:xfrm>
            <a:off x="1415480" y="4737721"/>
            <a:ext cx="383396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</a:t>
            </a:r>
            <a:r>
              <a:rPr kumimoji="0" lang="th-TH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เรคคอร์ด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ใหม่ก็จะปรากฏขึ้นมา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ให้ใช้งาน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5606182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D26B8-CA55-DAEB-425F-DB68FC3E9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414550F5-BEE3-798E-D35C-5CDF52485925}"/>
              </a:ext>
            </a:extLst>
          </p:cNvPr>
          <p:cNvSpPr txBox="1">
            <a:spLocks/>
          </p:cNvSpPr>
          <p:nvPr/>
        </p:nvSpPr>
        <p:spPr bwMode="white">
          <a:xfrm>
            <a:off x="576274" y="54868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การเพิ่ม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เรคคอร์ด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ในตารางของ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92015FB-0DA8-6FAB-4762-321691CDC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5760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คลิกเมาส์ขวาบริเวณที่ต้องการเพิ่ม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เรคคอร์ด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แล้วเลือก สร้างระเบียน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New Record)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24CC1C-F4F3-6895-7CB2-80A1144BB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708" y="2132856"/>
            <a:ext cx="5868652" cy="4371134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3E70C5E-B304-61E5-F414-2671CF9E1ED7}"/>
              </a:ext>
            </a:extLst>
          </p:cNvPr>
          <p:cNvSpPr txBox="1">
            <a:spLocks/>
          </p:cNvSpPr>
          <p:nvPr/>
        </p:nvSpPr>
        <p:spPr bwMode="auto">
          <a:xfrm>
            <a:off x="1415480" y="4737721"/>
            <a:ext cx="383396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</a:t>
            </a:r>
            <a:r>
              <a:rPr kumimoji="0" lang="th-TH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เรคคอร์ด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ใหม่ก็จะปรากฏขึ้นมา</a:t>
            </a:r>
          </a:p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ให้ใช้งาน</a:t>
            </a:r>
          </a:p>
        </p:txBody>
      </p:sp>
    </p:spTree>
    <p:extLst>
      <p:ext uri="{BB962C8B-B14F-4D97-AF65-F5344CB8AC3E}">
        <p14:creationId xmlns:p14="http://schemas.microsoft.com/office/powerpoint/2010/main" val="14940942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E960E9DD-5F3F-488E-B6CE-BDFB18F508E7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l"/>
            <a:r>
              <a:rPr lang="th-TH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คุณสมบัติพิเศษของโปรแกรม </a:t>
            </a:r>
            <a:r>
              <a:rPr 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Microsoft Access 2016</a:t>
            </a:r>
            <a:endParaRPr lang="th-TH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44958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ก่อนที่จะเริ่มใช้โปรแกรม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Microsoft Access 2016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ในการสร้างฐานข้อมูล ก่อนอื่นต้องมาเรียนรู้สิ่งที่จำเป็นต่อการสร้างฐานข้อมูลเสียก่อน โดยในส่วนแรกนี้เราจะมากล่าวถึงคุณสมบัติของโปรแกรม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Microsoft Access 2016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ที่จะใช้ในการสร้างฐานข้อมูล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มีการจัดเก็บเครื่องมือและไอคอนให้อยู่ในรูปแบบของริบบอน เพื่อให้ง่ายและสะดวกต่อการใช้งาน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การสร้าง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 สามารถจัดเก็บรูปแบบข้อมูลที่ชับช้อนมากขึ้น โดยสามารถสร้าง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ลด์ที่เก็บข้อมูลได้มากกว่า 1 ค่า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สามารถจัดเก็บไฟล์ได้มากกว่า 1 ประเภท และมากกว่า 1 ไฟล์ใน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ฟิ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ลด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์ข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เรคคอร์ด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เดียวกัน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สามารถทำงานร่วมกับ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Windows SharePoint Services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เพื่อการติดต่อกับฐานข้อมูลได้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สามารถบันทึก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ฐานข้อมูลเป็นไฟล์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PDF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หรือไฟล์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XML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เพื่อนำไฟล์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E9DA5-6D27-9D43-0D20-435E7D2C6A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246260D3-B079-55BE-CC67-AD689784D019}"/>
              </a:ext>
            </a:extLst>
          </p:cNvPr>
          <p:cNvSpPr txBox="1">
            <a:spLocks/>
          </p:cNvSpPr>
          <p:nvPr/>
        </p:nvSpPr>
        <p:spPr bwMode="white">
          <a:xfrm>
            <a:off x="576274" y="54868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การลบ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เรคคอร์ด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ออกจากตารางใน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B049C1-CCC6-5720-7CD4-5F6FDE3FD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5760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การลบ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เรคคอร์ด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ออกจากตารางมีขั้นตอนดังต่อไปนี้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คลิกเลือก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เรคคอร์ด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ที่ต้องการลบ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คลิกขวาเลือก ลบ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Delete)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4A2BCE-D585-4141-1C8C-ED17AAD69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190" y="3071523"/>
            <a:ext cx="4475449" cy="2589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99B79F-A753-25DE-DD41-2D2AC9DE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39" y="2132856"/>
            <a:ext cx="6671328" cy="4467954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475FD19-C28C-4C55-E1A6-798D313620CF}"/>
              </a:ext>
            </a:extLst>
          </p:cNvPr>
          <p:cNvSpPr txBox="1">
            <a:spLocks/>
          </p:cNvSpPr>
          <p:nvPr/>
        </p:nvSpPr>
        <p:spPr bwMode="auto">
          <a:xfrm>
            <a:off x="3314861" y="4869160"/>
            <a:ext cx="383396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 </a:t>
            </a:r>
            <a:r>
              <a:rPr kumimoji="0" lang="th-TH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เรคคอร์ด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ก็จะถูกลบออกไป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71A87CB-89E2-08C7-2E22-80CF1B159F09}"/>
              </a:ext>
            </a:extLst>
          </p:cNvPr>
          <p:cNvSpPr txBox="1">
            <a:spLocks/>
          </p:cNvSpPr>
          <p:nvPr/>
        </p:nvSpPr>
        <p:spPr bwMode="auto">
          <a:xfrm>
            <a:off x="9581004" y="3071523"/>
            <a:ext cx="2320096" cy="61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คลิกปุ่ม ตกลง (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Yes)</a:t>
            </a:r>
          </a:p>
        </p:txBody>
      </p:sp>
    </p:spTree>
    <p:extLst>
      <p:ext uri="{BB962C8B-B14F-4D97-AF65-F5344CB8AC3E}">
        <p14:creationId xmlns:p14="http://schemas.microsoft.com/office/powerpoint/2010/main" val="242248921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C8CB9-4DB2-D3AD-4F5A-4E2C6C0E2E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48284C6C-4A5E-4A85-E00B-F670C94B1EE9}"/>
              </a:ext>
            </a:extLst>
          </p:cNvPr>
          <p:cNvSpPr txBox="1">
            <a:spLocks/>
          </p:cNvSpPr>
          <p:nvPr/>
        </p:nvSpPr>
        <p:spPr bwMode="white">
          <a:xfrm>
            <a:off x="576274" y="54868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การเรียงรายชื่อ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ออบเจ็กต์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ใน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8C5B83-236A-02E2-7996-77C927E3C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576064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สำหรับรายการอบเล็ก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ที่แสดงอยู่ใน แม่แม่แบบ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Students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นั้น เราสามารถจัดเรียงด้วยรูปแบบที่ต้องการได้ โดยมีขั้นตอนดังต่อไปนี้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คลิกเมาส์ขวาที่แถบชื่อ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ที่ต้องการจัดเรียง เลือกเรียงลำดับตาม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Sort by) &gt;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ลักษณะการจัดเรียงชื่อ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D3E7C2-579D-1315-9C22-9109BCF79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2" y="3140968"/>
            <a:ext cx="4536505" cy="20946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6156D3-DF74-6546-6AF6-6C3FBF8DC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957" y="3429000"/>
            <a:ext cx="4536504" cy="3312368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DF3051E-58C0-B7AC-F041-C8DB216C7139}"/>
              </a:ext>
            </a:extLst>
          </p:cNvPr>
          <p:cNvSpPr txBox="1">
            <a:spLocks/>
          </p:cNvSpPr>
          <p:nvPr/>
        </p:nvSpPr>
        <p:spPr bwMode="auto">
          <a:xfrm>
            <a:off x="1676663" y="5235630"/>
            <a:ext cx="3411225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รายชื่อ</a:t>
            </a:r>
            <a:r>
              <a:rPr kumimoji="0" lang="th-TH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ออบเจ็กต์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จะถูกจัดเรียงด้วยรูปแบบที่เลือก</a:t>
            </a:r>
          </a:p>
        </p:txBody>
      </p:sp>
    </p:spTree>
    <p:extLst>
      <p:ext uri="{BB962C8B-B14F-4D97-AF65-F5344CB8AC3E}">
        <p14:creationId xmlns:p14="http://schemas.microsoft.com/office/powerpoint/2010/main" val="42882384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9B19F-11CB-038F-8F70-32A514006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36F0D86-772B-3734-AA8E-7B8B11F5425A}"/>
              </a:ext>
            </a:extLst>
          </p:cNvPr>
          <p:cNvSpPr txBox="1">
            <a:spLocks/>
          </p:cNvSpPr>
          <p:nvPr/>
        </p:nvSpPr>
        <p:spPr bwMode="white">
          <a:xfrm>
            <a:off x="576274" y="54868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การเปลี่ยนชื่อ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ออบเจ็กต์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ใน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8CA067-33A4-5C6D-94F7-CA9F31716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1872208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การเปลี่ยนชื่อ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ใน แม่แบบ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Students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สามารถทำได้ดังขั้นตอนต่อไปนี้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คลิกเมาส์ขวาที่ชื่อ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ที่ต้องการปรับเปลี่ยน แล้วเลือกคำสั่ง เปลี่ยนชื่อทางลัด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Rename) 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EF6372-2243-AC29-120B-9EDC872C2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2636912"/>
            <a:ext cx="3254032" cy="36724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5B6944-A301-D5EA-0BDC-7183F9C2E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219100"/>
            <a:ext cx="5221959" cy="3304643"/>
          </a:xfrm>
          <a:prstGeom prst="rect">
            <a:avLst/>
          </a:prstGeom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A0426FE-ED2F-BAFA-7C57-7EBDC2ABD93B}"/>
              </a:ext>
            </a:extLst>
          </p:cNvPr>
          <p:cNvSpPr txBox="1">
            <a:spLocks/>
          </p:cNvSpPr>
          <p:nvPr/>
        </p:nvSpPr>
        <p:spPr bwMode="auto">
          <a:xfrm>
            <a:off x="5087888" y="2668890"/>
            <a:ext cx="576064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ปรับเปลี่ยนชื่อ</a:t>
            </a:r>
            <a:r>
              <a:rPr kumimoji="0" lang="th-TH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ออบเจ็กต์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ตามที่ต้องการ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27041052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7A89E-7775-58CC-9B24-9C94BA94D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EA43ED4-F40F-A06C-CBAC-BACF61CFB77E}"/>
              </a:ext>
            </a:extLst>
          </p:cNvPr>
          <p:cNvSpPr txBox="1">
            <a:spLocks/>
          </p:cNvSpPr>
          <p:nvPr/>
        </p:nvSpPr>
        <p:spPr bwMode="white">
          <a:xfrm>
            <a:off x="576274" y="54868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การลบ</a:t>
            </a:r>
            <a:r>
              <a:rPr kumimoji="0" lang="th-TH" sz="4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ออบเจ็กต์</a:t>
            </a: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ใน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9DEEC0-D443-E405-DBCF-C1FDA8F13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1872208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การลบ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ออกจากฐานข้อมูล แม่แม่แบบ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Students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สามารถทำได้โดย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คลิกเมาส์ขวาที่แถบชื่อ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ออบเจ็กต์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ที่ต้องการลบแล้วเลือกคำสั่ง เอาออก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Delete)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21EDB6B-FF70-357F-F3CA-BCD018399D21}"/>
              </a:ext>
            </a:extLst>
          </p:cNvPr>
          <p:cNvSpPr txBox="1">
            <a:spLocks/>
          </p:cNvSpPr>
          <p:nvPr/>
        </p:nvSpPr>
        <p:spPr bwMode="auto">
          <a:xfrm>
            <a:off x="4436740" y="3236969"/>
            <a:ext cx="255787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คลิกปุ่ม ตกลง (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Yes)</a:t>
            </a:r>
            <a:endParaRPr kumimoji="0" lang="th-TH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D96E76-BAED-3DE0-157F-BEB4A0537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70" y="2636911"/>
            <a:ext cx="3699338" cy="3037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AFA34C-6EDA-AAE7-1FFF-6F8C8A70B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565" y="3805023"/>
            <a:ext cx="4063050" cy="26642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3ED4C4-DBAD-0EEA-F74E-1799A7757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8128" y="3813034"/>
            <a:ext cx="4561159" cy="2664296"/>
          </a:xfrm>
          <a:prstGeom prst="rect">
            <a:avLst/>
          </a:prstGeom>
        </p:spPr>
      </p:pic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BE67AAF-A3AA-630B-7941-329316108BE1}"/>
              </a:ext>
            </a:extLst>
          </p:cNvPr>
          <p:cNvSpPr txBox="1">
            <a:spLocks/>
          </p:cNvSpPr>
          <p:nvPr/>
        </p:nvSpPr>
        <p:spPr bwMode="auto">
          <a:xfrm>
            <a:off x="7456638" y="3268987"/>
            <a:ext cx="4345135" cy="57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thaiDi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</a:t>
            </a:r>
            <a:r>
              <a:rPr kumimoji="0" lang="th-TH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ออบเจ็กต์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ที่ต้องการลบ จะถูกนำออกไป</a:t>
            </a:r>
          </a:p>
        </p:txBody>
      </p:sp>
    </p:spTree>
    <p:extLst>
      <p:ext uri="{BB962C8B-B14F-4D97-AF65-F5344CB8AC3E}">
        <p14:creationId xmlns:p14="http://schemas.microsoft.com/office/powerpoint/2010/main" val="9945502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is Question and Answers Submissions in SEO?">
            <a:extLst>
              <a:ext uri="{FF2B5EF4-FFF2-40B4-BE49-F238E27FC236}">
                <a16:creationId xmlns:a16="http://schemas.microsoft.com/office/drawing/2014/main" id="{60DC008B-7F0D-46B4-A0E1-A124D8723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857250"/>
            <a:ext cx="814697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485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91" y="764704"/>
            <a:ext cx="10416270" cy="44958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การสร้างไฟล์ฐานข้อมูลขึ้นมาใช้งานนั้น สามารถทำได้หลายวิธีใน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ที่นี้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ขออธิบายการสร้างฐานข้อมูล 2 วิธีดังนี้</a:t>
            </a:r>
          </a:p>
          <a:p>
            <a:pPr marL="0" indent="0" algn="thaiDist">
              <a:buNone/>
            </a:pPr>
            <a:r>
              <a:rPr lang="th-TH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การสร้างไฟล์ฐานข้อมูลด้วยไอคอน ฐานข้อมูลเปล่า   (</a:t>
            </a:r>
            <a:r>
              <a:rPr lang="en-US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Blank Database)</a:t>
            </a:r>
          </a:p>
          <a:p>
            <a:pPr marL="0" indent="0" algn="thaiDist">
              <a:buNone/>
            </a:pP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1.1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คลิกปุ้มฐานข้อมูลเปล่า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Blank Desktop Database) 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9F729-B9CC-4389-8032-3D73C46AF4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2492896"/>
            <a:ext cx="728175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98239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620688"/>
            <a:ext cx="10416270" cy="1584176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1.2 กำหนดชื่อไฟล์ฐานข้อมูลและตำแหน่งที่เก็บไฟล์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1.3 คลิกปุ่ม สร้าง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Create) Access</a:t>
            </a:r>
            <a:endParaRPr lang="th-TH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D6FD16-E3EA-4E3E-8369-4A68F67A9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432" y="1700808"/>
            <a:ext cx="7103902" cy="369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0066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620688"/>
            <a:ext cx="10416270" cy="1584176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1.4 ฐานข้อมูลใหม่จะถูกสร้างขึ้นมาให้ใช้งาน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D3CE4-1424-4B39-B14C-802268426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338" y="1412776"/>
            <a:ext cx="779818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7547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024C76-DD79-B906-C2F2-0BE53DB2B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5920" y="1690914"/>
            <a:ext cx="4608512" cy="494291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B0EA97-2B72-4474-BAF4-88091E474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291" y="764704"/>
            <a:ext cx="10832325" cy="44958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การสร้างไฟล์ฐานข้อมูลจาก แม่แบบ (</a:t>
            </a:r>
            <a:r>
              <a:rPr lang="en-US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Template) </a:t>
            </a:r>
            <a:r>
              <a:rPr lang="th-TH" b="1" dirty="0">
                <a:solidFill>
                  <a:srgbClr val="00B0F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ของโปรแกรม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เป็นการสร้างไฟล์ฐานข้อมูลขึ้นมาจากรูบแบบบฐานข้อมูลที่มีอยู่ในโปรม  ซึ่งกาทางไฟล์ฐานข้อมูลจาก แม่แบบ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Template)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ของโปรแกรมนั้น ทำได้ง่าย ๆ ดังนี้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คลิกปุ่มตัวอย่างแม่แบบที่ต้องการ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คลิกปุ่ม สร้าง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Create)</a:t>
            </a:r>
          </a:p>
          <a:p>
            <a:pPr marL="0" indent="0" algn="thaiDist">
              <a:buNone/>
            </a:pP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จะปรากฏฐานข้อมูลตามแบบที่ได้เลือกขึ้นมา</a:t>
            </a:r>
          </a:p>
        </p:txBody>
      </p:sp>
    </p:spTree>
    <p:extLst>
      <p:ext uri="{BB962C8B-B14F-4D97-AF65-F5344CB8AC3E}">
        <p14:creationId xmlns:p14="http://schemas.microsoft.com/office/powerpoint/2010/main" val="329266206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AEAA8FC0-4D37-1315-CC8F-82BB6BC62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155130F-BC1B-BD9A-5699-7EA449A2C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2560081"/>
            <a:ext cx="6190604" cy="4104456"/>
          </a:xfrm>
          <a:prstGeom prst="rect">
            <a:avLst/>
          </a:prstGeom>
        </p:spPr>
      </p:pic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841E128D-3603-3E76-CBA6-A04AD42EE765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616779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ส่วนประกอบของฐานข้อมูล ใน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DE4A719-1A6F-1418-E314-149A320C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1008112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หน้าต่างนี้เป็นหน้าต่างหลักของการทำงาน เมื่อเราเลือกทำอย่างใดอย่างหนึ่งไม่ว่าจะเป็นการสร้างฐานข้อมูลใหม่ หรือเปิดฐานข้อมูลเดิม หลังจากเลือกเสร็จ จะเข้าสู่จอนี้ ซึ่งมีส่วนประกอบต่าง ๆ ดังต่อไปนี้</a:t>
            </a:r>
          </a:p>
        </p:txBody>
      </p:sp>
    </p:spTree>
    <p:extLst>
      <p:ext uri="{BB962C8B-B14F-4D97-AF65-F5344CB8AC3E}">
        <p14:creationId xmlns:p14="http://schemas.microsoft.com/office/powerpoint/2010/main" val="38925442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BDA1F3-B88A-C662-05FB-2B2D63A5A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9FD8090-C314-E433-349F-80B2310E46E4}"/>
              </a:ext>
            </a:extLst>
          </p:cNvPr>
          <p:cNvSpPr txBox="1">
            <a:spLocks/>
          </p:cNvSpPr>
          <p:nvPr/>
        </p:nvSpPr>
        <p:spPr bwMode="auto">
          <a:xfrm>
            <a:off x="479376" y="440668"/>
            <a:ext cx="10729192" cy="641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1. Title Bar (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แถบชื่อเรื่อง)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เป็นส่วนที่ใช้แสดงชื่อโปรแกรม และรชื่อของฐานข้อมูล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2.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Quick Access (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แถบเครื่องมือด่วน)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เป็นแถบเครื่องมือที่รวบรวมปุ่มคำสั่งที่ใช้งานบ่อย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692AA2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3.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692AA2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Ribbon (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692AA2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รีบบอน)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เป็นส่วนที่ใช้แสดงรายการค้าสั่งต่าง ของแอค(ชส โดยจัดเป็นหมวดหมู่เรียกว่า แท็บ และในแต่ละแท็บจะแบ่งออกเป็นกลุ่มๆ โดยแต่ละกลุ่มจะแสดงในรูปแบบของปุ่มรูปภาพ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4. แท็บ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File (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แฟ้ม)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เป็นส่วนที่ใช้ในการเรียกใช้คำสั่งพื้นฐานที่จำเป็นต้องใช้ในการทำงาน เช่นการเปิดไฟล์ การบันทึกไฟล์ เป็นต้น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5.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Navigation pane (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บานหน้าต่างนำทาง)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เป็นส่วนที่แสดงวัตถุฐานข้อมูลที่มีอยู่ในขณะนั้นเพื่อให้เราเรียกใช้งานได้สะดวก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6.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Tab document (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9966FF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เอกสารในแท็บ)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เป็นพื้นที่ที่ใช้ในการสร้างหรือเรียกใช้วัตถุฐานข้อมูล เช่น ตาราง ฟอร์ม หรือรายงาน เป็นต้น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7. </a:t>
            </a: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Status bar (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CC66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แถบสถานะ)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ด้านช้ายมือจะแสดงสถานะการทำงาน, คำอธิบายสั้นๆของคำสั่งที่เราเลือก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5597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8. แถบมุมมอง </a:t>
            </a:r>
            <a:r>
              <a:rPr kumimoji="0" lang="th-TH" sz="3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เป็นส่วนที่อยู่ด้านขวาของแถบสถานะ โดยจะแสดงปุ่มในการเลือกมุมมอง</a:t>
            </a:r>
          </a:p>
        </p:txBody>
      </p:sp>
    </p:spTree>
    <p:extLst>
      <p:ext uri="{BB962C8B-B14F-4D97-AF65-F5344CB8AC3E}">
        <p14:creationId xmlns:p14="http://schemas.microsoft.com/office/powerpoint/2010/main" val="403700801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779C898-7455-B156-A64D-0EAC91A819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DAA9D99F-33E9-4B0A-B32F-907C413E7153}"/>
              </a:ext>
            </a:extLst>
          </p:cNvPr>
          <p:cNvSpPr txBox="1">
            <a:spLocks/>
          </p:cNvSpPr>
          <p:nvPr/>
        </p:nvSpPr>
        <p:spPr bwMode="white">
          <a:xfrm>
            <a:off x="576274" y="559790"/>
            <a:ext cx="7607958" cy="73486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การเปิดไฟล์ฐานข้อมูลใน 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Access 2016</a:t>
            </a:r>
            <a:endParaRPr kumimoji="0" lang="th-TH" sz="4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E8080B-E759-FA5E-BD4E-5FE20813D6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74" y="1556792"/>
            <a:ext cx="10972800" cy="4495800"/>
          </a:xfrm>
        </p:spPr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กรณีถ้ามีไฟธ์ฐานข้อมูลอยู่แล้ว และต้องการเปิดขึ้นมาแก้ไขสามาถทำได้ง่าย ๆ ดังนี้</a:t>
            </a:r>
          </a:p>
          <a:p>
            <a:pPr marL="0" indent="0" algn="thaiDist">
              <a:buNone/>
            </a:pP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คลิกแฟ้ม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File) &gt;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เปิด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Open)</a:t>
            </a:r>
          </a:p>
          <a:p>
            <a:pPr marL="0" indent="0" algn="thaiDist">
              <a:buNone/>
            </a:pP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Recent (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เปิดฐานข้อมูลล่าสุด) &gt; เลือกไฟล์ที่ต้องการเปิด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D0995B-C7A6-DE71-DC3A-196171EEC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440" y="3156992"/>
            <a:ext cx="7200800" cy="347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20643"/>
      </p:ext>
    </p:extLst>
  </p:cSld>
  <p:clrMapOvr>
    <a:masterClrMapping/>
  </p:clrMapOvr>
  <p:transition/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gdfr-powerpoint-template13">
  <a:themeElements>
    <a:clrScheme name="กำหนดเอง 7">
      <a:dk1>
        <a:sysClr val="windowText" lastClr="000000"/>
      </a:dk1>
      <a:lt1>
        <a:sysClr val="window" lastClr="FFFFFF"/>
      </a:lt1>
      <a:dk2>
        <a:srgbClr val="FF1B97"/>
      </a:dk2>
      <a:lt2>
        <a:srgbClr val="FF1B97"/>
      </a:lt2>
      <a:accent1>
        <a:srgbClr val="FFB8F1"/>
      </a:accent1>
      <a:accent2>
        <a:srgbClr val="E40059"/>
      </a:accent2>
      <a:accent3>
        <a:srgbClr val="FF1B97"/>
      </a:accent3>
      <a:accent4>
        <a:srgbClr val="FF2AD7"/>
      </a:accent4>
      <a:accent5>
        <a:srgbClr val="FE8CE8"/>
      </a:accent5>
      <a:accent6>
        <a:srgbClr val="FE4ADB"/>
      </a:accent6>
      <a:hlink>
        <a:srgbClr val="FF5597"/>
      </a:hlink>
      <a:folHlink>
        <a:srgbClr val="FF79C2"/>
      </a:folHlink>
    </a:clrScheme>
    <a:fontScheme name="ชุดรูปแบบของ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ชุดรูปแบบของ Office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ชุดรูปแบบของ Office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gdfr-powerpoint-template13</Template>
  <TotalTime>2085</TotalTime>
  <Words>1488</Words>
  <Application>Microsoft Office PowerPoint</Application>
  <PresentationFormat>Widescreen</PresentationFormat>
  <Paragraphs>88</Paragraphs>
  <Slides>24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SP SUAN DUSIT</vt:lpstr>
      <vt:lpstr>Trebuchet MS</vt:lpstr>
      <vt:lpstr>Wingdings</vt:lpstr>
      <vt:lpstr>Wingdings 2</vt:lpstr>
      <vt:lpstr>gdfr-powerpoint-template13</vt:lpstr>
      <vt:lpstr>1_Opulent</vt:lpstr>
      <vt:lpstr>2_Opulent</vt:lpstr>
      <vt:lpstr>Image</vt:lpstr>
      <vt:lpstr>บทที่ 3  ความรู้เบื้องต้นโปรแกรม           ไมโครซอฟต์แอกเซส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wanjai</dc:creator>
  <cp:lastModifiedBy>Juthawut Chantaramalee</cp:lastModifiedBy>
  <cp:revision>234</cp:revision>
  <cp:lastPrinted>2011-11-06T16:21:57Z</cp:lastPrinted>
  <dcterms:created xsi:type="dcterms:W3CDTF">2011-10-31T08:30:34Z</dcterms:created>
  <dcterms:modified xsi:type="dcterms:W3CDTF">2024-11-24T08:36:15Z</dcterms:modified>
</cp:coreProperties>
</file>