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6" r:id="rId9"/>
    <p:sldId id="264" r:id="rId10"/>
    <p:sldId id="265" r:id="rId11"/>
    <p:sldId id="270" r:id="rId12"/>
    <p:sldId id="271" r:id="rId13"/>
    <p:sldId id="266" r:id="rId14"/>
    <p:sldId id="267" r:id="rId15"/>
    <p:sldId id="268" r:id="rId16"/>
    <p:sldId id="269" r:id="rId17"/>
    <p:sldId id="277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1DF924-8F33-47EE-8F6C-F5212FB594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D4FA00-DB5F-4B1C-8C60-057C9589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06395"/>
            <a:ext cx="12191980" cy="2982360"/>
          </a:xfrm>
        </p:spPr>
        <p:txBody>
          <a:bodyPr>
            <a:noAutofit/>
          </a:bodyPr>
          <a:lstStyle/>
          <a:p>
            <a:pPr algn="ctr"/>
            <a:r>
              <a:rPr lang="th-TH" sz="7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en-US" sz="7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th-TH" sz="7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7200" dirty="0">
                <a:solidFill>
                  <a:schemeClr val="accent4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เครือข่ายคอมพิวเตอร์และการสื่อสารข้อมูล</a:t>
            </a:r>
            <a:br>
              <a:rPr lang="th-TH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          </a:t>
            </a:r>
            <a:endParaRPr lang="th-TH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0">
            <a:extLst>
              <a:ext uri="{FF2B5EF4-FFF2-40B4-BE49-F238E27FC236}">
                <a16:creationId xmlns:a16="http://schemas.microsoft.com/office/drawing/2014/main" id="{19FA6729-7BA9-4DBC-8116-164273AF6825}"/>
              </a:ext>
            </a:extLst>
          </p:cNvPr>
          <p:cNvSpPr txBox="1">
            <a:spLocks noChangeArrowheads="1"/>
          </p:cNvSpPr>
          <p:nvPr/>
        </p:nvSpPr>
        <p:spPr>
          <a:xfrm>
            <a:off x="279479" y="5047316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th-TH" alt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lang="es-ES" altLang="th-TH" sz="40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EEB60113-2585-4FC0-96A7-7613521E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79" y="5768041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หลักสูตรวิทยา</a:t>
            </a:r>
            <a:r>
              <a:rPr lang="th-TH" altLang="th-TH" sz="28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ศา</a:t>
            </a:r>
            <a:r>
              <a:rPr lang="th-TH" altLang="th-TH" sz="2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สตรบัณฑิต สาขาวิทยาการคอมพิวเตอร์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คณะวิทยาศาสตร์และเทคโนโลยี</a:t>
            </a:r>
            <a:endParaRPr lang="es-ES" altLang="th-TH" sz="2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64332D-A3BC-4116-8C4F-0148752EE564}"/>
              </a:ext>
            </a:extLst>
          </p:cNvPr>
          <p:cNvSpPr/>
          <p:nvPr/>
        </p:nvSpPr>
        <p:spPr>
          <a:xfrm>
            <a:off x="1" y="84135"/>
            <a:ext cx="102368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9685" indent="13970"/>
            <a:r>
              <a:rPr lang="en-US" sz="3200" b="1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</a:t>
            </a:r>
            <a:r>
              <a:rPr lang="th-TH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4. เทคโนโลยีที่แปลกใหม่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R="19685" indent="13970"/>
            <a:r>
              <a:rPr lang="th-TH" sz="3200" b="1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</a:t>
            </a:r>
            <a:r>
              <a:rPr lang="th-TH" sz="240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มีความพยายามต่าง ๆ ที่ขนส่งข้อมูลผ่านสื่อที่แปลกใหม่ ได้แก่ </a:t>
            </a:r>
            <a:r>
              <a:rPr lang="en-US" sz="240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IP over Avian Carriers </a:t>
            </a:r>
            <a:r>
              <a:rPr lang="th-TH" sz="240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ถูกนำมาใช้ในชีวิตจริงในปี </a:t>
            </a:r>
            <a:r>
              <a:rPr lang="en-US" sz="240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2001 </a:t>
            </a:r>
            <a:r>
              <a:rPr lang="th-TH" sz="240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การขยายอินเทอร์เน็ตเพื่อมิติอวกาศผ่านทางคลื่นวิทยุ ทั้งสองกรณีมีการหน่วงเวลาสูงอันเนื่องมาจากสัญญาณ</a:t>
            </a:r>
            <a:r>
              <a:rPr lang="th-TH" sz="2400" spc="-2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ต้องเดินทางไปกลับ ซึ่งจะทำให้การสื่อสารสองทางล่าช้ามาก แต่ก็ไม่ได้ขัดขวางการส่งข้อมูลจำนวนมาก</a:t>
            </a:r>
            <a:endParaRPr lang="en-US" sz="2400" dirty="0">
              <a:solidFill>
                <a:srgbClr val="000000"/>
              </a:solidFill>
              <a:effectLst/>
              <a:latin typeface="SP SUAN DUSIT" panose="02000000000000000000" pitchFamily="2" charset="0"/>
              <a:ea typeface="Cordia New" panose="020B0304020202020204" pitchFamily="34" charset="-34"/>
              <a:cs typeface="SP SUAN DUSIT" panose="02000000000000000000" pitchFamily="2" charset="0"/>
            </a:endParaRPr>
          </a:p>
          <a:p>
            <a:pPr marR="19685" indent="13970"/>
            <a:r>
              <a:rPr lang="en-US" sz="2400" b="1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 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ชนิดของเครือข่าย ระบบเครือข่ายจะถูกแบ่งออกตามขนาดของเครือข่าย ซึ่งปัจจุบันเครือข่ายที่รู้จักกันดีมีอยู่ 6 แบบ ได้แก่</a:t>
            </a:r>
            <a:endParaRPr lang="en-US" sz="24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19685" indent="13970"/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 </a:t>
            </a:r>
            <a:r>
              <a:rPr lang="en-US" sz="24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</a:t>
            </a:r>
            <a:r>
              <a:rPr lang="th-TH" sz="24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1.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เครือข่ายภายใน หรือ แลน (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Local Area Network: LAN)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เป็นเครือข่ายที่ใช้ในการ เชื่อมโยงกันในพื้นที่ใกล้เคียงกัน เช่นอยู่ในห้อง หรือภายในอาคารเดียวกัน</a:t>
            </a:r>
            <a:endParaRPr lang="en-US" sz="24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19685" indent="13970"/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  2.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เครือข่ายวงกว้าง หรือ แวน (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Wide Area Network: WAN)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เป็นเครือข่ายที่ใช้ในการ เชื่อมโยงกัน ในระยะทางที่ห่างไกล อาจจะเป็น กิโลเมตร หรือ หลาย ๆ กิโลเมตร</a:t>
            </a:r>
            <a:endParaRPr lang="en-US" sz="24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19685" indent="13970"/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3. เครือข่ายงานบริเวณนครหลวง หรือ แมน (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Metropolitan area network : MAN)</a:t>
            </a:r>
            <a:endParaRPr lang="en-US" sz="24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19685" indent="13970"/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4 เครือข่ายของการติดต่อระหว่างไมโครคอนโทรลเลอร์ หรือ แคน (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Controller area network) : CAN)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เป็นเครือข่ายที่ใช้ติดต่อกันระหว่างไมโครคอนโทรลเลอร์ (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Micro Controller unit: MCU)</a:t>
            </a:r>
            <a:endParaRPr lang="en-US" sz="24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19685" indent="-24130"/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  5.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เครือข่ายส่วนบุคคล หรือ แพน (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Personal area network) : PAN)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เป็นเครือข่ายระหว่างอุปกรณ์เคลื่อนที่ส่วนบุคคล เช่น โน้ตบุ๊ก มือถือ อาจมีสายหรือไร้สายก็ได้</a:t>
            </a:r>
            <a:endParaRPr lang="en-US" sz="24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19685" indent="-24130"/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  6.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เครือข่ายข้อมูล หรือ แซน (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Storage area network) : SAN)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เป็นเครือข่าย (หรือเครือข่ายย่อย) ความเร็วสูงวัตถุประสงค์เฉพาะที่เชื่อมต่อภายในกับอุปกรณ์จัดเก็บข้อมูลชนิดต่างกันด้วยแม่ข่ายข้อมูลสัมพันธ์กันบนคัวแทนเครือข่ายขนาดใหญ่ของผู้ใช้</a:t>
            </a:r>
            <a:endParaRPr lang="en-US" sz="24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04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BD1877-0C2F-41E1-AC93-548E3790F959}"/>
              </a:ext>
            </a:extLst>
          </p:cNvPr>
          <p:cNvSpPr/>
          <p:nvPr/>
        </p:nvSpPr>
        <p:spPr>
          <a:xfrm>
            <a:off x="0" y="64869"/>
            <a:ext cx="10871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</a:t>
            </a:r>
            <a:r>
              <a:rPr lang="th-TH" sz="4000" b="1" dirty="0">
                <a:solidFill>
                  <a:schemeClr val="accent2">
                    <a:lumMod val="50000"/>
                  </a:schemeClr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ขอบเขตของเครือข่าย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 algn="thaiDist"/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เครือข่ายโดยทั่วไปถูกจัดการโดยองค์กรที่เป็นเจ้าของ เครือข่ายองค์กรเอกชนอาจจะใช้รวมกันทั้งอินทราเน็ตและเอ็กซ์ทราเน็ต และยังอาจจัดให้มีการเข้าถึงเครือข่ายอินเทอร์เน็ตซึ่งไม่มีเจ้าของเดียวและให้การเชื่อมต่อทั่วโลกแทบไม่จำกัด</a:t>
            </a:r>
            <a:endParaRPr lang="en-US" sz="24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5142C4-E01B-46A9-8C0C-4E17552622B7}"/>
              </a:ext>
            </a:extLst>
          </p:cNvPr>
          <p:cNvSpPr/>
          <p:nvPr/>
        </p:nvSpPr>
        <p:spPr>
          <a:xfrm>
            <a:off x="-1" y="1511419"/>
            <a:ext cx="10871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2400" b="1" dirty="0">
                <a:solidFill>
                  <a:srgbClr val="0070C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</a:t>
            </a:r>
            <a:r>
              <a:rPr lang="th-TH" sz="24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อินทราเน็ตและเอ็กซ์ทราเน็ต</a:t>
            </a:r>
            <a:endParaRPr lang="en-US" sz="1600" b="1" dirty="0">
              <a:solidFill>
                <a:srgbClr val="0070C0"/>
              </a:solidFill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algn="thaiDist"/>
            <a:r>
              <a:rPr lang="th-TH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อินทราเน็ตและเอ็กซ์ทราเน็ตเป็นส่วนหนึ่งหรือส่วนขยายของเครือข่ายคอมพิวเตอร์ที่มักจะเป็น </a:t>
            </a:r>
            <a:r>
              <a:rPr lang="en-US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LAN</a:t>
            </a:r>
            <a:endParaRPr lang="en-US" sz="16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pic>
        <p:nvPicPr>
          <p:cNvPr id="7170" name="Picture 2" descr="E-Business SPU: เอกซ์ทราเน็ต (Extranets)">
            <a:extLst>
              <a:ext uri="{FF2B5EF4-FFF2-40B4-BE49-F238E27FC236}">
                <a16:creationId xmlns:a16="http://schemas.microsoft.com/office/drawing/2014/main" id="{A89D93D7-9706-48D1-A9C2-BA2FE3BD5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406" y="2341479"/>
            <a:ext cx="28956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0B2065-899D-446B-9DDD-F856678E62D2}"/>
              </a:ext>
            </a:extLst>
          </p:cNvPr>
          <p:cNvSpPr/>
          <p:nvPr/>
        </p:nvSpPr>
        <p:spPr>
          <a:xfrm>
            <a:off x="200721" y="4225156"/>
            <a:ext cx="108711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อินทราเน็ต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เป็นชุดของเครือข่ายที่อยู่ภายใต้การควบคุมของหน่วยการบริหารเดียว อินทราเน็ตใช้โปรโตคอล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IP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และเครื่องมือที่เป็น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IP-based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เช่นเว็บเบราเซอร์และโปรแกรมการถ่ายโอนไฟล์ หน่วยการบริหารจำกัดการใช้อินทราเน็ตเฉพาะผู้ได้รับอนุญาตเท่านั้น ส่วนใหญ่แล้ว อินทราเน็ตจะเป็นเครือข่ายภายในองค์กร อินทราเน็ตขนาดใหญ่มักจะมีเว็บเซิร์ฟเวอร์อย่างน้อยหนึ่งตัวเพื่อให้ผู้ใช้เข้าถึงข้อมูลขององค์กรเอง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เอ็กซ์ทราเน็ต เป็นเครือข่ายที่ยังอยู่ภายใต้การควบคุมของผู้ดูแลระบบขององค์กรเดียว แต่สนับสนุนการเชื่อมต่อที่จำกัดเฉพาะเครือข่ายภายนอกที่เฉพาะเจาะจง ตัวอย่างเช่นองค์กรอาจจัดให้มีการเข้าถึงบางแง่มุมของอินทราเน็ตของบริษัทเพื่อแชร์ข้อมูลร่วมกับคู่ค้าทางธุรกิจหรือลูกค้า หน่วยงานอื่น ๆ เหล่านี้ไม่จำเป็นต้องได้รับความเชื่อถือจากมุมมองของการรักษาความปลอดภัย การเชื่อมต่อเครือข่ายเอ็กซ์ทราเน็ตมักจะเป็น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แต่ไม่เสมอไป การดำเนินการผ่านทาง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WAN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เทคโนโลยี</a:t>
            </a:r>
            <a:endParaRPr lang="en-US" sz="2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indent="381000"/>
            <a:endParaRPr lang="en-US" sz="28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149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61591F-2BF6-40A3-8956-13DA57451234}"/>
              </a:ext>
            </a:extLst>
          </p:cNvPr>
          <p:cNvSpPr/>
          <p:nvPr/>
        </p:nvSpPr>
        <p:spPr>
          <a:xfrm>
            <a:off x="111512" y="859065"/>
            <a:ext cx="1086273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spcBef>
                <a:spcPts val="600"/>
              </a:spcBef>
              <a:spcAft>
                <a:spcPts val="600"/>
              </a:spcAft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อินเทอร์เน็ต</a:t>
            </a:r>
            <a:endParaRPr lang="en-US" sz="3200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อินเทอร์เน็ตเป็นตัวอย่างที่ใหญ่ที่สุดของ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Internetwork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มันเป็นระบบที่เชื่อมต่อกันทั่วโลกของภาครัฐ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นักวิชาการ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องค์กรของรัฐและเอกชน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และเครือข่ายคอมพิวเตอร์ส่วนบุคคล มันขึ้นอยู่กับเทคโนโลยีระบบเครือข่ายของ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Internet Protocol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สวีท ซึ่งสืบทอดมาจากโครงการวิจัยขั้นสูงของหน่วยงานเครือข่าย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ARPANET)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พัฒนาโดย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DARPA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ของกระทรวงกลาโหมสหรัฐอเมริกา อินเทอร์เน็ตยังเป็นแกนนำการสื่อสารพื้นฐานเวิลด์ไวด์เว็บ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WWW)</a:t>
            </a:r>
          </a:p>
          <a:p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ผู้เข้าร่วมใน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Internet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ใช้ความหลากหลายของวิธีการหลายร้อยโพรโทคอลที่ถูกทำเป็นเอกสารและเป็นมาตรฐานไว้แล้ว โพรโทคอลดังกล่าวมักจะเข้ากันได้ดีกับ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Internet Protocol Suite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และระบบ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addressing (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ที่อยู่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IP)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ที่ถูกบริหารงานโดยหน่วยงานกำหนดหมายเลขอินเทอร์เน็ตและทะเบียน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address.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ให้บริการและองค์กรขนาดใหญ่ทำการแลกเปลี่ยนข้อมูลเกี่ยวกับความสามารถในการเข้าถึงพื้นที่ที่เป็น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address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ของพวกเขาผ่าน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Border Gateway Protocol (BGP)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ทำให้เป็นเส้นทางการส่งที่ซ้ำซ้อนของตาข่ายทั่วโลก 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spcBef>
                <a:spcPts val="600"/>
              </a:spcBef>
              <a:spcAft>
                <a:spcPts val="600"/>
              </a:spcAft>
            </a:pPr>
            <a:endParaRPr lang="en-US" sz="16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19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4FD554-EE25-4F5F-B493-4FBC27C62283}"/>
              </a:ext>
            </a:extLst>
          </p:cNvPr>
          <p:cNvSpPr/>
          <p:nvPr/>
        </p:nvSpPr>
        <p:spPr>
          <a:xfrm>
            <a:off x="67732" y="80437"/>
            <a:ext cx="10879667" cy="6665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9685" indent="-24130">
              <a:spcBef>
                <a:spcPts val="500"/>
              </a:spcBef>
              <a:spcAft>
                <a:spcPts val="500"/>
              </a:spcAft>
            </a:pP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อุปกรณ์เครือข่าย</a:t>
            </a:r>
            <a:endParaRPr lang="en-US" sz="3200" dirty="0">
              <a:solidFill>
                <a:srgbClr val="0070C0"/>
              </a:solidFill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19685" indent="381000">
              <a:spcBef>
                <a:spcPts val="500"/>
              </a:spcBef>
              <a:spcAft>
                <a:spcPts val="500"/>
              </a:spcAft>
            </a:pPr>
            <a:r>
              <a:rPr lang="th-TH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เซิร์ฟเวอร์ (</a:t>
            </a:r>
            <a:r>
              <a:rPr lang="en-US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Server)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หรือเรียกอีกอย่างหนึ่งว่า เครื่องแม่ข่าย เป็นเครื่องคอมพิวเตอร์หลักในเครือข่าย ที่ทำหน้าที่จัดเก็บและให้บริการไฟล์ข้อมูลและทรัพยากรอื่นๆ กับคอมพิวเตอร์เครื่องอื่น ๆ ใน เครือข่าย โดยปกติคอมพิวเตอร์ที่นำมาใช้เป็นเซิร์ฟเวอร์มักจะเป็นเครื่องที่มีสมรรถนะสูง และมีฮาร์ดดิสก์ความจำสูงกว่าคอมพิวเตอร์เครื่องอื่น ๆ ในเครือข่าย</a:t>
            </a:r>
            <a:endParaRPr lang="en-US" sz="19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19685" indent="381000">
              <a:spcBef>
                <a:spcPts val="500"/>
              </a:spcBef>
              <a:spcAft>
                <a:spcPts val="500"/>
              </a:spcAft>
            </a:pPr>
            <a:r>
              <a:rPr lang="th-TH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ไคลเอนต์</a:t>
            </a:r>
            <a:r>
              <a:rPr lang="th-TH" sz="1900" b="1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(</a:t>
            </a:r>
            <a:r>
              <a:rPr lang="en-US" sz="1900" b="1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Client)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หรือเรียกอีกอย่างหนึ่งว่า เครื่องลูกข่าย เป็นคอมพิวเตอร์ในเครือข่ายที่ร้องขอ บริการและเข้าถึงไฟล์ข้อมูลที่จัดเก็บในเซิร์ฟเวอร์ หรือพูดง่าย ๆ ก็คือ ไคลเอนต์ เป็นคอมพิวเตอร์ ของผู้ใช้แต่ละคนในระบบเครือข่าย</a:t>
            </a:r>
            <a:endParaRPr lang="en-US" sz="19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19685" indent="381000">
              <a:spcBef>
                <a:spcPts val="500"/>
              </a:spcBef>
              <a:spcAft>
                <a:spcPts val="500"/>
              </a:spcAft>
            </a:pPr>
            <a:r>
              <a:rPr lang="th-TH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ฮับ (</a:t>
            </a:r>
            <a:r>
              <a:rPr lang="en-US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HUB)</a:t>
            </a:r>
            <a:r>
              <a:rPr lang="en-US" sz="1900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1900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 </a:t>
            </a:r>
            <a:r>
              <a:rPr lang="th-TH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เรียก รีพีตเตอร์ (</a:t>
            </a:r>
            <a:r>
              <a:rPr lang="en-US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Repeater)</a:t>
            </a:r>
            <a:r>
              <a:rPr lang="en-US" sz="1900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คืออุปกรณ์ที่ใช้เชื่อมต่อกลุ่มคอมพิวเตอร์ ฮับ มีหน้าที่รับส่งเฟรมข้อมูลทุกเฟรมที่ได้รับจากพอร์ตใดพอร์ตหนึ่ง ไปยังพอร์ตที่เหลือ คอมพิวเตอร์ที่เชื่อมต่อเข้ากับฮับจะแชร์แบนด์วิธหรืออัตราข้อมูลของเครือข่าย เพราะฉะนั้นถ้ามีคอมพิวเตอร์เชื่อมต่อมากจะทำให้อัตราการส่งข้อมูลลดลง</a:t>
            </a:r>
            <a:endParaRPr lang="en-US" sz="19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/>
            <a:r>
              <a:rPr lang="th-TH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เนทเวิร์ค สวิตช์ (</a:t>
            </a:r>
            <a:r>
              <a:rPr lang="en-US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Switch)</a:t>
            </a:r>
            <a:r>
              <a:rPr lang="en-US" sz="1900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คืออุปกรณ์เครือข่ายที่ทำหน้าที่ในเลเยอร์ที่ 2 และทำหน้าที่ส่งข้อมูลที่ได้รับมาจากพอร์ตหนึ่งไปยังพอร์ตเฉพาะที่เป็นปลายทางเท่านั้น และทำให้คอมพิวเตอร์ที่เชื่อมต่อกับพอร์ตที่เหลือส่งข้อมูลถึงกันในเวลาเดียวกัน ดังนั้น อัตราการรับส่งข้อมูลหรือแบนด์วิธจึงไม่ขึ้นอยู่กับคอมพิวเตอร์ ปัจจุบันนิยมเชื่อมต่อแบบนี้มากกว่าฮับเพราะลดปัญหาการชนกันของข้อมูล</a:t>
            </a:r>
            <a:endParaRPr lang="en-US" sz="19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/>
            <a:r>
              <a:rPr lang="th-TH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เราต์เตอร์ (</a:t>
            </a:r>
            <a:r>
              <a:rPr lang="en-US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Router)</a:t>
            </a:r>
            <a:r>
              <a:rPr lang="th-TH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เป็นอุปรณ์ที่ทำหน้าที่ในเลเยอร์ที่ 3 เราท์เตอร์จะอ่านที่อยู่ (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Address)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ของสถานีปลายทางที่ส่วนหัว (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Header)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ข้อแพ็กเก็ตข้อมูล เพื่อที่จะกำหนดและส่งแพ็กเก็ตต่อไป เราท์เตอร์จะมีตัวจัดเส้นทางในแพ็กเก็ต เรียกว่า เราติ้งเทเบิ้ล (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Routing Table)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หรือตารางจัดเส้นทางนอกจากนี้ยังส่งข้อมูลไปยังเครือข่ายที่ให้โพรโทคอลต่างกันได้ เช่น 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IP (Internet Protocol) , IPX (Internet Package Exchange)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 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AppleTalk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นอกจากนี้ยังเชื่อมต่อกับเครือข่ายอื่นได้ เช่น เครือข่ายอินเทอร์เน็ต</a:t>
            </a:r>
            <a:endParaRPr lang="en-US" sz="19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/>
            <a:r>
              <a:rPr lang="th-TH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บริดจ์ (</a:t>
            </a:r>
            <a:r>
              <a:rPr lang="en-US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Bridge)</a:t>
            </a:r>
            <a:r>
              <a:rPr lang="en-US" sz="1900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เป็นอุปกรณ์ที่มักจะใช้ในการเชื่อมต่อวงแลน (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LAN Segments)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เข้าด้วยกัน ทำให้สามารถขยายขอบเขตของ 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LAN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ออกไปได้เรื่อยๆ โดยที่ประสิทธิภาพรวมของระบบ ไม่ลดลงมากนัก เนื่องจากการติดต่อของเครื่องที่อยู่ในเซกเมนต์เดียวกันจะไม่ถูกส่งผ่าน ไปรบกวนการจราจรของเซกเมนต์อื่น และเนื่องจากบริดจ์เป็นอุปกรณ์ที่ทำงานอยู่ในระดับ 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Data Link Layer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จึงทำให้สามารถใช้ในการเชื่อมต่อเครือข่ายที่แตกต่างกันในระดับ 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Physical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 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Data Link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ได้ เช่น ระหว่าง </a:t>
            </a:r>
            <a:r>
              <a:rPr lang="en-US" sz="1900" dirty="0" err="1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Eternet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กับ 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Token Ring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เป็นต้น</a:t>
            </a:r>
            <a:endParaRPr lang="en-US" sz="19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/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บริดจ์ มักจะถูกใช้ในการเชื่อมเครือข่ายย่อย ๆ ในองค์กรเข้าด้วยกันเป็นเครือข่ายใหญ่ เพียงเครือข่ายเดียว เพื่อให้เครือข่ายย่อยๆ เหล่านั้นสามารถติดต่อกับเครือข่ายย่อยอื่นๆ ได้</a:t>
            </a:r>
            <a:endParaRPr lang="en-US" sz="19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</a:t>
            </a:r>
            <a:r>
              <a:rPr lang="th-TH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เกตเวย์ (</a:t>
            </a:r>
            <a:r>
              <a:rPr lang="en-US" sz="19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Gateway)</a:t>
            </a:r>
            <a:r>
              <a:rPr lang="en-US" sz="1900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เป็นอุปกรณ์ฮาร์ดแวร์ที่เชื่อมต่อเครือข่ายต่างประเภทเข้าด้วยกัน เช่น การใช้เกตเวย์ในการเชื่อมต่อเครือข่าย ที่เป็นคอมพิวเตอร์ประเภทพีซี (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PC)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เข้ากับคอมพิวเตอร์ประเภทแมคอินทอช (</a:t>
            </a:r>
            <a:r>
              <a:rPr lang="en-US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MAC) </a:t>
            </a:r>
            <a:r>
              <a:rPr lang="th-TH" sz="19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เป็นต้น</a:t>
            </a:r>
            <a:endParaRPr lang="en-US" sz="19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07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E6FA33-C210-49E9-8509-0820275ED5DE}"/>
              </a:ext>
            </a:extLst>
          </p:cNvPr>
          <p:cNvSpPr/>
          <p:nvPr/>
        </p:nvSpPr>
        <p:spPr>
          <a:xfrm>
            <a:off x="412595" y="145816"/>
            <a:ext cx="104670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0325" algn="thaiDist">
              <a:tabLst>
                <a:tab pos="457200" algn="l"/>
              </a:tabLs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6. </a:t>
            </a:r>
            <a:r>
              <a:rPr lang="th-TH" sz="40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โพรโทคอลการสื่อสาร</a:t>
            </a:r>
          </a:p>
          <a:p>
            <a:pPr marR="60325">
              <a:tabLst>
                <a:tab pos="457200" algn="l"/>
              </a:tabLst>
            </a:pP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คือ ชุดของกฎหรือข้อกำหนดต่างๆสำหรับการแลกเปลี่ยนข้อมูลในเครือข่าย ในโพรโทคอลสแต็ค (ระดับชั้นของโพรโทคอล ดูแบบจำลองโอเอสไอ) แต่ละโพรโทคอลยกระดับการให้บริการของโพรโทตคลที่อยู่ในชั้นล่าง ตัวอย่างที่สำคัญในโพรโทคอลสแต็คได้แก่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HTTP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ที่ทำงานบน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TCP over IP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ผ่านข้อกำหนด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IEEE 802.11 (TCP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IP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ที่เป็นสมาชิกของชุดโปรโตคอลอินเทอร์เน็ต.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IEEE 802.11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เป็นสมาชิกของชุดอีเธอร์เน็ตโพรโทคอล.) สแต็คนี้จะถูกใช้ระหว่างเราต์เตอร์ไร้สายกับคอมพิวเตอร์ส่วนบุคคลของผู้ใช้ตามบ้านเมื่อผู้ใช้จะท่องเว็บพรโทคอลการสื่อสารมีลักษณะต่างๆกัน ซึ่งอาจจะเชื่อมต่อแบบ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connection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connectionless,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หรืออาจจะใช้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circuit mode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หรือแพ็กเกตสวิตชิง, หรืออาจใช้การ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addressing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ตามลำดับชั้นหรือแบบ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flat</a:t>
            </a:r>
            <a:endParaRPr lang="th-TH" sz="2800" dirty="0">
              <a:solidFill>
                <a:srgbClr val="202122"/>
              </a:solidFill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60325" algn="thaiDist">
              <a:tabLst>
                <a:tab pos="457200" algn="l"/>
              </a:tabLst>
            </a:pPr>
            <a:endParaRPr lang="en-US" sz="20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0874A5A-CB6F-4C49-8B57-CF332C2CE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 descr="Network topology - Simple English Wikipedia, the free encyclopedia">
            <a:extLst>
              <a:ext uri="{FF2B5EF4-FFF2-40B4-BE49-F238E27FC236}">
                <a16:creationId xmlns:a16="http://schemas.microsoft.com/office/drawing/2014/main" id="{E445EE55-70D0-820A-9EBD-12FD5208E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995" y="3628909"/>
            <a:ext cx="6287275" cy="30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431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F6128F-CA20-49C1-962E-190DD2FC7F79}"/>
              </a:ext>
            </a:extLst>
          </p:cNvPr>
          <p:cNvSpPr/>
          <p:nvPr/>
        </p:nvSpPr>
        <p:spPr>
          <a:xfrm>
            <a:off x="0" y="222212"/>
            <a:ext cx="108458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0325">
              <a:tabLst>
                <a:tab pos="45720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</a:t>
            </a:r>
            <a:r>
              <a:rPr lang="th-TH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อีเธอร์เน็ต</a:t>
            </a:r>
            <a:endParaRPr lang="en-US" sz="2800" dirty="0">
              <a:solidFill>
                <a:srgbClr val="0070C0"/>
              </a:solidFill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R="60325" algn="thaiDist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อีเธอร์เน็ตเป็นครอบครัวของโพรโทคอลที่ใช้ในระบบ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LAN,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ตามที่อธิบายอยู่ในชุดของมาตรฐานที่เรียกว่า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IEEE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802 เผยแพร่โดยสถาบันวิศวกรไฟฟ้าและอิเล็กทรอนิกส์ ซึ่งมีวิธีการ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addressing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แบบ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flat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และจะดำเนินการส่วนใหญ่ที่ระดับ 1 และ 2 ของแบบจำลอง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OSI.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สำหรับผู้ใช้ที่บ้านในวันนี้ สมาชิกส่วนใหญ่ของครอบครัวของโปรโตคอลที่รู้จักกันดีนี้คือ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IEEE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802.11 หรือที่เรียกว่า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Wireless LAN (WLAN). IEEE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802 โพรโทคอลชุดสมบูรณ์จัดให้มีความหลากหลายของความสามารถเครือข่าย ตัวอย่างเช่น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MAC bridging (IEEE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802.1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D)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ทำงานเกี่ยวกับการ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forwarding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ของแพ็กเกตอีเธอร์เน็ตโดยใช้โพรโทคอล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Spanning tree, IEEE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802.1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Q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อธิบาย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VLANs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IEEE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802.1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X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ำหนดโพรโทคอลที่ใช้ควบคุมการเข้าถึงเครือข่ายแบบพอร์ตซึ่งฟอร์มตัวเป็นพื้นฐานสำหรับกลไกการตรวจสอบที่ใช้ใน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VLANs (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แต่ก็ยังพบในเครือข่าย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WLANs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อีกด้วย)  มันเป็นสิ่งที่ผู้ใช้ตามบ้านเห็นเมื่อผู้ใช้จะต้องใส่  “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wireless access key”.</a:t>
            </a:r>
            <a:endParaRPr lang="en-US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17E9B5-46E0-468D-9B96-66A3BEC9A7A2}"/>
              </a:ext>
            </a:extLst>
          </p:cNvPr>
          <p:cNvSpPr/>
          <p:nvPr/>
        </p:nvSpPr>
        <p:spPr>
          <a:xfrm>
            <a:off x="1" y="2605697"/>
            <a:ext cx="108457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0325" algn="thaiDist">
              <a:spcBef>
                <a:spcPts val="360"/>
              </a:spcBef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       </a:t>
            </a:r>
            <a:r>
              <a:rPr lang="en-US" sz="2400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SONET/SDH</a:t>
            </a:r>
            <a:endParaRPr lang="en-US" sz="900" b="1" dirty="0">
              <a:solidFill>
                <a:srgbClr val="0070C0"/>
              </a:solidFill>
              <a:latin typeface="Angsana New" panose="02020603050405020304" pitchFamily="18" charset="-34"/>
              <a:ea typeface="Cordia New" panose="020B0304020202020204" pitchFamily="34" charset="-34"/>
              <a:cs typeface="Angsana New" panose="02020603050405020304" pitchFamily="18" charset="-34"/>
            </a:endParaRPr>
          </a:p>
          <a:p>
            <a:pPr marR="60325" indent="381000" algn="thaiDist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dirty="0">
                <a:solidFill>
                  <a:srgbClr val="202122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Synchronous optical networking (SONET)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Synchronous Digital Hierarchy (SDH)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เป็นโพรโทคอลมาตรฐานสำหรับการ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multiplexing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ที่ทำการถ่ายโอนกระแสบิตดิจิตอลที่หลากหลายผ่านใยแก้วนำแสง. พวกมันแต่เดิมถูกออกแบบมาเพื่อการขนส่งในการสื่อสารแบบ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circuit mode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จากแหล่งที่มาที่หลากหลายแตกต่างกัน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,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เบื้องต้นเพื่อสนับสนุนระบบเสียงที่เป็น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circuit-switched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ที่เข้ารหัสในฟอร์แมท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PCM (Pulse-Code Modulation)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ที่เป็นเรียลไทม์และ ถูกบีบอัด. อย่างไรก็ตามเนื่องจากความเป็นกลางและคุณสมบัติที่เป็น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transport-oriented, SONET/SDH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ยังเป็นตัวเลือกที่ชัดเจนสำหรับการขนส่งเฟรมของ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Asynchronous Transfer Mode (ATM)</a:t>
            </a:r>
          </a:p>
          <a:p>
            <a:pPr marR="60325" indent="381000" algn="thaiDist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endParaRPr lang="en-US" sz="16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0022262-F741-4A1E-AFE4-D7D08D35B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>
            <a:extLst>
              <a:ext uri="{FF2B5EF4-FFF2-40B4-BE49-F238E27FC236}">
                <a16:creationId xmlns:a16="http://schemas.microsoft.com/office/drawing/2014/main" id="{764FF46D-0093-4F4B-AA8B-2D82EED65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323" y="4449126"/>
            <a:ext cx="5477677" cy="218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08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D41B1F-40A4-4BAB-901E-AF7D6B1E8212}"/>
              </a:ext>
            </a:extLst>
          </p:cNvPr>
          <p:cNvSpPr/>
          <p:nvPr/>
        </p:nvSpPr>
        <p:spPr>
          <a:xfrm>
            <a:off x="0" y="163634"/>
            <a:ext cx="1086273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thaiDi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Asynchronous Transfer Mode</a:t>
            </a:r>
          </a:p>
          <a:p>
            <a:pPr indent="381000">
              <a:spcBef>
                <a:spcPts val="600"/>
              </a:spcBef>
              <a:spcAft>
                <a:spcPts val="600"/>
              </a:spcAft>
            </a:pP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เป็นเทคนิคการ </a:t>
            </a:r>
            <a:r>
              <a:rPr lang="en-US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switching </a:t>
            </a: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สำหรับเครือข่ายการสื่อสารโทรคมนาคม ที่ใช้ </a:t>
            </a:r>
            <a:r>
              <a:rPr lang="en-US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asynchronous time-division multiplexing ATM </a:t>
            </a: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จะเข้ารหัสข้อมูลที่เป็นเซลล์ขนาดเล็กคงที่ วิธีนี้จะแตกต่างจากโพรโทคอลอื่น ๆ เช่น </a:t>
            </a:r>
            <a:r>
              <a:rPr lang="en-US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Internet Protocol </a:t>
            </a: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สวีทหรืออีเธอร์เน็ตที่ใช้แพ็กเกตหลายขนาด </a:t>
            </a:r>
            <a:r>
              <a:rPr lang="en-US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ATM </a:t>
            </a: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มีความคล้ายคลึงกันกับ </a:t>
            </a:r>
            <a:r>
              <a:rPr lang="en-US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circuit switched </a:t>
            </a: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 </a:t>
            </a:r>
            <a:r>
              <a:rPr lang="en-US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packet switched networking. ATM </a:t>
            </a: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จึงเป็นทางเลือกที่ดีสำหรับเครือข่ายที่ต้องจัดการทั้งแบบการจราจรที่มีข้อมูล </a:t>
            </a:r>
            <a:r>
              <a:rPr lang="en-US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throughput </a:t>
            </a: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สูงแบบดั้งเดิมและแบบเนื้อหา </a:t>
            </a:r>
            <a:r>
              <a:rPr lang="en-US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real-time, </a:t>
            </a: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ความล่าช้าแฝงต่ำเช่นเสียงและวิดีโอ </a:t>
            </a:r>
            <a:r>
              <a:rPr lang="en-US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ATM </a:t>
            </a: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ใช้รูปแบบการเชื่อมต่อแบบ </a:t>
            </a:r>
            <a:r>
              <a:rPr lang="en-US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connection-oriented model </a:t>
            </a:r>
            <a:r>
              <a:rPr lang="th-TH" sz="28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นที่ซึ่งวงจรเสมือนจะต้องจัดตั้งขึ้นระหว่างจุดสิ้นสุดสองจุดก่อนที่การแลกเปลี่ยนข้อมูลที่เกิดขึ้นจริงจะเริ่มขึ้น</a:t>
            </a:r>
            <a:endParaRPr lang="en-US" sz="28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>
              <a:spcBef>
                <a:spcPts val="600"/>
              </a:spcBef>
              <a:spcAft>
                <a:spcPts val="600"/>
              </a:spcAft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ในขณะที่บทบาทของ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ATM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จะลดน้อยลงเนื่องจากความโปรดปรานของเครือข่ายรุ่นต่อไป มันยังคงมีบทบาทในการเป็นไมล์สุดท้ายซึ่งคือการเชื่อมต่อระหว่างผู้ให้บริการอินเทอร์เน็ตและผู้ใช้ตามบ้าน สำหรับรายละเอียดเพิ่มเติมของเทคโนโลยีและโปรโตคอลการสื่อสาร โปรดอ่านเพิ่มเติมในหัวข้อข้างท้าย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indent="381000" algn="thaiDist">
              <a:spcBef>
                <a:spcPts val="600"/>
              </a:spcBef>
              <a:spcAft>
                <a:spcPts val="600"/>
              </a:spcAft>
            </a:pPr>
            <a:endParaRPr lang="en-US" sz="24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71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25476E-EDB9-4DB9-AEA4-5485765E5126}"/>
              </a:ext>
            </a:extLst>
          </p:cNvPr>
          <p:cNvSpPr/>
          <p:nvPr/>
        </p:nvSpPr>
        <p:spPr>
          <a:xfrm>
            <a:off x="664634" y="515561"/>
            <a:ext cx="1086273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7.  </a:t>
            </a:r>
            <a:r>
              <a:rPr lang="th-TH" sz="4000" b="1" dirty="0">
                <a:solidFill>
                  <a:schemeClr val="accent2">
                    <a:lumMod val="50000"/>
                  </a:schemeClr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โทโพโลยีเครือข่าย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algn="thaiDi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  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โทโพ</a:t>
            </a:r>
            <a:r>
              <a:rPr lang="th-TH" sz="2400" dirty="0" err="1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โลยี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เครือข่ายเป็นรูปแบบหรือลำดับชั้นของโหนดที่เชื่อมต่อกันของเครือข่ายคอมพิวเตอร์</a:t>
            </a:r>
            <a:endParaRPr lang="en-US" sz="20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pic>
        <p:nvPicPr>
          <p:cNvPr id="8194" name="Picture 2" descr="network-topolog_1413263562.png">
            <a:extLst>
              <a:ext uri="{FF2B5EF4-FFF2-40B4-BE49-F238E27FC236}">
                <a16:creationId xmlns:a16="http://schemas.microsoft.com/office/drawing/2014/main" id="{FB0C9BBE-579A-4F10-8096-BC0CC6AB1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000" y="1746667"/>
            <a:ext cx="6580707" cy="493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895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143211-1315-4A0E-A927-6047F16B07C8}"/>
              </a:ext>
            </a:extLst>
          </p:cNvPr>
          <p:cNvSpPr/>
          <p:nvPr/>
        </p:nvSpPr>
        <p:spPr>
          <a:xfrm>
            <a:off x="0" y="293344"/>
            <a:ext cx="1087966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รูปแบบสามัญ</a:t>
            </a:r>
            <a:endParaRPr lang="en-US" sz="3200" dirty="0">
              <a:solidFill>
                <a:srgbClr val="0070C0"/>
              </a:solidFill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r>
              <a:rPr lang="th-TH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รูปแบบที่พบบ่อย คือ:</a:t>
            </a:r>
          </a:p>
          <a:p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1. เครือข่ายแบบบัส: ทุกโหนดจะถูกเชื่อมต่อกับสื่อกลางไปตลอดทั้งตัวสื่อนี้ รูปแบบนี้ใช้ในต้นฉบับอีเธอร์เน็ตที่เรียกว่า 10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BASE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 และ 10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Base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</a:t>
            </a:r>
            <a:endParaRPr lang="en-US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/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2. เครือข่ายรูปดาว: ทุกโหนดจะเชื่อมต่อกับโหนดกลางพิเศษ รูปแบบนี้พบโดยทั่วไปใน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LAN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ไร้สายที่ลูกค้าแต่ละรายเชื่อมต่อแบบไร้สายกับจุดการเข้าถึง (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Wireless access point)</a:t>
            </a:r>
            <a:endParaRPr lang="en-US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/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3. เครือข่ายวงแหวน: แต่ละโหนดมีการเชื่อมต่อไปยังโหนดข้างเคียงด้านซ้ายและด้านขวา เพื่อที่ว่าทุกโหนดมีการเชื่อมต่อและแต่ละโหนดสามารถเข้าถึงโหนดอื่น โดยเข้าหาทางโหนดด้านซ้ายหรือโหนดด้านขวาก็ได้ ไฟเบอร์การเชื่อมต่อข้อมูลแบบกระจาย (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Fiber Distributed Data Interface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FDDI)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ใช้โทโพโลยีแบบนี้</a:t>
            </a:r>
            <a:endParaRPr lang="en-US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/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4. เครือข่ายตาข่าย: แต่ละโหนดจะเชื่อมต่อกับโหนดอื่นๆได้เกือบทั้งหมดในลักษณะที่มีอยู่อย่างน้อยหนึ่งเส้นทางไปยังโหนดใดๆ แต่อาจต้องผ่านโหนดอื่นไป</a:t>
            </a:r>
            <a:endParaRPr lang="en-US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/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เครือข่ายที่เชื่อมต่ออย่างเต็มที่: ในแต่ละโหนดจะเชื่อมต่อกับทุกโหนดอื่น ๆ ในเครือข่ายต้นไม้: ในกรณีนี้โหนดทั้งหมดมีการจัดลำดับชั้น</a:t>
            </a:r>
            <a:r>
              <a:rPr lang="th-TH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โปรดสังเกตว่ารูปแบบทางกายภาพของโหนดในเครือข่ายอาจไม่จำเป็นต้องสะท้อนให้เห็นถึงโทโพโลยีเครือข่าย ตัวอย่างเช่น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, FDDI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มีโทโพโลยีเครือข่ายเป็นวงแหวน (ที่จริงสองวงหมุนสวนทางกัน) แต่โครงสร้างทางกายภาพอาจเป็นรูปดาวเพราะทุกการเชื่อมต่อกับโหนดที่อยู่ใกล้เคียงจะถูกส่งผ่านโหนดที่อยู่ตรงกลาง</a:t>
            </a:r>
            <a:endParaRPr lang="en-US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91B25C-4B41-4DC7-91D7-415AF44E260F}"/>
              </a:ext>
            </a:extLst>
          </p:cNvPr>
          <p:cNvSpPr/>
          <p:nvPr/>
        </p:nvSpPr>
        <p:spPr>
          <a:xfrm>
            <a:off x="111514" y="3976031"/>
            <a:ext cx="1087966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2400" b="1" dirty="0">
                <a:solidFill>
                  <a:srgbClr val="0070C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เครือข่ายซ้อนทับ</a:t>
            </a:r>
            <a:endParaRPr lang="en-US" sz="3200" dirty="0">
              <a:solidFill>
                <a:srgbClr val="0070C0"/>
              </a:solidFill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381000"/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เครือข่ายซ้อนทับเป็นเครือข่ายคอมพิวเตอร์เสมือนที่ถูกสร้างขึ้นทับบนเครือข่ายอื่น โหนดในเครือข่ายซ้อนทับจะถูกลิงค์เข้าด้วยกันแบบเสมือนหรือแบบลอจิก ที่ซึ่งแต่ละลิงค์จะสอดคล้องกับเส้นทางในเครือข่ายหลักด้านล่าง ที่อาจจะผ่านการลิงค์ทางกายภาพหลายลิงค์ โทโพโลยีของเครือข่ายซ้อนทับอาจ (และมักจะ) แตกต่างจากของเครือข่ายด้านล่าง. เช่น เครือข่ายแบบ </a:t>
            </a:r>
            <a:r>
              <a:rPr lang="en-US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peer-to-peer </a:t>
            </a:r>
            <a:r>
              <a:rPr lang="th-TH" sz="20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หลายเครือข่ายเป็นเครื่อข่ายซ้อนทับ พวกมันจะถูกจัดให้เป็นโหนดของระบบเสมือนจริงของลิงค์ที่ทำงานบนอินเทอร์เน็ต อินเทอร์เน็ตถูกสร้างขึ้นครั้งแรกเป็นภาพซ้อนทับบนเครือข่ายโทรศัพท์ </a:t>
            </a:r>
            <a:r>
              <a:rPr lang="th-TH" sz="2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อข่ายซ้อนทับเกิดขึ้นตั้งแต่มีการสร้างเครือข่ายเมื่อระบบคอมพิวเตอร์ถูกเชื่อมต่อผ่านสายโทรศัพท์โดยใช้โมเด็ม และเกิดขึ้นก่อนที่จะมีเครือข่ายข้อมูลเสียอีก</a:t>
            </a:r>
            <a:endParaRPr lang="en-US" sz="2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indent="381000" algn="thaiDist"/>
            <a:endParaRPr lang="en-US" sz="16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1450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02F6BD-DC01-471C-9D1B-488B0E0D7466}"/>
              </a:ext>
            </a:extLst>
          </p:cNvPr>
          <p:cNvSpPr/>
          <p:nvPr/>
        </p:nvSpPr>
        <p:spPr>
          <a:xfrm>
            <a:off x="0" y="229050"/>
            <a:ext cx="1087966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2400" b="1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7.  </a:t>
            </a:r>
            <a:r>
              <a:rPr lang="th-TH" sz="40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สถาปัตยกรรมเครือข่ายคอมพิวเตอร์</a:t>
            </a:r>
          </a:p>
          <a:p>
            <a:pPr algn="thaiDist"/>
            <a:r>
              <a:rPr lang="th-TH" sz="2400" b="1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การออกแบบเครือข่ายคอมพิวเตอร์แบ่งออกเป็น 2 ประเภทใหญ่ๆ ได้แก่</a:t>
            </a:r>
            <a:endParaRPr lang="en-US" sz="24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algn="thaiDist"/>
            <a:r>
              <a:rPr lang="en-US" sz="24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</a:t>
            </a:r>
            <a:r>
              <a:rPr lang="th-TH" sz="24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สถาปัตยกรรมฝั่งไคลเอ็นต์</a:t>
            </a:r>
            <a:r>
              <a:rPr lang="th-TH" sz="2400" b="1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ในเครือข่ายคอมพิวเตอร์ประเภทนี้ โหนดอาจเป็นได้ทั้งเซิร์ฟเวอร์หรือไคลเอ็นต์ โหนดเซิร์ฟเวอร์จะจัดเตรียมทรัพยากรต่างๆ ให้กับโหนดไคลเอ็นต์ เช่น หน่วยความจำ กำลังการประมวลผล หรือข้อมูล และโหนดเซิร์ฟเวอร์อาจดูแลจัดการการทำงานของโหนดไคลเอ็นต์ด้วย ไคลเอ็นต์อาจสื่อสารกันได้ แต่จะไม่แบ่งปันทรัพยากรให้กัน ตัวอย่างเช่น อุปกรณ์คอมพิวเตอร์บางเครื่องในเครือข่ายองค์กรเก็บข้อมูลและการตั้งค่าการกำหนดค่า อุปกรณ์เหล่านี้เป็นเซิร์ฟเวอร์ในเครือข่าย ไคลเอ็นต์สามารถเข้าถึงข้อมูลนี้ได้โดยส่งคำขอไปยังเครื่องเซิร์ฟเวอร์</a:t>
            </a:r>
            <a:endParaRPr lang="en-US" sz="24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pic>
        <p:nvPicPr>
          <p:cNvPr id="9218" name="Picture 2" descr="4oXmPmOvoi">
            <a:extLst>
              <a:ext uri="{FF2B5EF4-FFF2-40B4-BE49-F238E27FC236}">
                <a16:creationId xmlns:a16="http://schemas.microsoft.com/office/drawing/2014/main" id="{FE2D8D16-0625-4CE4-B590-A08CD5C5F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776" y="4829231"/>
            <a:ext cx="3382071" cy="18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A008114-A8E2-4FAB-9364-679CD3D2B750}"/>
              </a:ext>
            </a:extLst>
          </p:cNvPr>
          <p:cNvSpPr/>
          <p:nvPr/>
        </p:nvSpPr>
        <p:spPr>
          <a:xfrm>
            <a:off x="122662" y="3206249"/>
            <a:ext cx="108796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B0F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</a:t>
            </a:r>
            <a:r>
              <a:rPr lang="th-TH" sz="24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สถาปัตยกรรมแบบเพียร์ทูเพียร์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ในสถาปัตยกรรมแบบเพียร์ทูเพียร์ (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Peer-to-Peer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P)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คอมพิวเตอร์ที่เชื่อมต่อมีอำนาจและสิทธิพิเศษเท่าเทียมกัน ไม่มีเซิร์ฟเวอร์กลางสำหรับการประสานงาน อุปกรณ์แต่ละเครื่องในเครือข่ายคอมพิวเตอร์สามารถทำหน้าที่เป็นไคลเอ็นต์หรือเซิร์ฟเวอร์ได้หมด และอาจแบ่งปันทรัพยากรบางอย่างกับเครือข่ายคอมพิวเตอร์ทั้งหมด เช่น หน่วยความจำและกำลังการประมวลผล ตัวอย่างเช่น บางบริษัทใช้สถาปัตยกรรมแบบ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เพื่อโฮสต์แอปพลิเคชันที่ใช้หน่วยความจำมาก เช่น การแสดงผลกราฟิก 3 มิติ ในอุปกรณ์ดิจิทัลหลายเครื่อง</a:t>
            </a:r>
            <a:endParaRPr lang="en-US" sz="24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pic>
        <p:nvPicPr>
          <p:cNvPr id="9219" name="Picture 3" descr="ระบบเครือข่ายแบบ peer-to-peer | Tamolwan">
            <a:extLst>
              <a:ext uri="{FF2B5EF4-FFF2-40B4-BE49-F238E27FC236}">
                <a16:creationId xmlns:a16="http://schemas.microsoft.com/office/drawing/2014/main" id="{A5AE059C-4AFA-4F58-84B1-8BF485211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024" y="4811830"/>
            <a:ext cx="3620093" cy="18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8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D110B2-2910-4C06-A384-5ADD085BD555}"/>
              </a:ext>
            </a:extLst>
          </p:cNvPr>
          <p:cNvSpPr/>
          <p:nvPr/>
        </p:nvSpPr>
        <p:spPr>
          <a:xfrm>
            <a:off x="836341" y="290142"/>
            <a:ext cx="9656957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thaiDist">
              <a:spcBef>
                <a:spcPts val="600"/>
              </a:spcBef>
              <a:spcAft>
                <a:spcPts val="600"/>
              </a:spcAft>
            </a:pPr>
            <a:r>
              <a:rPr lang="th-TH" sz="29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	การที่ระบบเครือข่ายมีบทบาทสำคัญมากขึ้นในปัจจุบัน เพราะมีการใช้งานคอมพิวเตอร์อย่างแพร่หลาย จึงเกิดความต้องการที่จะเชื่อมต่อคอมพิวเตอร์เหล่านั้นถึงกัน เพื่อเพิ่มความสามารถของระบบให้สูงขึ้น และลดต้นทุนของระบบโดยรวมลง การโอนย้ายข้อมูลระหว่างกันในเครือข่าย ทำให้ระบบมีขีดความสามารถเพิ่มมากขึ้น การแบ่งการใช้ทรัพยากร เช่น หน่วยประมวลผล หน่วยความจำ หน่วยจัดเก็บข้อมูล โปรแกรมคอมพิวเตอร์ และอุปกรณ์ต่าง ๆ ที่มีราคาแพงและไม่สามารถจัดหามาให้ทุกคนได้ เช่น เครื่องพิมพ์เครื่องกราดภาพ (</a:t>
            </a:r>
            <a:r>
              <a:rPr lang="en-US" sz="29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scanner) </a:t>
            </a:r>
            <a:r>
              <a:rPr lang="th-TH" sz="29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ทำให้ลดต้นทุนของระบบลงได้ เป็นต้น</a:t>
            </a:r>
          </a:p>
          <a:p>
            <a:pPr indent="90170" algn="thaiDist">
              <a:spcBef>
                <a:spcPts val="600"/>
              </a:spcBef>
              <a:spcAft>
                <a:spcPts val="600"/>
              </a:spcAft>
            </a:pPr>
            <a:r>
              <a:rPr lang="th-TH" sz="29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อุปกรณ์เครือข่ายที่สร้างข้อมูล ส่งมาตามเส้นทางและบรรจบข้อมูลจะเรียกว่า </a:t>
            </a:r>
            <a:r>
              <a:rPr lang="th-TH" sz="2900" dirty="0" err="1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โหนด</a:t>
            </a:r>
            <a:r>
              <a:rPr lang="th-TH" sz="29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เครือข่าย </a:t>
            </a:r>
            <a:r>
              <a:rPr lang="th-TH" sz="2900" dirty="0" err="1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โหนด</a:t>
            </a:r>
            <a:r>
              <a:rPr lang="th-TH" sz="29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ประกอบด้วยโฮสต์เช่น</a:t>
            </a:r>
            <a:r>
              <a:rPr lang="th-TH" sz="2900" dirty="0" err="1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เซิร์ฟเวอร์</a:t>
            </a:r>
            <a:r>
              <a:rPr lang="th-TH" sz="29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คอมพิวเตอร์ส่วนบุคคลและฮาร์ดแวร์ของระบบเครือข่าย อุปกรณ์สองตัวจะกล่าวว่าเป็นเครือข่ายได้ก็ต่อเมื่อกระบวนการในเครื่องหนึ่งสามารถที่จะแลกเปลี่ยนข้อมูลกับกระบวนการในอีกอุปกรณ์หนึ่งได้ เครือข่ายจะสนับสนุนแอปพลิเคชันเช่นการเข้าถึง</a:t>
            </a:r>
            <a:r>
              <a:rPr lang="th-TH" sz="2900" dirty="0" err="1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เวิลด์ไวด์เว็บ</a:t>
            </a:r>
            <a:r>
              <a:rPr lang="th-TH" sz="29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การใช้งานร่วมกันของแอปพลิเคชัน การใช้</a:t>
            </a:r>
            <a:r>
              <a:rPr lang="th-TH" sz="2900" dirty="0" err="1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เซิร์ฟเวอร์</a:t>
            </a:r>
            <a:r>
              <a:rPr lang="th-TH" sz="29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สำหรับเก็บข้อมูลร่วมกัน การใช้เครื่องพิมพ์และเครื่อง</a:t>
            </a:r>
            <a:r>
              <a:rPr lang="th-TH" sz="2900" dirty="0" err="1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แฟ็กซ์</a:t>
            </a:r>
            <a:r>
              <a:rPr lang="th-TH" sz="2900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ร่วมกันและการใช้อีเมลและโปรแกรมส่งข้อความโต้ตอบแบบทันทีร่วมกัน</a:t>
            </a:r>
          </a:p>
        </p:txBody>
      </p:sp>
    </p:spTree>
    <p:extLst>
      <p:ext uri="{BB962C8B-B14F-4D97-AF65-F5344CB8AC3E}">
        <p14:creationId xmlns:p14="http://schemas.microsoft.com/office/powerpoint/2010/main" val="740876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361EFB-ED8B-492E-A8DA-B88496DE853E}"/>
              </a:ext>
            </a:extLst>
          </p:cNvPr>
          <p:cNvSpPr/>
          <p:nvPr/>
        </p:nvSpPr>
        <p:spPr>
          <a:xfrm>
            <a:off x="111512" y="551653"/>
            <a:ext cx="10638264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>
              <a:spcBef>
                <a:spcPts val="600"/>
              </a:spcBef>
              <a:spcAft>
                <a:spcPts val="600"/>
              </a:spcAft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สรุป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>
              <a:tabLst>
                <a:tab pos="2637155" algn="ctr"/>
                <a:tab pos="5274310" algn="r"/>
              </a:tabLst>
            </a:pPr>
            <a:r>
              <a:rPr lang="th-TH" sz="2800" dirty="0"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       การสื่อสารข้อมูลเป็นการแลกเปลี่ยนข้อมูลระหว่างต้นทางและปลายทาง โดยอาศัยสื่อกลางในการนำส่งข้อมูลจากต้นทางไปยังปลายทางประกอบด้วย ผู้ส่งข้อมูล ผู้รับข้อมูล โพรโทคอล ซอฟต์แวร์ ข่าวสาร และสื่อกลาง</a:t>
            </a:r>
            <a:endParaRPr lang="en-US" sz="3200" b="1" dirty="0">
              <a:effectLst/>
              <a:latin typeface="SP SUAN DUSIT" panose="02000000000000000000" pitchFamily="2" charset="0"/>
              <a:ea typeface="Cordia New" panose="020B0304020202020204" pitchFamily="34" charset="-34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55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793CC2-2C51-4B65-AB04-25116150AF17}"/>
              </a:ext>
            </a:extLst>
          </p:cNvPr>
          <p:cNvSpPr/>
          <p:nvPr/>
        </p:nvSpPr>
        <p:spPr>
          <a:xfrm>
            <a:off x="0" y="1063729"/>
            <a:ext cx="10199443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	1. โพรโทคอลการสื่อสาร คืออะไร</a:t>
            </a:r>
          </a:p>
          <a:p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2. การเชื่อมโยงเครือข่าย ประกอบด้วยสายอะไรบ้าง</a:t>
            </a:r>
          </a:p>
          <a:p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3.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LAN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คืออะไร</a:t>
            </a:r>
          </a:p>
          <a:p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4. สายคู่บิด  คืออะไร ประกอบด้วยอะไรบ้าง</a:t>
            </a:r>
          </a:p>
          <a:p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5.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Router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คืออะไร</a:t>
            </a:r>
          </a:p>
          <a:p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6. ข้อดีของใยแก้วนำแสง คืออะไร</a:t>
            </a:r>
          </a:p>
          <a:p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7. อินทราเน็ตและเอ็กซ์ทราเน็ต คืออะไร</a:t>
            </a:r>
          </a:p>
          <a:p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8. การสื่อสารอินฟราเรด ส่งสัญญานได้ไม่เกินกี่เมตร</a:t>
            </a:r>
          </a:p>
          <a:p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9.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Client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คืออะไร</a:t>
            </a:r>
          </a:p>
          <a:p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 10. จงอธิบายเกี่ยวกับ เครือข่ายวงแหวน มาพอสังเคป</a:t>
            </a:r>
          </a:p>
          <a:p>
            <a:pPr algn="thaiDist">
              <a:spcBef>
                <a:spcPts val="600"/>
              </a:spcBef>
              <a:spcAft>
                <a:spcPts val="600"/>
              </a:spcAft>
            </a:pPr>
            <a:endParaRPr lang="en-US" sz="2800" dirty="0">
              <a:effectLst/>
              <a:latin typeface="SP SUAN DUSIT" panose="02000000000000000000" pitchFamily="2" charset="0"/>
              <a:ea typeface="Cordia New" panose="020B0304020202020204" pitchFamily="34" charset="-34"/>
              <a:cs typeface="SP SUAN DUSI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469EC8-F6E7-424F-B97E-23AA8F829E5C}"/>
              </a:ext>
            </a:extLst>
          </p:cNvPr>
          <p:cNvSpPr/>
          <p:nvPr/>
        </p:nvSpPr>
        <p:spPr>
          <a:xfrm>
            <a:off x="669073" y="355843"/>
            <a:ext cx="2419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37155" algn="ctr"/>
                <a:tab pos="5274310" algn="r"/>
              </a:tabLst>
            </a:pPr>
            <a:r>
              <a:rPr lang="th-TH" sz="4000" b="1" dirty="0">
                <a:solidFill>
                  <a:schemeClr val="accent3">
                    <a:lumMod val="50000"/>
                  </a:schemeClr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คำถามทบทวน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effectLst/>
              <a:latin typeface="SP SUAN DUSIT" panose="02000000000000000000" pitchFamily="2" charset="0"/>
              <a:ea typeface="Cordia New" panose="020B0304020202020204" pitchFamily="34" charset="-34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2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C33F18F-69DF-444B-A07E-644A7DEBB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3065"/>
            <a:ext cx="197361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Angsana New" panose="02020603050405020304" pitchFamily="18" charset="-34"/>
              </a:rPr>
              <a:t>                                                           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Angsana New" panose="02020603050405020304" pitchFamily="18" charset="-34"/>
              </a:rPr>
              <a:t>                                                 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F019A9-571B-4E37-859C-42F0151DC10C}"/>
              </a:ext>
            </a:extLst>
          </p:cNvPr>
          <p:cNvSpPr/>
          <p:nvPr/>
        </p:nvSpPr>
        <p:spPr>
          <a:xfrm>
            <a:off x="59267" y="303095"/>
            <a:ext cx="1060129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1. </a:t>
            </a:r>
            <a:r>
              <a:rPr lang="th-TH" sz="4000" b="1" dirty="0">
                <a:solidFill>
                  <a:schemeClr val="accent3">
                    <a:lumMod val="50000"/>
                  </a:schemeClr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การเชื่อมโยงเครือข่าย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SP SUAN DUSIT" panose="02000000000000000000" pitchFamily="2" charset="0"/>
              <a:ea typeface="Cordia New" panose="020B0304020202020204" pitchFamily="34" charset="-34"/>
              <a:cs typeface="SP SUAN DUSIT" panose="02000000000000000000" pitchFamily="2" charset="0"/>
            </a:endParaRPr>
          </a:p>
          <a:p>
            <a:pPr indent="90170">
              <a:spcBef>
                <a:spcPts val="600"/>
              </a:spcBef>
              <a:spcAft>
                <a:spcPts val="600"/>
              </a:spcAft>
            </a:pP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สื่อกลางการสื่อสารที่ใช้ในการเชื่อมโยงอุปกรณ์เพื่อสร้างเป็นเครือข่ายคอมพิวเตอร์ประกอบด้วยสายเคเบิลไฟฟ้า (</a:t>
            </a:r>
            <a:r>
              <a:rPr lang="en-US" sz="3200" dirty="0" err="1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HomePNA</a:t>
            </a:r>
            <a:r>
              <a:rPr lang="en-US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,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สายไฟฟ้าสื่อสาร, </a:t>
            </a:r>
            <a:r>
              <a:rPr lang="en-US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G.hn)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ใยแก้วนำแสง และคลื่นวิทยุ (เครือข่ายไร้สาย) ในโมเดล </a:t>
            </a:r>
            <a:r>
              <a:rPr lang="en-US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OSI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สื่อเหล่านี้จะถูกกำหนดให้อยู่ใน</a:t>
            </a:r>
            <a:r>
              <a:rPr lang="th-TH" sz="3200" dirty="0" err="1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เลเย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อร์ที่ 1 และที่ 2 หรือชั้นกายภาพและชั้นเชื่อมโยงข้อมูล </a:t>
            </a:r>
            <a:endParaRPr lang="en-US" sz="2800" dirty="0">
              <a:effectLst/>
              <a:latin typeface="SP SUAN DUSIT" panose="02000000000000000000" pitchFamily="2" charset="0"/>
              <a:ea typeface="Cordia New" panose="020B0304020202020204" pitchFamily="34" charset="-34"/>
              <a:cs typeface="SP SUAN DUSIT" panose="02000000000000000000" pitchFamily="2" charset="0"/>
            </a:endParaRPr>
          </a:p>
        </p:txBody>
      </p:sp>
      <p:pic>
        <p:nvPicPr>
          <p:cNvPr id="1031" name="Picture 7" descr="220px-Tokenring">
            <a:extLst>
              <a:ext uri="{FF2B5EF4-FFF2-40B4-BE49-F238E27FC236}">
                <a16:creationId xmlns:a16="http://schemas.microsoft.com/office/drawing/2014/main" id="{87539185-A010-4CF4-A1CA-0EC3ECF74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241" y="2885122"/>
            <a:ext cx="32385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3E5B9F-BFD4-2698-EB0F-A0335F701EA4}"/>
              </a:ext>
            </a:extLst>
          </p:cNvPr>
          <p:cNvSpPr txBox="1"/>
          <p:nvPr/>
        </p:nvSpPr>
        <p:spPr>
          <a:xfrm>
            <a:off x="1644805" y="6071272"/>
            <a:ext cx="61443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" indent="-76200" algn="ctr">
              <a:spcBef>
                <a:spcPts val="600"/>
              </a:spcBef>
              <a:spcAft>
                <a:spcPts val="600"/>
              </a:spcAft>
            </a:pPr>
            <a:r>
              <a:rPr lang="th-TH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ตัวอย่าง แผนผังการเชื่อมต่อคอมพิวเตอร์แบบ </a:t>
            </a:r>
            <a:r>
              <a:rPr lang="en-US" sz="28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Token Ring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270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9FEF2A-4427-42E2-9D2F-430CFAC8DC15}"/>
              </a:ext>
            </a:extLst>
          </p:cNvPr>
          <p:cNvSpPr/>
          <p:nvPr/>
        </p:nvSpPr>
        <p:spPr>
          <a:xfrm>
            <a:off x="0" y="306822"/>
            <a:ext cx="1086273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marR="0" indent="-76200" algn="thaiDist">
              <a:spcBef>
                <a:spcPts val="36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      </a:t>
            </a:r>
            <a:r>
              <a:rPr lang="th-TH" sz="4000" b="1" dirty="0">
                <a:solidFill>
                  <a:schemeClr val="accent3">
                    <a:lumMod val="50000"/>
                  </a:schemeClr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2. เทคโนโลยีแบบใช้สาย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SP SUAN DUSIT" panose="02000000000000000000" pitchFamily="2" charset="0"/>
              <a:ea typeface="Cordia New" panose="020B0304020202020204" pitchFamily="34" charset="-34"/>
              <a:cs typeface="SP SUAN DUSIT" panose="02000000000000000000" pitchFamily="2" charset="0"/>
            </a:endParaRPr>
          </a:p>
          <a:p>
            <a:pPr marL="57150" marR="0" indent="-76200" algn="thaiDi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      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เทคโนโลยีแบบใช้สายต่อไปนี้เรียงลำดับตามความเร็วจากช้าไปเร็วอย่างหยาบ ๆ รูปแสดงสาย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UTP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หรือเรียอีกชื่อว่าสาย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LAN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ที่คนส่วนใหญ่รู้จักและใช้งานอยู่นั้นมีชื่อ เรียกอย่างเป็นทางการว่า สาย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UTP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หรือสาย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CAT5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นั่นเองสาย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UTP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เป็นสายสัญญาณที่ได้รับความนิยมมากที่สุดในปัจจุบันย่อมาจากคำว่า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Unshielded Twisted Pair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เป็นสายขนาดเล็กที่ไม่มีชีลด์ห่อหุ้ม มีเส้นตีเกลียวเป็นคู่ ๆ เพื่อลดสัญญาณรบกวนในการเชื่อมต่อจะใช้หัวต่อแบบ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RJ-45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เป็นสองหัวต่อสาย 1 เส้นสามารถต่อสายได้ยาวสูงสุดประมาณ 100 เมตร อุปกรณ์ในการเชื่อมต่อคือสาย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UTP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คีม</a:t>
            </a:r>
            <a:r>
              <a:rPr lang="th-TH" sz="2400" dirty="0" err="1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ยั้ม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หัว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RJ-45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และชุดทดสอบสาย (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Network Cable Tester)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ชนิดของสาย </a:t>
            </a:r>
            <a:r>
              <a:rPr lang="en-US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UTP </a:t>
            </a:r>
            <a:r>
              <a:rPr lang="th-TH" sz="24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ที่มีใช้งานปัจจุบันมีดังนี้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262F18B-4FAC-4649-92B5-19EE1875E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0" y="2971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FF5FB9DE-98B8-4503-ABBB-E87FDA6CC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861" y="3143489"/>
            <a:ext cx="3413810" cy="279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1F44B3-DB28-247C-83FF-4F08A1FD7EDE}"/>
              </a:ext>
            </a:extLst>
          </p:cNvPr>
          <p:cNvSpPr txBox="1"/>
          <p:nvPr/>
        </p:nvSpPr>
        <p:spPr>
          <a:xfrm>
            <a:off x="3556000" y="6105547"/>
            <a:ext cx="25774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รูปแสดงสาย </a:t>
            </a:r>
            <a:r>
              <a:rPr lang="en-US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UTP</a:t>
            </a:r>
            <a:endParaRPr lang="th-TH" sz="28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18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5731D7-27E2-45B6-9ED0-F8832CA9EB78}"/>
              </a:ext>
            </a:extLst>
          </p:cNvPr>
          <p:cNvSpPr/>
          <p:nvPr/>
        </p:nvSpPr>
        <p:spPr>
          <a:xfrm>
            <a:off x="579863" y="348383"/>
            <a:ext cx="100472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" algn="thaiDi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</a:t>
            </a:r>
            <a:r>
              <a:rPr lang="th-TH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สายคู่บิด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เป็นสื่อที่ใช้กันอย่างแพร่หลายที่สุดสำหรับการสื่อสารโทรคมนาคมทั้งหมด สายคู่บิดประกอบด้วยกลุ่มของสายทองแดงหุ้มฉนวนที่มีการบิดเป็นคู่ ๆ สายโทรศัพท์ธรรมดาที่ใช้ภายในบ้านทั่วไปประกอบด้วยสายทองแดงหุ้มฉนวนเพียงสองสายบิดเป็นคู่ สายเคเบิลเครือข่ายคอมพิวเตอร์ (แบบใช้สายอ</a:t>
            </a:r>
            <a:r>
              <a:rPr lang="th-TH" sz="2800" dirty="0" err="1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ีเธ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อร</a:t>
            </a:r>
            <a:r>
              <a:rPr lang="th-TH" sz="2800" dirty="0" err="1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์เน็ต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ตามที่กำหนดโดยมาตรฐาน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IEEE 802.3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จะเป็นสายคู่บิดจำนวน 4 คู่สายทองแดงที่สามารถใช้สำหรับการส่งทั้งเสียงและข้อมูล การใช้สายไฟสองเส้นบิดเป็นเกลียวจะช่วยลด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crosstalk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และการเหนี่ยวนำแม่เหล็กไฟฟ้าระหว่างสายภายในเคเบิลชุดเดียวกัน ความเร็วในการส่งอยู่ในช่วง 2 ล้านบิตต่อวินาทีถึง 10 พันล้านบิตต่อวินาที สายคู่บิดมาในสองรูปแบบคือคู่บิดไม่มี</a:t>
            </a:r>
            <a:r>
              <a:rPr lang="th-TH" sz="2800" dirty="0" err="1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ต้ว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นำป้องกัน (การรบกวนจากการเหนี่ยวนำแม่เหล็กไฟฟ้าภายนอก (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unshielded twisted pair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UTP)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และคู่บิดมีตัวนำป้องกัน (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shielded twisted pair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STP)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แต่ละรูปแบบออกแบบมาหลายอัตราความเร็วในการใช้งานในสถานการณ์ต่างกันรูปแสดง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STP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จะเห็น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sheath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ที่เป็นตัวนำป้องกันอยู่รอบนอก</a:t>
            </a:r>
            <a:endParaRPr lang="en-US" sz="28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3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D47FED-C659-4472-A8A4-FE0B23201B0F}"/>
              </a:ext>
            </a:extLst>
          </p:cNvPr>
          <p:cNvSpPr/>
          <p:nvPr/>
        </p:nvSpPr>
        <p:spPr>
          <a:xfrm>
            <a:off x="0" y="191182"/>
            <a:ext cx="108627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" algn="thaiDist"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สายโคแอคเชียล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ถูกใช้อย่างแพร่หลายสำหรับระบบเคเบิลทีวี</a:t>
            </a:r>
            <a:r>
              <a:rPr lang="en-US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,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ในอาคารสำนักงานและสถานที่ทำงานอื่นๆ ในเครือข่ายท้องถิ่น สายโคแอคประกอบด้วยลวดทองแดงหรืออะลูมิเนียมเส้นเดี่ยวที่ล้อมรอบด้วยชั้นฉนวน (โดยปกติจะเป็นวัสดุที่มีความยืดหยุ่นกับไดอิเล็กทริกคงที่สูง) และล้อมรอบทั้งหมดด้วยตัวนำอีกชั้นหนึ่งเพื่อป้องกันการเหนี่ยวนำแม่เหล็กไฟฟ้าจากภายนอก ฉนวนไดอิเล็กทริกจะช่วยลดสัญญาณรบกวนและความผิดเพี้ยน ความเร็วในการส่งข้อมูลอยู่ในช่วง </a:t>
            </a:r>
            <a:r>
              <a:rPr lang="en-US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200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ล้านบิตต่อวินาทีจนถึงมากกว่า </a:t>
            </a:r>
            <a:r>
              <a:rPr lang="en-US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500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ล้านบิตต่อวินาที</a:t>
            </a:r>
            <a:endParaRPr lang="en-US" sz="32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91C389A-51A8-4135-8E2D-4CF17CD9A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533" y="28871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01BDF7BB-BB4A-41B3-B97A-2FBD94EB1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616" y="3087740"/>
            <a:ext cx="3915160" cy="291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15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20px-Coaxial_cable_cutaway_PTFE">
            <a:extLst>
              <a:ext uri="{FF2B5EF4-FFF2-40B4-BE49-F238E27FC236}">
                <a16:creationId xmlns:a16="http://schemas.microsoft.com/office/drawing/2014/main" id="{898E9883-02A3-4F6E-B926-DED071FC1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224" y="3429000"/>
            <a:ext cx="3722650" cy="261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0741619-2D5C-3E84-4236-F8B59F5FD1BF}"/>
              </a:ext>
            </a:extLst>
          </p:cNvPr>
          <p:cNvSpPr/>
          <p:nvPr/>
        </p:nvSpPr>
        <p:spPr>
          <a:xfrm>
            <a:off x="490654" y="191182"/>
            <a:ext cx="103720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" algn="thaiDist"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สายโคแอคเชียล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ถูกใช้อย่างแพร่หลายสำหรับระบบเคเบิลทีวี</a:t>
            </a:r>
            <a:r>
              <a:rPr lang="en-US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,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ในอาคารสำนักงานและสถานที่ทำงานอื่นๆ ในเครือข่ายท้องถิ่น สายโคแอคประกอบด้วยลวดทองแดงหรืออะลูมิเนียมเส้นเดี่ยวที่ล้อมรอบด้วยชั้นฉนวน (โดยปกติจะเป็นวัสดุที่มีความยืดหยุ่นกับไดอิเล็กทริกคงที่สูง) และล้อมรอบทั้งหมดด้วยตัวนำอีกชั้นหนึ่งเพื่อป้องกันการเหนี่ยวนำแม่เหล็กไฟฟ้าจากภายนอก ฉนวนไดอิเล็กทริกจะช่วยลดสัญญาณรบกวนและความผิดเพี้ยน ความเร็วในการส่งข้อมูลอยู่ในช่วง </a:t>
            </a:r>
            <a:r>
              <a:rPr lang="en-US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200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ล้านบิตต่อวินาทีจนถึงมากกว่า </a:t>
            </a:r>
            <a:r>
              <a:rPr lang="en-US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500 </a:t>
            </a:r>
            <a:r>
              <a:rPr lang="th-TH" sz="32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ล้านบิตต่อวินาที</a:t>
            </a:r>
            <a:endParaRPr lang="en-US" sz="32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437ED3-9852-48EF-B41D-C0D576C300A7}"/>
              </a:ext>
            </a:extLst>
          </p:cNvPr>
          <p:cNvSpPr/>
          <p:nvPr/>
        </p:nvSpPr>
        <p:spPr>
          <a:xfrm>
            <a:off x="423747" y="291209"/>
            <a:ext cx="1009185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60"/>
              </a:spcBef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    </a:t>
            </a:r>
            <a:r>
              <a:rPr lang="th-TH" sz="40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3. เทคโนโลยีไร้สาย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SP SUAN DUSIT" panose="02000000000000000000" pitchFamily="2" charset="0"/>
              <a:ea typeface="Cordia New" panose="020B0304020202020204" pitchFamily="34" charset="-34"/>
              <a:cs typeface="SP SUAN DUSIT" panose="02000000000000000000" pitchFamily="2" charset="0"/>
            </a:endParaRPr>
          </a:p>
          <a:p>
            <a:pPr indent="38100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'</a:t>
            </a:r>
            <a:r>
              <a:rPr lang="th-TH" sz="2800" b="1" i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ไมโครเวฟบนผิวโลก</a:t>
            </a:r>
            <a:r>
              <a:rPr lang="en-US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 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สื่อสารไมโครเวฟบนผิวโลกจะใช้เครื่องส่งและเครื่องรับสัญญาณจากสถานีบนผิวโลกที่มีลักษณะคล้ายจานดาวเทียม ไมโครเวฟภาคพื้นดินอยู่ในช่วงกิกะเฮิรตซ์ที่ต่ำ ซึ่งจำกัดการสื่อสารทั้งหมดด้วยเส้นสายตาเท่านั้น สถานีทวนสัญญาณมีระยะห่างประมาณ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48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กิโลเมตร (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30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ไมล์)</a:t>
            </a:r>
          </a:p>
          <a:p>
            <a:pPr indent="1397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ดาวเทียมสื่อสาร</a:t>
            </a:r>
            <a:r>
              <a:rPr lang="en-US" sz="2800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 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สื่อสารดาวเทียมผ่านทางคลื่นวิทยุไมโครเวฟที่ไม่ได้เบี่ยงเบนโดยชั้นบรรยากาศของโลกดาวเทียมจะถูกส่งไปประจำการในอวกาศ ที่มักจะอยู่ในวงโคจร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geosynchronous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ที่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35,400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กิโลเมตร (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22,000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ไมล์) เหนือเส้นศูนย์สูตร ระบบการโคจรของโลกนี้มีความสามารถในการรับและถ่ายทอดสัญญาณเสียง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,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ข้อมูลและทีวี</a:t>
            </a:r>
            <a:endParaRPr lang="en-US" sz="24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</a:t>
            </a:r>
            <a:r>
              <a:rPr lang="th-TH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ระบบเซลลูลาร์และ </a:t>
            </a:r>
            <a:r>
              <a:rPr lang="en-US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PCS</a:t>
            </a:r>
            <a:r>
              <a:rPr lang="en-US" sz="2800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 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ใช้เทคโนโลยีการสื่อสารวิทยุหลายเทคโนโลยี ระบบแบ่งภูมิภาคที่ครอบคลุมออกเป็นพื้นที่ทางภูมิศาสตร์หลายพื้นที่ แต่ละพื้นที่มีเครื่องส่งหรืออุปกรณ์เสาอากาศถ่ายทอดสัญญาณวิทยุพลังงานต่ำเพื่อถ่ายทอดสัญญาณเรียกจากพื้นที่หนึ่งไปยังอีกพื้นที่หนึ่งข้างหน้า</a:t>
            </a:r>
            <a:endParaRPr lang="en-US" sz="28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40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DBB1B8-074F-43CC-99BF-63BF94EEF751}"/>
              </a:ext>
            </a:extLst>
          </p:cNvPr>
          <p:cNvSpPr/>
          <p:nvPr/>
        </p:nvSpPr>
        <p:spPr>
          <a:xfrm>
            <a:off x="345688" y="682077"/>
            <a:ext cx="10013795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970">
              <a:spcBef>
                <a:spcPts val="600"/>
              </a:spcBef>
              <a:spcAft>
                <a:spcPts val="600"/>
              </a:spcAft>
            </a:pPr>
            <a:r>
              <a:rPr lang="th-TH" sz="2800" b="1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 </a:t>
            </a:r>
            <a:r>
              <a:rPr lang="th-TH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เทคโนโลยีวิทยุและการแพร่กระจายสเปกตรัม</a:t>
            </a:r>
            <a:r>
              <a:rPr lang="en-US" sz="2800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 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รือข่ายท้องถิ่นไร้สายจะใช้เทคโนโลยีวิทยุความถี่สูงคล้ายกับโทรศัพท์มือถือดิจิทัลและเทคโนโลยีวิทยุความถี่ต่ำ.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LAN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ไร้สายใช้เทคโนโลยีการแพร่กระจายคลื่นความถี่เพื่อการสื่อสารระหว่างอุปกรณ์หลายชนิดในพื้นที่จำกัด.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IEEE 802.11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กำหนดคุณสมบัติทั่วไปของเทคโนโลยีคลื่นวิทยุไร้สายมาตรฐานเปิดที่รู้จักกันคือ </a:t>
            </a:r>
            <a:r>
              <a:rPr lang="en-US" sz="2800" dirty="0" err="1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Wifi</a:t>
            </a:r>
            <a:endParaRPr lang="en-US" sz="24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 </a:t>
            </a:r>
            <a:r>
              <a:rPr lang="th-TH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การสื่อสารอินฟราเรด</a:t>
            </a:r>
            <a:r>
              <a:rPr lang="en-US" sz="2800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 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สามารถส่งสัญญาณระยะทางสั้นๆมักไม่เกิน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10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เมตร ในหลายกรณีส่วนใหญ่ การส่งแสงจะใช้แบบเส้นสายตา ซึ่งจำกัดตำแหน่งการติดตั้งของอุปกรณ์การสื่อสาร</a:t>
            </a:r>
            <a:endParaRPr lang="en-US" sz="2400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r>
              <a:rPr lang="en-US" sz="2800" b="1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         </a:t>
            </a:r>
            <a:r>
              <a:rPr lang="th-TH" sz="2800" b="1" dirty="0">
                <a:solidFill>
                  <a:srgbClr val="0070C0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เครือข่ายทั่วโลก</a:t>
            </a:r>
            <a:r>
              <a:rPr lang="en-US" sz="2800" dirty="0">
                <a:solidFill>
                  <a:srgbClr val="0070C0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 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(global area network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หรือ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GAN)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เป็นเครือข่ายที่ใช้สำหรับการสนับสนุนการใช้งานมือถือข้ามหลายๆ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LAN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ไร้สาย หรือในพื้นที่ที่ดาวเทียมครอบคลุมถึง ฯลฯ ความท้าทายที่สำคัญในการสื่อสารเคลื่อนที่คือการส่งมอบการสื่อสารของผู้ใช้จากพื้นที่หนึ่งไปอีกพื้นที่หนึ่ง ใน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IEEE 802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การส่งมอบนี้เกี่ยวข้องกับความต่อเนื่องของ </a:t>
            </a:r>
            <a:r>
              <a:rPr lang="en-US" sz="2800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LAN </a:t>
            </a:r>
            <a:r>
              <a:rPr lang="th-TH" sz="2800" dirty="0">
                <a:solidFill>
                  <a:srgbClr val="202122"/>
                </a:solidFill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ไร้สายบนผิวโลก 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76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694</TotalTime>
  <Words>3895</Words>
  <Application>Microsoft Office PowerPoint</Application>
  <PresentationFormat>Widescreen</PresentationFormat>
  <Paragraphs>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Angsana New</vt:lpstr>
      <vt:lpstr>Arial</vt:lpstr>
      <vt:lpstr>SP SUAN DUSIT</vt:lpstr>
      <vt:lpstr>Tahoma</vt:lpstr>
      <vt:lpstr>TH SarabunPSK</vt:lpstr>
      <vt:lpstr>Times New Roman</vt:lpstr>
      <vt:lpstr>Trebuchet MS</vt:lpstr>
      <vt:lpstr>Wingdings</vt:lpstr>
      <vt:lpstr>Wingdings 2</vt:lpstr>
      <vt:lpstr>Opulent</vt:lpstr>
      <vt:lpstr>บทที่ 3 เครือข่ายคอมพิวเตอร์และการสื่อสารข้อมูล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วิชาพื้นฐานธุรกิจดิจิทัล (Business Digital Basic)</dc:title>
  <dc:creator>admin</dc:creator>
  <cp:lastModifiedBy>Juthawut Chantaramalee</cp:lastModifiedBy>
  <cp:revision>124</cp:revision>
  <dcterms:created xsi:type="dcterms:W3CDTF">2020-08-10T02:59:24Z</dcterms:created>
  <dcterms:modified xsi:type="dcterms:W3CDTF">2024-02-04T07:07:17Z</dcterms:modified>
</cp:coreProperties>
</file>