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4"/>
  </p:notesMasterIdLst>
  <p:handoutMasterIdLst>
    <p:handoutMasterId r:id="rId55"/>
  </p:handoutMasterIdLst>
  <p:sldIdLst>
    <p:sldId id="256" r:id="rId3"/>
    <p:sldId id="261" r:id="rId4"/>
    <p:sldId id="270" r:id="rId5"/>
    <p:sldId id="271" r:id="rId6"/>
    <p:sldId id="272" r:id="rId7"/>
    <p:sldId id="273" r:id="rId8"/>
    <p:sldId id="277" r:id="rId9"/>
    <p:sldId id="278" r:id="rId10"/>
    <p:sldId id="274" r:id="rId11"/>
    <p:sldId id="275" r:id="rId12"/>
    <p:sldId id="279" r:id="rId13"/>
    <p:sldId id="280" r:id="rId14"/>
    <p:sldId id="276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264" r:id="rId52"/>
    <p:sldId id="269" r:id="rId5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CF4A7-0A7E-4E63-BEF6-B0ECBD5D5658}" type="datetimeFigureOut">
              <a:rPr lang="th-TH" smtClean="0"/>
              <a:t>20/11/59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2C7F-1A48-4D50-9CD3-DCA67320B4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99778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E8F07-8B92-441A-A89C-24EE756AA923}" type="datetimeFigureOut">
              <a:rPr lang="th-TH" smtClean="0"/>
              <a:t>20/11/59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74EE8-16F1-4F71-BD6C-FC05D3F68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8449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664245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47664" y="1491630"/>
            <a:ext cx="4248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altLang="ko-KR" sz="4800" b="1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กระบวนการเขียนคำสั่งควบคุมและการใช้อาร์</a:t>
            </a:r>
            <a:r>
              <a:rPr lang="th-TH" altLang="ko-KR" sz="4800" b="1" dirty="0" err="1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</a:t>
            </a:r>
            <a:endParaRPr lang="en-US" altLang="ko-KR" sz="4800" b="1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95536" y="4948594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064" y="4564372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0" y="4902428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Asst. Prof.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Juthawut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Chantharamalee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                                                       Computer Science   @ 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Dusit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University</a:t>
            </a:r>
          </a:p>
        </p:txBody>
      </p:sp>
      <p:sp>
        <p:nvSpPr>
          <p:cNvPr id="10" name="แผนผังลําดับงาน: กระบวนการสำรอง 9"/>
          <p:cNvSpPr/>
          <p:nvPr/>
        </p:nvSpPr>
        <p:spPr>
          <a:xfrm>
            <a:off x="421765" y="4434759"/>
            <a:ext cx="1008112" cy="360040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Edit 10-2016</a:t>
            </a:r>
            <a:endParaRPr lang="th-TH" sz="16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9535" y="3363838"/>
            <a:ext cx="2218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อาร์</a:t>
            </a:r>
            <a:r>
              <a:rPr lang="th-TH" altLang="ko-KR" dirty="0" err="1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2 มิติ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35696" y="2004615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1,1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11319" y="1052285"/>
            <a:ext cx="4104456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อาคาร</a:t>
            </a:r>
            <a:r>
              <a:rPr lang="en-US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Computer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835696" y="1608696"/>
            <a:ext cx="71984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ห้องที่ 1</a:t>
            </a:r>
            <a:endParaRPr lang="en-US" altLang="ko-KR" sz="1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1115856" y="1994241"/>
            <a:ext cx="719840" cy="4592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ชั้นที่ 1</a:t>
            </a:r>
            <a:endParaRPr lang="en-US" altLang="ko-KR" sz="1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555536" y="2004615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1,2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555536" y="1608696"/>
            <a:ext cx="71984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ห้องที่ 2</a:t>
            </a:r>
            <a:endParaRPr lang="en-US" altLang="ko-KR" sz="1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276095" y="2004615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1,3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3276095" y="1608696"/>
            <a:ext cx="71984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ห้องที่ 3</a:t>
            </a:r>
            <a:endParaRPr lang="en-US" altLang="ko-KR" sz="1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995935" y="2004615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1,4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3995935" y="1608696"/>
            <a:ext cx="71984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ห้องที่ 4</a:t>
            </a:r>
            <a:endParaRPr lang="en-US" altLang="ko-KR" sz="1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4715775" y="2004615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1,5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4715775" y="1608696"/>
            <a:ext cx="71984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ห้องที่ 5</a:t>
            </a:r>
            <a:endParaRPr lang="en-US" altLang="ko-KR" sz="1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835696" y="2453506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2,1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7" name="Content Placeholder 1"/>
          <p:cNvSpPr txBox="1">
            <a:spLocks/>
          </p:cNvSpPr>
          <p:nvPr/>
        </p:nvSpPr>
        <p:spPr>
          <a:xfrm>
            <a:off x="1115856" y="2443132"/>
            <a:ext cx="719840" cy="4592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ชั้นที่ 2</a:t>
            </a:r>
            <a:endParaRPr lang="en-US" altLang="ko-KR" sz="1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2555536" y="2453506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2,2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276095" y="2453506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2,3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3995935" y="2453506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2,4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4715775" y="2453506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2,5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1835696" y="2909723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3,1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3" name="Content Placeholder 1"/>
          <p:cNvSpPr txBox="1">
            <a:spLocks/>
          </p:cNvSpPr>
          <p:nvPr/>
        </p:nvSpPr>
        <p:spPr>
          <a:xfrm>
            <a:off x="1111963" y="2899349"/>
            <a:ext cx="719840" cy="4592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ชั้นที่ 3</a:t>
            </a:r>
            <a:endParaRPr lang="en-US" altLang="ko-KR" sz="1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555536" y="2909723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3,2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276095" y="2909723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3,3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3995935" y="2909723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3,4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4715775" y="2909723"/>
            <a:ext cx="719840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3,5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3.2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52691"/>
            <a:ext cx="6238095" cy="39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4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851957" y="1563638"/>
            <a:ext cx="4872171" cy="1368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ชั้นที่ 1 </a:t>
            </a:r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: 11, 12,  13, 14, 15</a:t>
            </a:r>
          </a:p>
          <a:p>
            <a:r>
              <a:rPr lang="th-TH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ชั้นที่ 2 </a:t>
            </a:r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: 21, 22, 23, 24, 25</a:t>
            </a:r>
          </a:p>
          <a:p>
            <a:r>
              <a:rPr lang="th-TH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ชั้นที่ 3 </a:t>
            </a:r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: 31, 32, 33, 34, 35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95536" y="843558"/>
            <a:ext cx="5708559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ผลการรันโปรแกรมตัวอย่าง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6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54360" y="985365"/>
            <a:ext cx="8435280" cy="3384377"/>
          </a:xfrm>
        </p:spPr>
        <p:txBody>
          <a:bodyPr/>
          <a:lstStyle/>
          <a:p>
            <a:pPr algn="thaiDist"/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การเข้าถึงข้อมูลแบบอาร์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 ส่วนใหญ่จะต้องใช้วิธีวนลูป ไม่ว่าจะเป็น	 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</a:p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- For Loop</a:t>
            </a:r>
          </a:p>
          <a:p>
            <a:pPr algn="thaiDist"/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- While Loop</a:t>
            </a: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4360" y="524717"/>
            <a:ext cx="8496944" cy="460648"/>
          </a:xfrm>
        </p:spPr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การเข้าถึงและการใช้งานอาร์</a:t>
            </a:r>
            <a:r>
              <a:rPr lang="th-TH" altLang="ko-KR" sz="3200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endParaRPr lang="en-US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3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7560840" cy="843557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3.3  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(การใช้งาน  อาร์</a:t>
            </a:r>
            <a:r>
              <a:rPr lang="th-TH" altLang="ko-KR" sz="2000" b="0" dirty="0" err="1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เรย์อ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อปเจ</a:t>
            </a:r>
            <a:r>
              <a:rPr lang="th-TH" altLang="ko-KR" sz="2000" b="0" dirty="0" err="1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็ค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แบบเดิม)</a:t>
            </a:r>
            <a:endParaRPr lang="th-TH" altLang="ko-KR" sz="2800" b="0" dirty="0">
              <a:solidFill>
                <a:srgbClr val="0070C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83568" y="771550"/>
            <a:ext cx="7200800" cy="381642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[]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double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sum = 0;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double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 ]  values = {1, 2, 3, 4};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for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altLang="ko-KR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=0 ;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&lt;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values.length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++)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double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element = values[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];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sum = sum + element;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(sum);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}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} 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843558"/>
            <a:ext cx="7632848" cy="352839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881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7560840" cy="843557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3.4  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(อาร์</a:t>
            </a:r>
            <a:r>
              <a:rPr lang="th-TH" altLang="ko-KR" sz="2000" b="0" dirty="0" err="1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เรย์อ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อปเจ</a:t>
            </a:r>
            <a:r>
              <a:rPr lang="th-TH" altLang="ko-KR" sz="2000" b="0" dirty="0" err="1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็ค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โดยใช้ </a:t>
            </a:r>
            <a:r>
              <a:rPr lang="en-US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for-each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)</a:t>
            </a:r>
            <a:endParaRPr lang="th-TH" altLang="ko-KR" sz="2800" b="0" dirty="0">
              <a:solidFill>
                <a:srgbClr val="0070C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83568" y="915566"/>
            <a:ext cx="7200800" cy="345638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[]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double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sum = 0;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double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 ]  values = {1, 2, 3, 4};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for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double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element:values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sum = sum + element;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(sum);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}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} 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843558"/>
            <a:ext cx="7632848" cy="352839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73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851957" y="1563638"/>
            <a:ext cx="4872171" cy="1944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1.0</a:t>
            </a:r>
            <a:endParaRPr lang="en-US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3.0</a:t>
            </a:r>
          </a:p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6.0</a:t>
            </a:r>
          </a:p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10.0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95536" y="843558"/>
            <a:ext cx="5708559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ผลการรันโปรแกรมตัวอย่าง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9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54360" y="985365"/>
            <a:ext cx="8435280" cy="3384377"/>
          </a:xfrm>
        </p:spPr>
        <p:txBody>
          <a:bodyPr/>
          <a:lstStyle/>
          <a:p>
            <a:pPr algn="thaiDist"/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การนำตัวแปรชนิดอาร์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ไปใช้นั้นมีคุณสมบัติหรือเมธอดที่เกี่ยวข้องและนิยมใช้บ่อย เช่น ขนาดของอาร์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มักนิยมใช้ตรวจสอบดังนี้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4360" y="524717"/>
            <a:ext cx="8496944" cy="460648"/>
          </a:xfrm>
        </p:spPr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การนำตัวแปรไปใช้ในรูปแบบ</a:t>
            </a:r>
            <a:r>
              <a:rPr lang="th-TH" altLang="ko-KR" sz="3200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ต่างๆ</a:t>
            </a:r>
            <a:endParaRPr lang="en-US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8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7560840" cy="843557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3.4  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(อาร์</a:t>
            </a:r>
            <a:r>
              <a:rPr lang="th-TH" altLang="ko-KR" sz="2000" b="0" dirty="0" err="1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เรย์อ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อปเจ</a:t>
            </a:r>
            <a:r>
              <a:rPr lang="th-TH" altLang="ko-KR" sz="2000" b="0" dirty="0" err="1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็ค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โดยใช้ </a:t>
            </a:r>
            <a:r>
              <a:rPr lang="en-US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for-each</a:t>
            </a:r>
            <a:r>
              <a:rPr lang="th-TH" altLang="ko-KR" sz="2000" b="0" dirty="0">
                <a:solidFill>
                  <a:srgbClr val="0070C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)</a:t>
            </a:r>
            <a:endParaRPr lang="th-TH" altLang="ko-KR" sz="2800" b="0" dirty="0">
              <a:solidFill>
                <a:srgbClr val="0070C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83568" y="915566"/>
            <a:ext cx="7200800" cy="345638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en-US" altLang="ko-KR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openstanddard.ch03;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Import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java.util.Arrays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class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DummyClass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 (String []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 ]  x = {10, 20, 30, 40};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Arrays.sort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(x);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for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altLang="ko-KR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=0 ;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&lt;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x.length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++)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(x[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]);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}  }  }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843558"/>
            <a:ext cx="7632848" cy="352839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448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851957" y="1563638"/>
            <a:ext cx="4872171" cy="1944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</a:t>
            </a:r>
            <a:endParaRPr lang="en-US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20</a:t>
            </a:r>
          </a:p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30</a:t>
            </a:r>
          </a:p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40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95536" y="843558"/>
            <a:ext cx="5708559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ผลการรันโปรแกรมตัวอย่าง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9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43558"/>
            <a:ext cx="8496944" cy="460648"/>
          </a:xfrm>
        </p:spPr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อาร์</a:t>
            </a:r>
            <a:r>
              <a:rPr lang="th-TH" altLang="ko-KR" sz="3200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(Array)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275606"/>
            <a:ext cx="8435280" cy="3384377"/>
          </a:xfrm>
        </p:spPr>
        <p:txBody>
          <a:bodyPr/>
          <a:lstStyle/>
          <a:p>
            <a:pPr algn="thaiDist"/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ตัวแปรที่มีโครงสร้างของข้อมูล ที่แทนกลุ่มของข้อมูลโดยใช้ชื่อตัวแปรเดียวแต่อ้างอิงโดยการใช้ดัชนี้กำกับไว้ โดยที่ภาษาจาวาได้เตรียมคลาสของอาร์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ไว้แล้วที่ </a:t>
            </a:r>
            <a:r>
              <a:rPr lang="en-US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java.util.Arrays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อาร์</a:t>
            </a:r>
            <a:r>
              <a:rPr lang="th-TH" altLang="ko-KR" dirty="0" err="1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</a:t>
            </a:r>
            <a:endParaRPr lang="th-TH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04038" y="2782870"/>
            <a:ext cx="5396154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&lt;Type&gt; &lt;array-name&gt; [ ];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47618" y="2291170"/>
            <a:ext cx="95603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82370" y="3851655"/>
            <a:ext cx="5417822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&lt;Type&gt; [ ] &lt;array-name&gt; [,&lt;array-name&gt;, …] ;</a:t>
            </a:r>
            <a:endParaRPr lang="th-TH" sz="28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25950" y="3359955"/>
            <a:ext cx="95603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60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54360" y="985365"/>
            <a:ext cx="8394104" cy="3384377"/>
          </a:xfrm>
        </p:spPr>
        <p:txBody>
          <a:bodyPr/>
          <a:lstStyle/>
          <a:p>
            <a:pPr algn="thaiDist"/>
            <a:r>
              <a:rPr lang="en-US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x.length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การตรวจสอบขนาดของอาร์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ผ่านคุณสมบัติของตัวแปร 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x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ที่ประกาศไว้</a:t>
            </a:r>
          </a:p>
          <a:p>
            <a:pPr algn="thaiDist"/>
            <a:r>
              <a:rPr lang="en-US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Arrays,sort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()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การอ้างอิงคลาสอาร์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โดยจะต้อง 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import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มาไว้ที่ส่วนหัวของโปรแกรมหลังจากนั้นเรียกเมธอด 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sort()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เพื่อทำการจัดเรียงอาร์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ซึ่งในคลาสนี้มีรองรับไว้เรียบร้อยแล้ว</a:t>
            </a:r>
          </a:p>
          <a:p>
            <a:pPr algn="thaiDist"/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4360" y="524717"/>
            <a:ext cx="8496944" cy="460648"/>
          </a:xfrm>
        </p:spPr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อธิบายเพิ่มเติม</a:t>
            </a:r>
            <a:endParaRPr lang="en-US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4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43558"/>
            <a:ext cx="8496944" cy="460648"/>
          </a:xfrm>
        </p:spPr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คำสั่งควบคุมทิศทาง (</a:t>
            </a:r>
            <a:r>
              <a:rPr lang="en-US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Branch Control</a:t>
            </a:r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275606"/>
            <a:ext cx="8435280" cy="3384377"/>
          </a:xfrm>
        </p:spPr>
        <p:txBody>
          <a:bodyPr/>
          <a:lstStyle/>
          <a:p>
            <a:pPr algn="thaiDist"/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คำสั่ง </a:t>
            </a:r>
            <a:r>
              <a:rPr lang="en-US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if-else</a:t>
            </a:r>
            <a:endParaRPr lang="th-TH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การควบคุมการทิศทางการทำงาน (</a:t>
            </a:r>
            <a:r>
              <a:rPr lang="en-US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Control Flow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04038" y="2283718"/>
            <a:ext cx="2299810" cy="22322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if (&lt;condition&gt;) {  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&lt;statement&gt;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} [else  {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&lt;statement&gt;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}]</a:t>
            </a:r>
            <a:endParaRPr lang="th-TH" sz="2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26023" y="1779662"/>
            <a:ext cx="95603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2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401681" y="1775969"/>
            <a:ext cx="525775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021564" y="1015080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Start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แผนผังลําดับงาน: การตัดสินใจ 11"/>
          <p:cNvSpPr/>
          <p:nvPr/>
        </p:nvSpPr>
        <p:spPr>
          <a:xfrm>
            <a:off x="2498640" y="1835676"/>
            <a:ext cx="1944216" cy="773234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&lt;Condition&gt;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822088" y="3003798"/>
            <a:ext cx="1339584" cy="504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 1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048384" y="3959338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Stop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16" name="ตัวเชื่อมต่อตรง 15"/>
          <p:cNvCxnSpPr>
            <a:stCxn id="10" idx="2"/>
            <a:endCxn id="12" idx="0"/>
          </p:cNvCxnSpPr>
          <p:nvPr/>
        </p:nvCxnSpPr>
        <p:spPr>
          <a:xfrm>
            <a:off x="3467904" y="1433386"/>
            <a:ext cx="2844" cy="40229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491880" y="2599234"/>
            <a:ext cx="2844" cy="40229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stCxn id="13" idx="2"/>
            <a:endCxn id="14" idx="0"/>
          </p:cNvCxnSpPr>
          <p:nvPr/>
        </p:nvCxnSpPr>
        <p:spPr>
          <a:xfrm>
            <a:off x="3491880" y="3507854"/>
            <a:ext cx="2844" cy="451484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4932040" y="1970265"/>
            <a:ext cx="1339584" cy="504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Statemen2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>
            <a:off x="4414648" y="2222293"/>
            <a:ext cx="517392" cy="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"/>
          <p:cNvSpPr txBox="1">
            <a:spLocks/>
          </p:cNvSpPr>
          <p:nvPr/>
        </p:nvSpPr>
        <p:spPr>
          <a:xfrm>
            <a:off x="581950" y="483518"/>
            <a:ext cx="1841721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คำสั่ง </a:t>
            </a:r>
            <a:r>
              <a:rPr lang="en-US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if-else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3509032" y="2477191"/>
            <a:ext cx="597784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yes</a:t>
            </a: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flipH="1">
            <a:off x="3514572" y="3737424"/>
            <a:ext cx="2087260" cy="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5601832" y="2492999"/>
            <a:ext cx="0" cy="1240597"/>
          </a:xfrm>
          <a:prstGeom prst="line">
            <a:avLst/>
          </a:prstGeom>
          <a:ln w="15875">
            <a:solidFill>
              <a:srgbClr val="00B0F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4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4.1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83568" y="555526"/>
            <a:ext cx="7200800" cy="40324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en-US" altLang="ko-KR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openstand.ch04;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class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IfThenSample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 ]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numberOfSample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=0;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if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numberOfSample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== 1)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(“Show statement 1 if true”);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} 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else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(“Show statement 2 if false”);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}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} 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}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558362"/>
            <a:ext cx="7632848" cy="40324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830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267494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ผลการรันโปรแกรมตัวอย่าง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4.1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05336" y="1059582"/>
            <a:ext cx="7200800" cy="504056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Show Statement 2 if false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86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69296" y="161227"/>
            <a:ext cx="8595192" cy="4498755"/>
          </a:xfrm>
        </p:spPr>
        <p:txBody>
          <a:bodyPr/>
          <a:lstStyle/>
          <a:p>
            <a:pPr algn="thaiDist"/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คำสั่ง </a:t>
            </a:r>
            <a:r>
              <a:rPr lang="en-US" altLang="ko-KR" sz="2800" b="1" dirty="0" err="1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nestif</a:t>
            </a:r>
            <a:r>
              <a:rPr lang="en-US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-else</a:t>
            </a:r>
            <a:endParaRPr lang="th-TH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33326" y="1203598"/>
            <a:ext cx="4388042" cy="3312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if (&lt;condition 1&gt;) {  </a:t>
            </a:r>
          </a:p>
          <a:p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&lt;statement 1&gt;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} [else if (condition 2) {</a:t>
            </a:r>
          </a:p>
          <a:p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&lt;statement 2&gt;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} else if (condition 3) {</a:t>
            </a:r>
          </a:p>
          <a:p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&lt;statement 3&gt; </a:t>
            </a:r>
          </a:p>
          <a:p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...</a:t>
            </a:r>
          </a:p>
          <a:p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} else if {</a:t>
            </a:r>
          </a:p>
          <a:p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&lt;statement n&gt; </a:t>
            </a:r>
          </a:p>
          <a:p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}]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55576" y="627534"/>
            <a:ext cx="95603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82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692680" y="1503940"/>
            <a:ext cx="525775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212211" y="374925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Start</a:t>
            </a:r>
            <a:endParaRPr lang="th-TH" sz="1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แผนผังลําดับงาน: การตัดสินใจ 11"/>
          <p:cNvSpPr/>
          <p:nvPr/>
        </p:nvSpPr>
        <p:spPr>
          <a:xfrm>
            <a:off x="2868755" y="1065091"/>
            <a:ext cx="1579593" cy="512133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&lt;Condition&gt;</a:t>
            </a:r>
            <a:endParaRPr lang="th-TH" sz="1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175661" y="3377580"/>
            <a:ext cx="999750" cy="32799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 n</a:t>
            </a:r>
            <a:endParaRPr lang="th-TH" sz="1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229196" y="4097660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Stop</a:t>
            </a:r>
            <a:endParaRPr lang="th-TH" sz="1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16" name="ตัวเชื่อมต่อตรง 15"/>
          <p:cNvCxnSpPr>
            <a:stCxn id="10" idx="2"/>
            <a:endCxn id="12" idx="0"/>
          </p:cNvCxnSpPr>
          <p:nvPr/>
        </p:nvCxnSpPr>
        <p:spPr>
          <a:xfrm>
            <a:off x="3658551" y="793231"/>
            <a:ext cx="1" cy="27186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stCxn id="13" idx="2"/>
            <a:endCxn id="14" idx="0"/>
          </p:cNvCxnSpPr>
          <p:nvPr/>
        </p:nvCxnSpPr>
        <p:spPr>
          <a:xfrm>
            <a:off x="3675536" y="3705574"/>
            <a:ext cx="0" cy="392086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4978708" y="1065091"/>
            <a:ext cx="110546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 1</a:t>
            </a:r>
            <a:endParaRPr lang="th-TH" sz="1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>
            <a:off x="4461316" y="1321157"/>
            <a:ext cx="517392" cy="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"/>
          <p:cNvSpPr txBox="1">
            <a:spLocks/>
          </p:cNvSpPr>
          <p:nvPr/>
        </p:nvSpPr>
        <p:spPr>
          <a:xfrm>
            <a:off x="395536" y="195486"/>
            <a:ext cx="1841721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คำสั่ง </a:t>
            </a:r>
            <a:r>
              <a:rPr lang="en-US" altLang="ko-KR" sz="2400" b="1" dirty="0" err="1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nestif</a:t>
            </a:r>
            <a:r>
              <a:rPr lang="en-US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-else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4380924" y="939252"/>
            <a:ext cx="597784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yes</a:t>
            </a:r>
          </a:p>
        </p:txBody>
      </p:sp>
      <p:sp>
        <p:nvSpPr>
          <p:cNvPr id="36" name="แผนผังลําดับงาน: การตัดสินใจ 35"/>
          <p:cNvSpPr/>
          <p:nvPr/>
        </p:nvSpPr>
        <p:spPr>
          <a:xfrm>
            <a:off x="2881723" y="1834166"/>
            <a:ext cx="1579593" cy="512133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&lt;Condition&gt;</a:t>
            </a:r>
            <a:endParaRPr lang="th-TH" sz="1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37" name="ตัวเชื่อมต่อตรง 36"/>
          <p:cNvCxnSpPr>
            <a:endCxn id="36" idx="0"/>
          </p:cNvCxnSpPr>
          <p:nvPr/>
        </p:nvCxnSpPr>
        <p:spPr>
          <a:xfrm>
            <a:off x="3671519" y="1562306"/>
            <a:ext cx="1" cy="27186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>
            <a:off x="3668675" y="2346299"/>
            <a:ext cx="0" cy="256942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แผนผังลําดับงาน: การตัดสินใจ 41"/>
          <p:cNvSpPr/>
          <p:nvPr/>
        </p:nvSpPr>
        <p:spPr>
          <a:xfrm>
            <a:off x="2867799" y="2608505"/>
            <a:ext cx="1579593" cy="512133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&lt;Condition&gt;</a:t>
            </a:r>
            <a:endParaRPr lang="th-TH" sz="1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43" name="ตัวเชื่อมต่อตรง 42"/>
          <p:cNvCxnSpPr/>
          <p:nvPr/>
        </p:nvCxnSpPr>
        <p:spPr>
          <a:xfrm>
            <a:off x="3654751" y="3120638"/>
            <a:ext cx="0" cy="256942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สี่เหลี่ยมผืนผ้า 43"/>
          <p:cNvSpPr/>
          <p:nvPr/>
        </p:nvSpPr>
        <p:spPr>
          <a:xfrm>
            <a:off x="4978708" y="1839185"/>
            <a:ext cx="110546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 2</a:t>
            </a:r>
            <a:endParaRPr lang="th-TH" sz="1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45" name="ตัวเชื่อมต่อตรง 44"/>
          <p:cNvCxnSpPr/>
          <p:nvPr/>
        </p:nvCxnSpPr>
        <p:spPr>
          <a:xfrm>
            <a:off x="4461316" y="2095251"/>
            <a:ext cx="517392" cy="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1"/>
          <p:cNvSpPr txBox="1">
            <a:spLocks/>
          </p:cNvSpPr>
          <p:nvPr/>
        </p:nvSpPr>
        <p:spPr>
          <a:xfrm>
            <a:off x="4479376" y="1704598"/>
            <a:ext cx="597784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yes</a:t>
            </a: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4978708" y="2603241"/>
            <a:ext cx="110546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 3</a:t>
            </a:r>
            <a:endParaRPr lang="th-TH" sz="1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48" name="ตัวเชื่อมต่อตรง 47"/>
          <p:cNvCxnSpPr/>
          <p:nvPr/>
        </p:nvCxnSpPr>
        <p:spPr>
          <a:xfrm>
            <a:off x="4461316" y="2859307"/>
            <a:ext cx="517392" cy="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1"/>
          <p:cNvSpPr txBox="1">
            <a:spLocks/>
          </p:cNvSpPr>
          <p:nvPr/>
        </p:nvSpPr>
        <p:spPr>
          <a:xfrm>
            <a:off x="4380924" y="2477402"/>
            <a:ext cx="597784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yes</a:t>
            </a:r>
          </a:p>
        </p:txBody>
      </p:sp>
      <p:sp>
        <p:nvSpPr>
          <p:cNvPr id="50" name="Content Placeholder 1"/>
          <p:cNvSpPr txBox="1">
            <a:spLocks/>
          </p:cNvSpPr>
          <p:nvPr/>
        </p:nvSpPr>
        <p:spPr>
          <a:xfrm>
            <a:off x="3692680" y="2239477"/>
            <a:ext cx="525775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</a:t>
            </a:r>
          </a:p>
        </p:txBody>
      </p:sp>
      <p:sp>
        <p:nvSpPr>
          <p:cNvPr id="51" name="Content Placeholder 1"/>
          <p:cNvSpPr txBox="1">
            <a:spLocks/>
          </p:cNvSpPr>
          <p:nvPr/>
        </p:nvSpPr>
        <p:spPr>
          <a:xfrm>
            <a:off x="3692680" y="3003798"/>
            <a:ext cx="525775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4417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4.2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99592" y="987574"/>
            <a:ext cx="6984776" cy="3600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en-US" altLang="ko-KR" sz="1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openstand.ch04;</a:t>
            </a:r>
          </a:p>
          <a:p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class  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NestIf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{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 ]  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sz="18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numberOfSample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=0;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if 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numberOfSample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== 1) {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(“Show statement 1 if true”);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	}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else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if 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numberOfSample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== 2) {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(“Show statement 2 if true”);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	}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else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if 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numberOfSample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== 3) {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(“Show statement 3 if true”);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}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else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{</a:t>
            </a:r>
          </a:p>
          <a:p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</a:t>
            </a:r>
            <a:r>
              <a:rPr lang="en-US" altLang="ko-KR" sz="18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sz="18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(“Show statement 2 if all false”); } } }</a:t>
            </a:r>
          </a:p>
          <a:p>
            <a:endParaRPr lang="en-US" altLang="ko-KR" sz="18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558362"/>
            <a:ext cx="7632848" cy="40324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7170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267494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ผลการรันโปรแกรมตัวอย่าง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4.3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05336" y="1059582"/>
            <a:ext cx="7200800" cy="504056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 Item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57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69296" y="161227"/>
            <a:ext cx="8595192" cy="4498755"/>
          </a:xfrm>
        </p:spPr>
        <p:txBody>
          <a:bodyPr/>
          <a:lstStyle/>
          <a:p>
            <a:pPr algn="thaiDist"/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คำสั่ง </a:t>
            </a:r>
            <a:r>
              <a:rPr lang="en-US" altLang="ko-KR" sz="2800" b="1" dirty="0" err="1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switc</a:t>
            </a:r>
            <a:r>
              <a:rPr lang="en-US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-else</a:t>
            </a:r>
            <a:endParaRPr lang="th-TH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33326" y="1203598"/>
            <a:ext cx="4388042" cy="3312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switch (&lt;expression&gt;) {  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case &lt;value1&gt;  &lt;statement 1&gt;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break;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case &lt;value2&gt;  &lt;statement 2&gt;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break;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default &lt;statements&gt; 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break;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}</a:t>
            </a:r>
            <a:endParaRPr lang="th-TH" sz="2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55576" y="627534"/>
            <a:ext cx="95603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1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43558"/>
            <a:ext cx="8496944" cy="460648"/>
          </a:xfrm>
        </p:spPr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การกำหนดตัวแปรแบบอาร์</a:t>
            </a:r>
            <a:r>
              <a:rPr lang="th-TH" altLang="ko-KR" sz="3200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en-US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การกำหนดและการประกาศตัวแปรแบบอาร์</a:t>
            </a:r>
            <a:r>
              <a:rPr lang="th-TH" altLang="ko-KR" dirty="0" err="1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56783" y="1859732"/>
            <a:ext cx="5396154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en-US" sz="2800" b="1" dirty="0" err="1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 ] x;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00362" y="1368032"/>
            <a:ext cx="3955613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ประกาศโดยไม่มีการกำหนดค่าเริ่มต้น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3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4.3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99592" y="558362"/>
            <a:ext cx="6984776" cy="402961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en-US" altLang="ko-KR" sz="16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openstandard.ch04;</a:t>
            </a:r>
          </a:p>
          <a:p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class  </a:t>
            </a:r>
            <a:r>
              <a:rPr lang="en-US" altLang="ko-KR" sz="16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SwitchCaseSample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{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 ]  </a:t>
            </a:r>
            <a:r>
              <a:rPr lang="en-US" altLang="ko-KR" sz="16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sz="1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sz="16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numberOfItem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=0;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String </a:t>
            </a:r>
            <a:r>
              <a:rPr lang="en-US" altLang="ko-KR" sz="16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msg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Switch 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altLang="ko-KR" sz="16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numberOfItem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case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0 :</a:t>
            </a:r>
            <a:r>
              <a:rPr lang="en-US" altLang="ko-KR" sz="16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msg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= “No Item”;</a:t>
            </a:r>
          </a:p>
          <a:p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              break;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case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1 :</a:t>
            </a:r>
            <a:r>
              <a:rPr lang="en-US" altLang="ko-KR" sz="16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msg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= “One Item”;</a:t>
            </a:r>
          </a:p>
          <a:p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              break;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case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2 :</a:t>
            </a:r>
            <a:r>
              <a:rPr lang="en-US" altLang="ko-KR" sz="16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msg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= “Two Item”;</a:t>
            </a:r>
          </a:p>
          <a:p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              break;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altLang="ko-KR" sz="1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default 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:</a:t>
            </a:r>
            <a:r>
              <a:rPr lang="en-US" altLang="ko-KR" sz="16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msg</a:t>
            </a:r>
            <a:r>
              <a:rPr lang="en-US" altLang="ko-KR" sz="16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= “More Item”;     }  }  }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558362"/>
            <a:ext cx="7632848" cy="40324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0419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26023" y="843558"/>
            <a:ext cx="8476801" cy="3816425"/>
          </a:xfrm>
        </p:spPr>
        <p:txBody>
          <a:bodyPr/>
          <a:lstStyle/>
          <a:p>
            <a:pPr algn="thaiDist"/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คำสั่ง </a:t>
            </a:r>
            <a:r>
              <a:rPr lang="en-US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while</a:t>
            </a:r>
            <a:endParaRPr lang="th-TH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คำสั่งวนลูป (</a:t>
            </a:r>
            <a:r>
              <a:rPr lang="en-US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Looping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7624" y="1995686"/>
            <a:ext cx="3091898" cy="1656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while (&lt;condition&gt;) {  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&lt;statement&gt;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}</a:t>
            </a:r>
            <a:endParaRPr lang="th-TH" sz="2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27584" y="1431136"/>
            <a:ext cx="95603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53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401681" y="1775969"/>
            <a:ext cx="525775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021564" y="1015080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Start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แผนผังลําดับงาน: การตัดสินใจ 11"/>
          <p:cNvSpPr/>
          <p:nvPr/>
        </p:nvSpPr>
        <p:spPr>
          <a:xfrm>
            <a:off x="2498640" y="1835676"/>
            <a:ext cx="1944216" cy="773234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&lt;Condition&gt;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822088" y="3003798"/>
            <a:ext cx="1339584" cy="504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 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932040" y="1970265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Stop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16" name="ตัวเชื่อมต่อตรง 15"/>
          <p:cNvCxnSpPr>
            <a:stCxn id="10" idx="2"/>
            <a:endCxn id="12" idx="0"/>
          </p:cNvCxnSpPr>
          <p:nvPr/>
        </p:nvCxnSpPr>
        <p:spPr>
          <a:xfrm>
            <a:off x="3467904" y="1433386"/>
            <a:ext cx="2844" cy="40229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491880" y="2599234"/>
            <a:ext cx="2844" cy="40229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1835696" y="2222294"/>
            <a:ext cx="684084" cy="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4414648" y="2222293"/>
            <a:ext cx="517392" cy="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"/>
          <p:cNvSpPr txBox="1">
            <a:spLocks/>
          </p:cNvSpPr>
          <p:nvPr/>
        </p:nvSpPr>
        <p:spPr>
          <a:xfrm>
            <a:off x="581950" y="483518"/>
            <a:ext cx="1841721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คำสั่ง </a:t>
            </a:r>
            <a:r>
              <a:rPr lang="en-US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while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3509032" y="2477191"/>
            <a:ext cx="597784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yes</a:t>
            </a: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1835696" y="2222293"/>
            <a:ext cx="0" cy="1033533"/>
          </a:xfrm>
          <a:prstGeom prst="line">
            <a:avLst/>
          </a:prstGeom>
          <a:ln w="15875">
            <a:solidFill>
              <a:srgbClr val="00B0F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>
            <a:stCxn id="13" idx="1"/>
          </p:cNvCxnSpPr>
          <p:nvPr/>
        </p:nvCxnSpPr>
        <p:spPr>
          <a:xfrm flipH="1">
            <a:off x="1835696" y="3255826"/>
            <a:ext cx="986392" cy="0"/>
          </a:xfrm>
          <a:prstGeom prst="line">
            <a:avLst/>
          </a:prstGeom>
          <a:ln w="15875">
            <a:solidFill>
              <a:srgbClr val="00B0F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899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4.3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99592" y="558362"/>
            <a:ext cx="6984776" cy="402961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en-US" altLang="ko-KR" sz="24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openstandard.ch04;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class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WhileSample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 ]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sz="24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a = 0, sum = 0;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While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(a &lt;= 20)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sum += a;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a  += 5;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(sum);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}  }  }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558362"/>
            <a:ext cx="7632848" cy="40324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548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267494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ผลการรันโปรแกรมตัวอย่าง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4.4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05336" y="1059582"/>
            <a:ext cx="7200800" cy="2448272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0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15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30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50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24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7" y="267494"/>
            <a:ext cx="7776864" cy="4392489"/>
          </a:xfrm>
        </p:spPr>
        <p:txBody>
          <a:bodyPr/>
          <a:lstStyle/>
          <a:p>
            <a:pPr algn="thaiDist"/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คำสั่ง </a:t>
            </a:r>
            <a:r>
              <a:rPr lang="en-US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Do-while</a:t>
            </a: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เป็นคำสั่งที่ยอมให้มีการทำงานก่อนที่จะมีการตรวจสอบเงื่อนไข ซึ่งจะพบว่าการทำงานในส่วนของ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อย่างน้อย 1 ครั้งเสมอ ซึ่งต่างจาก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while loop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ซึ่งจะมีการตรวจสอบก่อนเสมอ ซึ่งอาจไม่ได้เข้ามาทำใน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หากพบว่าเท็จตั้งแต่แรก</a:t>
            </a:r>
            <a:r>
              <a:rPr lang="th-TH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ดังโฟว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ชาร์ต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27680" y="1419622"/>
            <a:ext cx="3091898" cy="1656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 {  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&lt;statement&gt;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} while(&lt;condition&gt;) ;</a:t>
            </a:r>
            <a:endParaRPr lang="th-TH" sz="2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18777" y="828016"/>
            <a:ext cx="95603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43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572640" y="3408340"/>
            <a:ext cx="525775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74332" y="843558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Start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แผนผังลําดับงาน: การตัดสินใจ 11"/>
          <p:cNvSpPr/>
          <p:nvPr/>
        </p:nvSpPr>
        <p:spPr>
          <a:xfrm>
            <a:off x="2627784" y="2707959"/>
            <a:ext cx="1944216" cy="773234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&lt;Condition&gt;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950880" y="1801613"/>
            <a:ext cx="1339584" cy="504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144572" y="3860982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Stop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16" name="ตัวเชื่อมต่อตรง 15"/>
          <p:cNvCxnSpPr>
            <a:stCxn id="10" idx="2"/>
          </p:cNvCxnSpPr>
          <p:nvPr/>
        </p:nvCxnSpPr>
        <p:spPr>
          <a:xfrm>
            <a:off x="3620672" y="1261864"/>
            <a:ext cx="0" cy="536879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611012" y="2305669"/>
            <a:ext cx="2844" cy="40229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endCxn id="13" idx="1"/>
          </p:cNvCxnSpPr>
          <p:nvPr/>
        </p:nvCxnSpPr>
        <p:spPr>
          <a:xfrm>
            <a:off x="1988464" y="2050772"/>
            <a:ext cx="962416" cy="2869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H="1">
            <a:off x="3590912" y="3499782"/>
            <a:ext cx="8980" cy="36120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"/>
          <p:cNvSpPr txBox="1">
            <a:spLocks/>
          </p:cNvSpPr>
          <p:nvPr/>
        </p:nvSpPr>
        <p:spPr>
          <a:xfrm>
            <a:off x="581950" y="483518"/>
            <a:ext cx="1841721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คำสั่ง </a:t>
            </a:r>
            <a:r>
              <a:rPr lang="en-US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Do-while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1942119" y="2346520"/>
            <a:ext cx="597784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yes</a:t>
            </a: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1988464" y="2050771"/>
            <a:ext cx="0" cy="1049801"/>
          </a:xfrm>
          <a:prstGeom prst="line">
            <a:avLst/>
          </a:prstGeom>
          <a:ln w="15875">
            <a:solidFill>
              <a:srgbClr val="00B0F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 flipH="1" flipV="1">
            <a:off x="1988464" y="3100571"/>
            <a:ext cx="639320" cy="1"/>
          </a:xfrm>
          <a:prstGeom prst="line">
            <a:avLst/>
          </a:prstGeom>
          <a:ln w="15875">
            <a:solidFill>
              <a:srgbClr val="00B0F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97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4.4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99592" y="558362"/>
            <a:ext cx="6984776" cy="402961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en-US" altLang="ko-KR" sz="24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openstandard.ch04;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class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DoWhileSample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 ]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sz="24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a = 0, sum = 0;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Do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   sum += a;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   a  += 5;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 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(sum);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	}</a:t>
            </a:r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While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(a &lt;= 20);  }  }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558362"/>
            <a:ext cx="7632848" cy="40324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7000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267494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ผลการรันโปรแกรมตัวอย่าง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4.5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05336" y="1059582"/>
            <a:ext cx="7200800" cy="2448272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0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15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30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50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3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7" y="267494"/>
            <a:ext cx="7776864" cy="4392489"/>
          </a:xfrm>
        </p:spPr>
        <p:txBody>
          <a:bodyPr/>
          <a:lstStyle/>
          <a:p>
            <a:pPr algn="thaiDist"/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คำสั่ง </a:t>
            </a:r>
            <a:r>
              <a:rPr lang="en-US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for</a:t>
            </a: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เป็นคำสั่งที่นิยมใช้กันมากภายในคำสั่งนั้นประกอบด้วย นิพจน์เริ่มต้น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เงื่อนไขตรวจสอบ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นิพจน์ทางเลือก ซึ่งจะทำให้การทำงานได้กระชับโดยสามารถทำงาน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Statement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ตามเงื่อนไขและนิพจน์ทางเลือก</a:t>
            </a:r>
            <a:r>
              <a:rPr lang="th-TH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ดังโฟว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ชาร์ต ดังนี้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27680" y="1419622"/>
            <a:ext cx="6080624" cy="1656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for (&lt;</a:t>
            </a:r>
            <a:r>
              <a:rPr lang="en-US" sz="24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init</a:t>
            </a:r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-expression&gt;;&lt;condition&gt;);&lt;alter-expression&gt;) {  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&lt;statement&gt;</a:t>
            </a:r>
          </a:p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};</a:t>
            </a:r>
            <a:endParaRPr lang="th-TH" sz="2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18777" y="828016"/>
            <a:ext cx="956030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1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43558"/>
            <a:ext cx="8496944" cy="460648"/>
          </a:xfrm>
        </p:spPr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การกำหนดตัวแทนของตัวแปรแบบอาร์</a:t>
            </a:r>
            <a:r>
              <a:rPr lang="th-TH" altLang="ko-KR" sz="3200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Instantiating Arrays</a:t>
            </a:r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การกำหนดและการประกาศตัวแปรแบบอาร์</a:t>
            </a:r>
            <a:r>
              <a:rPr lang="th-TH" altLang="ko-KR" dirty="0" err="1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99592" y="2283718"/>
            <a:ext cx="5396154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x = new </a:t>
            </a:r>
            <a:r>
              <a:rPr lang="en-US" sz="2800" b="1" dirty="0" err="1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[2] x;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00362" y="1368032"/>
            <a:ext cx="8276094" cy="6996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ตัวแปร </a:t>
            </a:r>
            <a:r>
              <a:rPr lang="en-US" altLang="ko-KR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X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เป็นตัวแปรอาร์</a:t>
            </a:r>
            <a:r>
              <a:rPr lang="th-TH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ที่มีชนิดข้อมูลเป็นจำนวนเต็มและเมื่อต้องการเอาไปใช้ก็สามารถกำหนดไว้ภายหลัง โดยกำหนดตัวแทน หรือ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instance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ของอาร์</a:t>
            </a:r>
            <a:r>
              <a:rPr lang="th-TH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พร้อมขอบเขตของอาร์</a:t>
            </a:r>
            <a:r>
              <a:rPr lang="th-TH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ดังนี้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89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572640" y="3408340"/>
            <a:ext cx="525775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no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74332" y="843558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Start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แผนผังลําดับงาน: การตัดสินใจ 11"/>
          <p:cNvSpPr/>
          <p:nvPr/>
        </p:nvSpPr>
        <p:spPr>
          <a:xfrm>
            <a:off x="2627784" y="2707959"/>
            <a:ext cx="1944216" cy="773234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&lt;Condition&gt;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950880" y="1801613"/>
            <a:ext cx="1339584" cy="504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Init</a:t>
            </a:r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-Statement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144572" y="3860982"/>
            <a:ext cx="892680" cy="418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Stop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16" name="ตัวเชื่อมต่อตรง 15"/>
          <p:cNvCxnSpPr>
            <a:stCxn id="10" idx="2"/>
          </p:cNvCxnSpPr>
          <p:nvPr/>
        </p:nvCxnSpPr>
        <p:spPr>
          <a:xfrm>
            <a:off x="3620672" y="1261864"/>
            <a:ext cx="0" cy="536879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611012" y="2305669"/>
            <a:ext cx="2844" cy="40229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endCxn id="13" idx="3"/>
          </p:cNvCxnSpPr>
          <p:nvPr/>
        </p:nvCxnSpPr>
        <p:spPr>
          <a:xfrm flipH="1">
            <a:off x="4290464" y="2053641"/>
            <a:ext cx="1527392" cy="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H="1">
            <a:off x="3590912" y="3499782"/>
            <a:ext cx="8980" cy="361200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"/>
          <p:cNvSpPr txBox="1">
            <a:spLocks/>
          </p:cNvSpPr>
          <p:nvPr/>
        </p:nvSpPr>
        <p:spPr>
          <a:xfrm>
            <a:off x="581950" y="483518"/>
            <a:ext cx="1841721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คำสั่ง </a:t>
            </a:r>
            <a:r>
              <a:rPr lang="en-US" altLang="ko-KR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for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4516024" y="2648252"/>
            <a:ext cx="597784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yes</a:t>
            </a: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5817856" y="2053641"/>
            <a:ext cx="0" cy="817779"/>
          </a:xfrm>
          <a:prstGeom prst="line">
            <a:avLst/>
          </a:prstGeom>
          <a:ln w="15875">
            <a:solidFill>
              <a:srgbClr val="00B0F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 flipV="1">
            <a:off x="4572000" y="3096790"/>
            <a:ext cx="597784" cy="439"/>
          </a:xfrm>
          <a:prstGeom prst="line">
            <a:avLst/>
          </a:prstGeom>
          <a:ln w="15875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5176632" y="2842548"/>
            <a:ext cx="1339584" cy="5040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Alter-Statement</a:t>
            </a:r>
            <a:endParaRPr lang="th-TH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b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b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</a:t>
            </a:r>
            <a:r>
              <a:rPr lang="en-US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5</a:t>
            </a:r>
            <a:b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b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endParaRPr lang="th-TH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99592" y="558362"/>
            <a:ext cx="6984776" cy="402961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en-US" altLang="ko-KR" sz="24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openstandard.ch04;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class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ForLoopSample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 ]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sz="2400" b="1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sz="240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count;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sz="24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for</a:t>
            </a:r>
            <a:r>
              <a:rPr lang="en-US" altLang="ko-KR" sz="240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(count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= 1 </a:t>
            </a:r>
            <a:r>
              <a:rPr lang="en-US" altLang="ko-KR" sz="240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 count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&lt;= 5</a:t>
            </a:r>
            <a:r>
              <a:rPr lang="en-US" altLang="ko-KR" sz="240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 count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++)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 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(“Number :” </a:t>
            </a:r>
            <a:r>
              <a:rPr lang="en-US" altLang="ko-KR" sz="240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+ count);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	  }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}  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}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558362"/>
            <a:ext cx="7632848" cy="40324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034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267494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ผลการรันโปรแกรมตัวอย่าง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</a:t>
            </a:r>
            <a:r>
              <a:rPr lang="en-US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6</a:t>
            </a:r>
            <a:endParaRPr lang="th-TH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05336" y="1059582"/>
            <a:ext cx="7200800" cy="2592288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 : 1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 : 2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 : 3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 : 4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 : 5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Number : 6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74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26023" y="843558"/>
            <a:ext cx="8476801" cy="3816425"/>
          </a:xfrm>
        </p:spPr>
        <p:txBody>
          <a:bodyPr/>
          <a:lstStyle/>
          <a:p>
            <a:pPr algn="thaiDist"/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คำสั่ง </a:t>
            </a:r>
            <a:r>
              <a:rPr lang="en-US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Break</a:t>
            </a:r>
            <a:endParaRPr lang="th-TH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คำสั่งข้ามการทำงาน (</a:t>
            </a:r>
            <a:r>
              <a:rPr lang="en-US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Jump Statement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75656" y="2931790"/>
            <a:ext cx="3091898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break</a:t>
            </a:r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[&lt;label&gt;] </a:t>
            </a:r>
            <a:endParaRPr lang="th-TH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27584" y="1431136"/>
            <a:ext cx="7704856" cy="11406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คำสั่ง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switch-case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สามารถพบคำสั่ง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break;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ได้ เสมือนว่าหากทำเงื่อนไขใดแล้วก็ออกจากคำสั่งนั้นเพื่อไปทำทำชุดคำสั่งอื่นได้โดยไม่ต้องรอ แต่ก็สามารถนำคำสั่งนี้มาใช้เพื่อออกจากตัวโครงสร้างโปรแกรมที่ระบุเป็นเครื่องหมายได้ด้วยเหตุผลตามที่ต้องการได้ โดยการใช้คำสั่งตามรูปแบบดังนี้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79984" y="3867894"/>
            <a:ext cx="7704856" cy="57030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ในส่วนคำสั่ง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[&lt;label&gt;]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 ป้ายที่วางไว้ว่าจะให้มาทำคำสั่งในบรรทัดใด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208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26023" y="843558"/>
            <a:ext cx="8476801" cy="3816425"/>
          </a:xfrm>
        </p:spPr>
        <p:txBody>
          <a:bodyPr/>
          <a:lstStyle/>
          <a:p>
            <a:pPr algn="thaiDist"/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คำสั่ง </a:t>
            </a:r>
            <a:r>
              <a:rPr lang="en-US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continue</a:t>
            </a:r>
            <a:endParaRPr lang="th-TH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คำสั่งข้ามการทำงาน (</a:t>
            </a:r>
            <a:r>
              <a:rPr lang="en-US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Jump Statement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75656" y="2689932"/>
            <a:ext cx="3091898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continue</a:t>
            </a:r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[&lt;label&gt;] </a:t>
            </a:r>
            <a:endParaRPr lang="th-TH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27584" y="1431136"/>
            <a:ext cx="7704856" cy="92459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คำสั่ง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switch-case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สามารถพบคำสั่ง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continue;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สามารถนำคำสั่งนี้มาใช้เพื่อทำงานถัดไปตามป้ายกำกับไว้ หรือแม้ไม่มีป้ายกำกับใดก็จะทำงานบรรทัดถัดไปทันที โดยการใช้คำสั่งตามรูปแบบดังนี้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82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26023" y="843558"/>
            <a:ext cx="8476801" cy="3816425"/>
          </a:xfrm>
        </p:spPr>
        <p:txBody>
          <a:bodyPr/>
          <a:lstStyle/>
          <a:p>
            <a:pPr algn="thaiDist"/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คำสั่ง </a:t>
            </a:r>
            <a:r>
              <a:rPr lang="en-US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return</a:t>
            </a:r>
            <a:endParaRPr lang="th-TH" altLang="ko-KR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คำสั่งข้ามการทำงาน (</a:t>
            </a:r>
            <a:r>
              <a:rPr lang="en-US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Jump Statement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75656" y="2689932"/>
            <a:ext cx="3091898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return</a:t>
            </a:r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[&lt;expression&gt;] </a:t>
            </a:r>
            <a:endParaRPr lang="th-TH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27584" y="1431136"/>
            <a:ext cx="7704856" cy="92459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ในบางกรณีอาจไม่มีการคืนค่ากลับก็ไม่ต้องใช้คำสั่งนี้ นอกจากนี้ยังสามารถใช้คำสั่งนี้ในขั้นตอนใดๆ หากจำเป็นที่จะต้องส่งค่ากลับได้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60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b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b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</a:t>
            </a:r>
            <a:r>
              <a:rPr lang="en-US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.7</a:t>
            </a:r>
            <a:b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b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endParaRPr lang="th-TH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9542"/>
            <a:ext cx="626469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335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267494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ผลการรันโปรแกรมตัวอย่าง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</a:t>
            </a:r>
            <a:r>
              <a:rPr lang="en-US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6</a:t>
            </a:r>
            <a:endParaRPr lang="th-TH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05336" y="1059582"/>
            <a:ext cx="7200800" cy="936104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Hello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Random 0 is Normal State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05336" y="2355726"/>
            <a:ext cx="7200800" cy="576064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Return sate. Out of switch case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05336" y="3291830"/>
            <a:ext cx="7200800" cy="1224136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Other state without break;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Hello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Random 2 is Default State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58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b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b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</a:t>
            </a:r>
            <a:r>
              <a:rPr lang="en-US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8</a:t>
            </a:r>
            <a:b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b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</a:br>
            <a:endParaRPr lang="th-TH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99592" y="558362"/>
            <a:ext cx="6984776" cy="402961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class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Continuesample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 ]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sz="24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i;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for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(i = 1 ; i &lt;= 5; i ++) {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if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(I == 3) {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     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(“Do Extra things”);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       </a:t>
            </a:r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continue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;}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       </a:t>
            </a:r>
            <a:r>
              <a:rPr lang="en-US" altLang="ko-KR" sz="2400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(“Print normal “+i”); } } }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	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558362"/>
            <a:ext cx="7632848" cy="40324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294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17964" y="1779662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ผลการรันโปรแกรมตัวอย่าง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4.</a:t>
            </a:r>
            <a:r>
              <a:rPr lang="en-US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8</a:t>
            </a:r>
            <a:endParaRPr lang="th-TH" altLang="ko-KR" sz="2800" dirty="0">
              <a:solidFill>
                <a:srgbClr val="FF000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97984" y="2571750"/>
            <a:ext cx="7200800" cy="1944216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altLang="ko-KR" sz="24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Print normal 1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Print normal 2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 Extra things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Print normal 4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65376" y="699542"/>
            <a:ext cx="7704856" cy="92459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การใช้คำสั่ง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continue;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โปรแกรมจะสามารถทำงานในรอบต่อไปได้ หลังจากได้ทำเงื่อนไขที่ระบุแล้ว ก็ยังคงทำงานได้โดยไม่ต้องออกจากตัว</a:t>
            </a:r>
            <a:r>
              <a:rPr lang="th-TH" altLang="ko-KR" sz="240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โครงสร้างคำสั่ง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3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43558"/>
            <a:ext cx="8496944" cy="460648"/>
          </a:xfrm>
        </p:spPr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การกำหนดตัวแทนของตัวแปรแบบอาร์</a:t>
            </a:r>
            <a:r>
              <a:rPr lang="th-TH" altLang="ko-KR" sz="3200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Instantiating Arrays</a:t>
            </a:r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altLang="ko-KR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การกำหนดและการประกาศตัวแปรแบบอาร์</a:t>
            </a:r>
            <a:r>
              <a:rPr lang="th-TH" altLang="ko-KR" dirty="0" err="1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5536" y="2829992"/>
            <a:ext cx="8276094" cy="6996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ตัวแปร </a:t>
            </a:r>
            <a:r>
              <a:rPr lang="en-US" altLang="ko-KR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จะเป็นตัวแปรที่มีขนาดเท่ากับ 3 ซึ่งค่าเริ่มต้นจะเริ่มที่ 0 และเมื่อต้องการเอาไปใช้ก็สามารถอ้างอิงตามดัชนี </a:t>
            </a:r>
            <a:r>
              <a:rPr lang="en-US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y[0], y[1], y[2] </a:t>
            </a:r>
            <a:r>
              <a:rPr lang="th-TH" altLang="ko-KR" sz="2400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ได้เลย</a:t>
            </a:r>
            <a:endParaRPr lang="en-US" altLang="ko-KR" sz="2400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51957" y="1983330"/>
            <a:ext cx="5396154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en-US" sz="2800" b="1" dirty="0" err="1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 ] y = {0, 1, 2};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95536" y="1491630"/>
            <a:ext cx="5708559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ประกาศอาร์</a:t>
            </a:r>
            <a:r>
              <a:rPr lang="th-TH" altLang="ko-KR" sz="24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โดยการกำหนดค่าเริ่มต้นให้กับอาร์</a:t>
            </a:r>
            <a:r>
              <a:rPr lang="th-TH" altLang="ko-KR" sz="24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เช่น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57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2067694"/>
            <a:ext cx="4608512" cy="884466"/>
          </a:xfrm>
        </p:spPr>
        <p:txBody>
          <a:bodyPr/>
          <a:lstStyle/>
          <a:p>
            <a:r>
              <a:rPr lang="en-US" altLang="ko-KR" sz="96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The End</a:t>
            </a:r>
            <a:endParaRPr lang="ko-KR" altLang="en-US" sz="9600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3003798"/>
            <a:ext cx="4320480" cy="460648"/>
          </a:xfrm>
        </p:spPr>
        <p:txBody>
          <a:bodyPr/>
          <a:lstStyle/>
          <a:p>
            <a:pPr lvl="0"/>
            <a:r>
              <a:rPr lang="en-US" altLang="ko-KR" sz="60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4181470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ให้นักศึกษาทำแบบฝึกหัดบทที่ 3 (ลงในสมุดเท่านั้น)</a:t>
            </a:r>
            <a:endParaRPr lang="en-US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0"/>
          </p:nvPr>
        </p:nvSpPr>
        <p:spPr>
          <a:xfrm>
            <a:off x="405880" y="1664245"/>
            <a:ext cx="8496944" cy="299573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ตอนที่ 1 (ให้ลอกโจทย์ด้วย) </a:t>
            </a:r>
          </a:p>
          <a:p>
            <a:pPr marL="342900" indent="-34290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ตอนที่ 2 การจับคู่ (ให้ลอกโจทย์ด้วย) </a:t>
            </a:r>
          </a:p>
          <a:p>
            <a:r>
              <a:rPr lang="th-TH" altLang="ko-KR" sz="2800" b="1" u="sng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หมายเหตุ   </a:t>
            </a:r>
          </a:p>
          <a:p>
            <a:pPr marL="514350" indent="-51435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ให้ขีดเส้นใต้คำตอบด้วยปากกาสีแดงเท่านั้น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เมื่อทำจบในแต่ละข้อย่อยให้ขีดเส้นใต้คำตอบด้วยปากกาสีแดงด้วย</a:t>
            </a:r>
          </a:p>
          <a:p>
            <a:pPr marL="514350" indent="-514350"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AutoNum type="arabicPeriod" startAt="8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Work-3 (</a:t>
            </a:r>
            <a:r>
              <a:rPr lang="th-TH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งานชิ้นที่ 3</a:t>
            </a:r>
            <a:r>
              <a:rPr lang="en-US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8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54360" y="985365"/>
            <a:ext cx="8435280" cy="3384377"/>
          </a:xfrm>
        </p:spPr>
        <p:txBody>
          <a:bodyPr/>
          <a:lstStyle/>
          <a:p>
            <a:pPr algn="thaiDist"/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ชุดของตัวแปรที่เรียงต่อกันไปเป็นแถวโดยสมาชิกแต่ละตัวของแถวลำดับจะมีดัชนีเพียง 1 ตัว เพื่อระบุค่าตัวแปรนั้นเก็บไว้ หรือเพื่อการเข้าถึงดังรูป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อาร์</a:t>
            </a:r>
            <a:r>
              <a:rPr lang="th-TH" altLang="ko-KR" dirty="0" err="1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1 มิติ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75897" y="3014171"/>
            <a:ext cx="1295662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83568" y="2029918"/>
            <a:ext cx="4104456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ประกาศตัวแปร </a:t>
            </a:r>
            <a:r>
              <a:rPr lang="en-US" altLang="ko-KR" sz="24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[] </a:t>
            </a:r>
            <a:r>
              <a:rPr lang="en-US" altLang="ko-KR" sz="24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sampleArray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475896" y="2618252"/>
            <a:ext cx="1295663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sampleArray</a:t>
            </a:r>
            <a:r>
              <a:rPr lang="en-US" altLang="ko-KR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[0]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772282" y="3013522"/>
            <a:ext cx="1295662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2772281" y="2617603"/>
            <a:ext cx="1295663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sampleArray</a:t>
            </a:r>
            <a:r>
              <a:rPr lang="en-US" altLang="ko-KR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[1]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067945" y="3013522"/>
            <a:ext cx="1295662" cy="44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067944" y="2617603"/>
            <a:ext cx="1295663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sampleArray</a:t>
            </a:r>
            <a:r>
              <a:rPr lang="en-US" altLang="ko-KR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[2]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1187624" y="2617603"/>
            <a:ext cx="4536504" cy="117828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934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"/>
            <a:ext cx="7560840" cy="552690"/>
          </a:xfrm>
        </p:spPr>
        <p:txBody>
          <a:bodyPr/>
          <a:lstStyle/>
          <a:p>
            <a:r>
              <a:rPr lang="th-TH" altLang="ko-KR" sz="24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ตัวอย่าง</a:t>
            </a:r>
            <a:r>
              <a:rPr lang="th-TH" altLang="ko-KR" sz="2800" dirty="0">
                <a:solidFill>
                  <a:srgbClr val="FF000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ที่ 3.1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83568" y="555526"/>
            <a:ext cx="7200800" cy="40324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package</a:t>
            </a:r>
            <a:r>
              <a:rPr lang="en-US" altLang="ko-KR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openstand.ch03;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class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ArraySample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public static void 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main(String [ ]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args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 ]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sampleArray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sampleArray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= 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new </a:t>
            </a:r>
            <a:r>
              <a:rPr lang="en-US" altLang="ko-KR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[3];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[ ]  y = {0, 1, 2}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for 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altLang="ko-KR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=0 ;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&lt;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sampleArray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.length;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++) {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sampleArray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[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] = I;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System.out,println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(“Sample1  :  ”+ 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sampleArray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[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] + “Sample2  :  ”+ y[</a:t>
            </a:r>
            <a:r>
              <a:rPr lang="en-US" altLang="ko-KR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]);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}</a:t>
            </a:r>
          </a:p>
          <a:p>
            <a:r>
              <a:rPr lang="en-US" altLang="ko-KR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} 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395536" y="558362"/>
            <a:ext cx="7632848" cy="40324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957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851957" y="1563638"/>
            <a:ext cx="4872171" cy="1368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sample1 : 0	Sample2 : 0</a:t>
            </a:r>
          </a:p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sample1 : 1	Sample2 : 1</a:t>
            </a:r>
          </a:p>
          <a:p>
            <a:r>
              <a:rPr lang="en-US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sample1 : 2	Sample2 : 2</a:t>
            </a:r>
            <a:endParaRPr lang="th-TH" sz="28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95536" y="843558"/>
            <a:ext cx="5708559" cy="3885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ผลการรันโปรแกรมตัวอย่าง</a:t>
            </a:r>
            <a:endParaRPr lang="en-US" altLang="ko-KR" sz="24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7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54360" y="985365"/>
            <a:ext cx="8435280" cy="3384377"/>
          </a:xfrm>
        </p:spPr>
        <p:txBody>
          <a:bodyPr/>
          <a:lstStyle/>
          <a:p>
            <a:pPr algn="thaiDist"/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    ภาษาจาวาจะเรียกอาร์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แบบนี้ว่า 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“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เรย์ข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องอา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รเรย์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Array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of Array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”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เพราะว่า ลักษณะการระบุหรือชี้ไปยังข้อมูลของตัวแปรนั้นจะมีลักษณะของการอ้างอิงแบบแถวและคอลัม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ภ์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เหมือนกับภาษาอื่น แต่ต่างกันตรงที่การชี้ไปยังข้อมูลนั้นจะถูกจัดการด้วยคลาส 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Arrays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ดูเหมือนหนึ่งว่าอาร์</a:t>
            </a:r>
            <a:r>
              <a:rPr lang="th-TH" altLang="ko-KR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เรย์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ซ้อนกันอยู่	 เช่น อาคารเรียน 3 ชั้น ชื่อว่าอาคาร </a:t>
            </a:r>
            <a:r>
              <a:rPr lang="en-US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computer </a:t>
            </a:r>
            <a:r>
              <a:rPr lang="th-TH" altLang="ko-KR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ในแต่ละชั้นมี 5 ห้องโดยมีหมายเลขกำกับดังนี้	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อาร์</a:t>
            </a:r>
            <a:r>
              <a:rPr lang="th-TH" altLang="ko-KR" dirty="0" err="1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เรย์</a:t>
            </a:r>
            <a:r>
              <a:rPr lang="th-TH" altLang="ko-KR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 2 มิติ</a:t>
            </a:r>
          </a:p>
        </p:txBody>
      </p:sp>
    </p:spTree>
    <p:extLst>
      <p:ext uri="{BB962C8B-B14F-4D97-AF65-F5344CB8AC3E}">
        <p14:creationId xmlns:p14="http://schemas.microsoft.com/office/powerpoint/2010/main" val="259588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2045</Words>
  <Application>Microsoft Office PowerPoint</Application>
  <PresentationFormat>นำเสนอทางหน้าจอ (16:9)</PresentationFormat>
  <Paragraphs>378</Paragraphs>
  <Slides>51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51</vt:i4>
      </vt:variant>
    </vt:vector>
  </HeadingPairs>
  <TitlesOfParts>
    <vt:vector size="58" baseType="lpstr">
      <vt:lpstr>맑은 고딕</vt:lpstr>
      <vt:lpstr>Arial</vt:lpstr>
      <vt:lpstr>Calibri</vt:lpstr>
      <vt:lpstr>Cordia New</vt:lpstr>
      <vt:lpstr>SP SUAN DUSIT</vt:lpstr>
      <vt:lpstr>Office Theme</vt:lpstr>
      <vt:lpstr>Custom Design</vt:lpstr>
      <vt:lpstr>งานนำเสนอ PowerPoint</vt:lpstr>
      <vt:lpstr>อาร์เรย์</vt:lpstr>
      <vt:lpstr>การกำหนดและการประกาศตัวแปรแบบอาร์เรย์ </vt:lpstr>
      <vt:lpstr>การกำหนดและการประกาศตัวแปรแบบอาร์เรย์ </vt:lpstr>
      <vt:lpstr>การกำหนดและการประกาศตัวแปรแบบอาร์เรย์ </vt:lpstr>
      <vt:lpstr>อาร์เรย์ 1 มิติ</vt:lpstr>
      <vt:lpstr>ตัวอย่างที่ 3.1</vt:lpstr>
      <vt:lpstr>งานนำเสนอ PowerPoint</vt:lpstr>
      <vt:lpstr>อาร์เรย์ 2 มิติ</vt:lpstr>
      <vt:lpstr>อาร์เรย์ 2 มิติ</vt:lpstr>
      <vt:lpstr>ตัวอย่างที่ 3.2</vt:lpstr>
      <vt:lpstr>งานนำเสนอ PowerPoint</vt:lpstr>
      <vt:lpstr>งานนำเสนอ PowerPoint</vt:lpstr>
      <vt:lpstr>ตัวอย่างที่ 3.3  (การใช้งาน  อาร์เรย์ออปเจ็คแบบเดิม)</vt:lpstr>
      <vt:lpstr>ตัวอย่างที่ 3.4  (อาร์เรย์ออปเจ็ค โดยใช้ for-each)</vt:lpstr>
      <vt:lpstr>งานนำเสนอ PowerPoint</vt:lpstr>
      <vt:lpstr>งานนำเสนอ PowerPoint</vt:lpstr>
      <vt:lpstr>ตัวอย่างที่ 3.4  (อาร์เรย์ออปเจ็ค โดยใช้ for-each)</vt:lpstr>
      <vt:lpstr>งานนำเสนอ PowerPoint</vt:lpstr>
      <vt:lpstr>งานนำเสนอ PowerPoint</vt:lpstr>
      <vt:lpstr>การควบคุมการทิศทางการทำงาน (Control Flow)</vt:lpstr>
      <vt:lpstr>งานนำเสนอ PowerPoint</vt:lpstr>
      <vt:lpstr>ตัวอย่างที่ 4.1</vt:lpstr>
      <vt:lpstr>ผลการรันโปรแกรมตัวอย่างที่ 4.1</vt:lpstr>
      <vt:lpstr>งานนำเสนอ PowerPoint</vt:lpstr>
      <vt:lpstr>งานนำเสนอ PowerPoint</vt:lpstr>
      <vt:lpstr>ตัวอย่างที่ 4.2</vt:lpstr>
      <vt:lpstr>ผลการรันโปรแกรมตัวอย่างที่ 4.3</vt:lpstr>
      <vt:lpstr>งานนำเสนอ PowerPoint</vt:lpstr>
      <vt:lpstr>ตัวอย่างที่ 4.3</vt:lpstr>
      <vt:lpstr>คำสั่งวนลูป (Looping)</vt:lpstr>
      <vt:lpstr>งานนำเสนอ PowerPoint</vt:lpstr>
      <vt:lpstr>ตัวอย่างที่ 4.3</vt:lpstr>
      <vt:lpstr>ผลการรันโปรแกรมตัวอย่างที่ 4.4</vt:lpstr>
      <vt:lpstr>งานนำเสนอ PowerPoint</vt:lpstr>
      <vt:lpstr>งานนำเสนอ PowerPoint</vt:lpstr>
      <vt:lpstr>ตัวอย่างที่ 4.4</vt:lpstr>
      <vt:lpstr>ผลการรันโปรแกรมตัวอย่างที่ 4.5</vt:lpstr>
      <vt:lpstr>งานนำเสนอ PowerPoint</vt:lpstr>
      <vt:lpstr>งานนำเสนอ PowerPoint</vt:lpstr>
      <vt:lpstr>  ตัวอย่างที่ 4.5  </vt:lpstr>
      <vt:lpstr>ผลการรันโปรแกรมตัวอย่างที่ 4.6</vt:lpstr>
      <vt:lpstr>คำสั่งข้ามการทำงาน (Jump Statement)</vt:lpstr>
      <vt:lpstr>คำสั่งข้ามการทำงาน (Jump Statement)</vt:lpstr>
      <vt:lpstr>คำสั่งข้ามการทำงาน (Jump Statement)</vt:lpstr>
      <vt:lpstr>  ตัวอย่างที่ 4.7  </vt:lpstr>
      <vt:lpstr>ผลการรันโปรแกรมตัวอย่างที่ 4.6</vt:lpstr>
      <vt:lpstr>  ตัวอย่างที่ 4.8  </vt:lpstr>
      <vt:lpstr>ผลการรันโปรแกรมตัวอย่างที่ 4.8</vt:lpstr>
      <vt:lpstr>The End</vt:lpstr>
      <vt:lpstr>Work-3 (งานชิ้นที่ 3)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137</cp:revision>
  <dcterms:created xsi:type="dcterms:W3CDTF">2014-04-01T16:27:38Z</dcterms:created>
  <dcterms:modified xsi:type="dcterms:W3CDTF">2016-11-20T12:34:03Z</dcterms:modified>
</cp:coreProperties>
</file>