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8"/>
  </p:notesMasterIdLst>
  <p:handoutMasterIdLst>
    <p:handoutMasterId r:id="rId59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264" r:id="rId56"/>
    <p:sldId id="269" r:id="rId5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CF4A7-0A7E-4E63-BEF6-B0ECBD5D5658}" type="datetimeFigureOut">
              <a:rPr lang="th-TH" smtClean="0"/>
              <a:t>20/11/59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2C7F-1A48-4D50-9CD3-DCA67320B4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9778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E8F07-8B92-441A-A89C-24EE756AA923}" type="datetimeFigureOut">
              <a:rPr lang="th-TH" smtClean="0"/>
              <a:t>20/11/59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74EE8-16F1-4F71-BD6C-FC05D3F684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2844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D456-6CE1-4F76-B6B5-0BC0848811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16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4B61C-B0C3-473E-905D-46D88748287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45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445F-FD33-4A96-9A5B-2EBB3A49DAD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565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B5F0-FDAA-4C57-A6A9-FD77C6656A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02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4A872-3CD8-44E9-81A6-3310952E8CB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918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406D7-A0F4-4F2D-B78B-74B79F40246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3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9EF5F-B233-4B92-A0C3-6079AE3EE7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161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C3509-37D1-4933-9B5E-55E182BF7ED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8929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8C92B-8180-4A5C-881F-D7C03DFD8E7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0653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B0295-76A4-4323-A677-562F52C2B82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5308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E3B2-7754-433D-A52C-D1CC5E0040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9554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EA46-0E30-45DC-994A-7AE8A2DDD21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1758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818C4-1B68-4B84-ACD0-C60271DF2BA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22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560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+mn-lt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D0D0D"/>
                </a:solidFill>
                <a:latin typeface="+mn-lt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r>
              <a:rPr lang="en-US" altLang="zh-CN"/>
              <a:t> www.ppt-to-video.com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</a:lstStyle>
          <a:p>
            <a:fld id="{CDF1EB64-B3C7-456C-A343-C24D61898C3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60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emf"/><Relationship Id="rId9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jpeg"/><Relationship Id="rId4" Type="http://schemas.openxmlformats.org/officeDocument/2006/relationships/image" Target="../media/image4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576" y="1491630"/>
            <a:ext cx="5040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h-TH" altLang="ko-KR" sz="4800" b="1" dirty="0">
                <a:solidFill>
                  <a:srgbClr val="00B050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การทำงานของโปรแกรมและคุณสมบัติเชิงวัตถ</a:t>
            </a:r>
            <a:endParaRPr lang="en-US" altLang="ko-KR" sz="4800" b="1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4948594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064" y="456437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0" y="4902428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Asst. Prof.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Juthawut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Chantharamalee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                                              Computer Science   @ 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kumimoji="0" lang="en-US" altLang="ko-KR" sz="1600" b="1" dirty="0" err="1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Dusit</a:t>
            </a:r>
            <a:r>
              <a:rPr kumimoji="0" lang="en-US" altLang="ko-KR" sz="16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University</a:t>
            </a:r>
          </a:p>
        </p:txBody>
      </p: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421765" y="4434759"/>
            <a:ext cx="1008112" cy="360040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Edit 10-2016</a:t>
            </a:r>
            <a:endParaRPr lang="th-TH" sz="16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49535" y="3363838"/>
            <a:ext cx="2218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SP SUAN DUSIT" panose="02000000000000000000" pitchFamily="2" charset="0"/>
                <a:ea typeface="맑은 고딕" pitchFamily="50" charset="-127"/>
                <a:cs typeface="SP SUAN DUSIT" panose="02000000000000000000" pitchFamily="2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871663" y="1491853"/>
            <a:ext cx="5400675" cy="2700338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5868591" y="1110854"/>
            <a:ext cx="1457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Problem Space</a:t>
            </a:r>
            <a:endParaRPr kumimoji="0" lang="th-TH" altLang="th-TH" sz="2400" b="1" i="0" u="none" strike="noStrike" kern="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034779" y="1704975"/>
            <a:ext cx="1457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หญ้าในสนามรก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2734866" y="2352675"/>
            <a:ext cx="4158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คนตัดหญ้า </a:t>
            </a: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&gt;&gt; 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ตัดหญ้า ใช้เครื่องตัดหญ้า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736056" y="2895600"/>
            <a:ext cx="4158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เครื่องตัดหญ้า </a:t>
            </a: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&gt;&gt; 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ตัดหญ้า ทำให้หญ้าที่สูงถูกตัด</a:t>
            </a:r>
          </a:p>
        </p:txBody>
      </p:sp>
    </p:spTree>
    <p:extLst>
      <p:ext uri="{BB962C8B-B14F-4D97-AF65-F5344CB8AC3E}">
        <p14:creationId xmlns:p14="http://schemas.microsoft.com/office/powerpoint/2010/main" val="275854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/>
          </p:nvPr>
        </p:nvGraphicFramePr>
        <p:xfrm>
          <a:off x="1439466" y="573882"/>
          <a:ext cx="6318647" cy="408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6907848" imgH="4465002" progId="Visio.Drawing.11">
                  <p:embed/>
                </p:oleObj>
              </mc:Choice>
              <mc:Fallback>
                <p:oleObj name="Visio" r:id="rId3" imgW="6907848" imgH="4465002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66" y="573882"/>
                        <a:ext cx="6318647" cy="4085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67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ตัวอย่างปัญหากับการมองปัญหาแบบเก่า</a:t>
            </a:r>
          </a:p>
        </p:txBody>
      </p:sp>
      <p:sp>
        <p:nvSpPr>
          <p:cNvPr id="2052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0"/>
            <a:ext cx="6326981" cy="2181225"/>
          </a:xfrm>
        </p:spPr>
        <p:txBody>
          <a:bodyPr/>
          <a:lstStyle/>
          <a:p>
            <a:pPr marL="272654" indent="-272654" eaLnBrk="1" hangingPunct="1">
              <a:lnSpc>
                <a:spcPct val="90000"/>
              </a:lnSpc>
            </a:pPr>
            <a:r>
              <a:rPr lang="th-TH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ปัญหาการหาพื้นที่รูปสี่เหลี่ยมผืนผ้าใดๆ</a:t>
            </a:r>
          </a:p>
          <a:p>
            <a:pPr marL="938213" lvl="1" indent="-400050" eaLnBrk="1" hangingPunct="1">
              <a:lnSpc>
                <a:spcPct val="90000"/>
              </a:lnSpc>
            </a:pP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สามารถหาพื้นที่สี่เหลี่ยมผืนผ้าโดยใช้สูตร </a:t>
            </a:r>
          </a:p>
          <a:p>
            <a:pPr marL="938213" lvl="1" indent="-400050" eaLnBrk="1" hangingPunct="1">
              <a:lnSpc>
                <a:spcPct val="90000"/>
              </a:lnSpc>
              <a:buNone/>
            </a:pP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พื้นที่สี่เหลี่ยม </a:t>
            </a:r>
            <a:r>
              <a:rPr lang="en-US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กว้าง </a:t>
            </a:r>
            <a:r>
              <a:rPr lang="en-US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ยาว</a:t>
            </a:r>
          </a:p>
          <a:p>
            <a:pPr marL="938213" lvl="1" indent="-400050" eaLnBrk="1" hangingPunct="1">
              <a:lnSpc>
                <a:spcPct val="90000"/>
              </a:lnSpc>
            </a:pP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 ต้องทราบ </a:t>
            </a:r>
            <a:r>
              <a:rPr lang="th-TH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ความกว้าง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th-TH" altLang="th-TH" sz="2400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ความยาว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ของสี่เหลี่ยมเสียก่อน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39467" y="3455194"/>
          <a:ext cx="6346031" cy="84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8441055" imgH="1125855" progId="Visio.Drawing.11">
                  <p:embed/>
                </p:oleObj>
              </mc:Choice>
              <mc:Fallback>
                <p:oleObj name="Visio" r:id="rId3" imgW="8441055" imgH="1125855" progId="Visio.Drawing.11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67" y="3455194"/>
                        <a:ext cx="6346031" cy="84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6"/>
          <p:cNvSpPr>
            <a:spLocks/>
          </p:cNvSpPr>
          <p:nvPr/>
        </p:nvSpPr>
        <p:spPr bwMode="auto">
          <a:xfrm>
            <a:off x="2951560" y="4462463"/>
            <a:ext cx="316825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ขั้นตอนการหาพื้นที่รูปสี่เหลี่ยมผืนผ้า</a:t>
            </a:r>
            <a:endParaRPr kumimoji="0" lang="th-TH" altLang="th-TH" sz="27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049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th-TH" sz="3000" b="1">
                <a:cs typeface="Angsana New" panose="02020603050405020304" pitchFamily="18" charset="-34"/>
              </a:rPr>
              <a:t>ตัวอย่างปัญหากับการมองปัญหาแบบใหม่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1547813" y="1275160"/>
            <a:ext cx="62103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0050" marR="0" lvl="0" indent="-4000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ในระบบนี้จะต้องประกอบด้วย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วัตถุที่จำเป็น</a:t>
            </a: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ใดบ้าง</a:t>
            </a:r>
          </a:p>
          <a:p>
            <a:pPr marL="400050" marR="0" lvl="0" indent="-4000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kumimoji="0" lang="en-US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-  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หาวัตถุที่เกี่ยวข้อง</a:t>
            </a: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เช่น สี่เหลี่ยม ความกว้าง ความยาวและพื้นที่</a:t>
            </a:r>
          </a:p>
          <a:p>
            <a:pPr marL="400050" marR="0" lvl="0" indent="-4000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kumimoji="0" lang="en-US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-  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ตัดวัตถุที่มีลักษณะเหมือนกันออก</a:t>
            </a:r>
          </a:p>
          <a:p>
            <a:pPr marL="400050" marR="0" lvl="0" indent="-4000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kumimoji="0" lang="en-US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-  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วิเคราะห์ลักษณะของแต่ละวัตถุ</a:t>
            </a: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เช่น สี่เหลี่ยมควรมีส่วนประกอบเป็นตำแหน่ง ความกว้าง ความยาว และพื้นที่ เป็นต้น ดังนั้นเราสามารถรวม พื้นที่ ความกว้างและความยาว เป็นของสี่เหลี่ยม</a:t>
            </a:r>
          </a:p>
          <a:p>
            <a:pPr marL="400050" marR="0" lvl="0" indent="-4000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kumimoji="0" lang="en-US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-  </a:t>
            </a: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วิเคราะห์พฤติกรรมของแต่ละวัตถุ</a:t>
            </a: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ตอนนี้มีวัตถุเดียวสี่เหลี่ยมอาจจะต้อง คำนวณเส้นรอบรูป คำนวณพื้นที่ วาดตัวเอง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69819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th-TH" sz="3000" b="1">
                <a:cs typeface="Angsana New" panose="02020603050405020304" pitchFamily="18" charset="-34"/>
              </a:rPr>
              <a:t>ตัวอย่างปัญหากับการมองปัญหาแบบใหม่</a:t>
            </a:r>
          </a:p>
        </p:txBody>
      </p:sp>
      <p:sp>
        <p:nvSpPr>
          <p:cNvPr id="39939" name="Rectangle 4"/>
          <p:cNvSpPr>
            <a:spLocks noGrp="1"/>
          </p:cNvSpPr>
          <p:nvPr>
            <p:ph type="body" idx="1"/>
          </p:nvPr>
        </p:nvSpPr>
        <p:spPr>
          <a:xfrm>
            <a:off x="1485900" y="1200150"/>
            <a:ext cx="6172200" cy="2181225"/>
          </a:xfrm>
          <a:noFill/>
        </p:spPr>
        <p:txBody>
          <a:bodyPr/>
          <a:lstStyle/>
          <a:p>
            <a:pPr eaLnBrk="1" hangingPunct="1"/>
            <a:r>
              <a:rPr lang="th-TH" altLang="th-TH" b="1">
                <a:cs typeface="Angsana New" panose="02020603050405020304" pitchFamily="18" charset="-34"/>
              </a:rPr>
              <a:t>วัตถุสี่เหลี่ยมผืนผ้า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006329" y="2356247"/>
            <a:ext cx="2430065" cy="140374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Rectangle 8"/>
          <p:cNvSpPr>
            <a:spLocks/>
          </p:cNvSpPr>
          <p:nvPr/>
        </p:nvSpPr>
        <p:spPr bwMode="auto">
          <a:xfrm>
            <a:off x="5543550" y="2733676"/>
            <a:ext cx="108108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ความกว้าง</a:t>
            </a:r>
            <a:endParaRPr kumimoji="0" lang="th-TH" altLang="th-TH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942" name="Rectangle 9"/>
          <p:cNvSpPr>
            <a:spLocks/>
          </p:cNvSpPr>
          <p:nvPr/>
        </p:nvSpPr>
        <p:spPr bwMode="auto">
          <a:xfrm>
            <a:off x="3383756" y="1869282"/>
            <a:ext cx="162044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ความยาว</a:t>
            </a:r>
          </a:p>
        </p:txBody>
      </p:sp>
      <p:sp>
        <p:nvSpPr>
          <p:cNvPr id="39943" name="Rectangle 10"/>
          <p:cNvSpPr>
            <a:spLocks/>
          </p:cNvSpPr>
          <p:nvPr/>
        </p:nvSpPr>
        <p:spPr bwMode="auto">
          <a:xfrm>
            <a:off x="3437335" y="2842022"/>
            <a:ext cx="162044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67236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altLang="th-TH" sz="3000" b="1">
                <a:cs typeface="Angsana New" panose="02020603050405020304" pitchFamily="18" charset="-34"/>
              </a:rPr>
              <a:t>ตัวอย่างปัญหากับการมองปัญหาแบบใหม่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1485900" y="1200150"/>
            <a:ext cx="6172200" cy="3693319"/>
          </a:xfrm>
          <a:noFill/>
        </p:spPr>
        <p:txBody>
          <a:bodyPr/>
          <a:lstStyle/>
          <a:p>
            <a:pPr eaLnBrk="1" hangingPunct="1"/>
            <a:r>
              <a:rPr lang="th-TH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พฤติกรรม</a:t>
            </a:r>
          </a:p>
          <a:p>
            <a:pPr lvl="1" eaLnBrk="1" hangingPunct="1"/>
            <a:r>
              <a:rPr lang="th-TH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คำนวณความยาวเส้นรอบรูป</a:t>
            </a:r>
          </a:p>
          <a:p>
            <a:pPr lvl="1" eaLnBrk="1" hangingPunct="1"/>
            <a:endParaRPr lang="th-TH" altLang="th-TH" b="1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th-TH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คำนวณพื้นที่</a:t>
            </a:r>
          </a:p>
          <a:p>
            <a:pPr lvl="1" eaLnBrk="1" hangingPunct="1"/>
            <a:endParaRPr lang="th-TH" altLang="th-TH" b="1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th-TH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วาดตัวเอง</a:t>
            </a:r>
          </a:p>
          <a:p>
            <a:pPr lvl="1" eaLnBrk="1" hangingPunct="1"/>
            <a:endParaRPr lang="th-TH" altLang="th-TH" b="1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r>
              <a:rPr lang="th-TH" altLang="th-TH"/>
              <a:t>ตอนนี้ทราบว่าจะมีวัตถุใดอยู่ในระบบบ้าง ขั้นตอนต่อมา</a:t>
            </a:r>
            <a:r>
              <a:rPr lang="th-TH" altLang="th-TH">
                <a:cs typeface="Angsana New" panose="02020603050405020304" pitchFamily="18" charset="-34"/>
              </a:rPr>
              <a:t> </a:t>
            </a:r>
            <a:r>
              <a:rPr lang="th-TH" altLang="th-TH"/>
              <a:t>คือ</a:t>
            </a:r>
            <a:r>
              <a:rPr lang="th-TH" altLang="th-TH">
                <a:cs typeface="Angsana New" panose="02020603050405020304" pitchFamily="18" charset="-34"/>
              </a:rPr>
              <a:t> </a:t>
            </a:r>
            <a:r>
              <a:rPr lang="th-TH" altLang="th-TH"/>
              <a:t>ต้องหาความสัมพันธ์ของแต่ละวัตถุ แต่ในที่นี้มีวัตถุเดียวจึงไม่ต้องทำ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4518423" y="1437085"/>
            <a:ext cx="1512094" cy="70127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3275410" y="2301479"/>
            <a:ext cx="1512094" cy="70127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3221831" y="3274219"/>
            <a:ext cx="1296591" cy="43100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4788694" y="3274219"/>
            <a:ext cx="917972" cy="43100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5975748" y="3112294"/>
            <a:ext cx="1188244" cy="5929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9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แนวคิดของเอลัน เคย์ (Alan Kay)</a:t>
            </a:r>
            <a:endParaRPr lang="th-TH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485900" y="1200150"/>
            <a:ext cx="6172200" cy="3639741"/>
          </a:xfrm>
          <a:noFill/>
        </p:spPr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เป็นผู้หนึ่งที่พัฒนา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ภาษา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small Talk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ซึ่งเป็นต้นแบบของการเขียนโปรแกรมเชิงวัตถุ ได้ให้นิยามของภาษาเชิงวัตถุไว้ดังนี้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ทุกๆ สิ่งเป็นวัตถุ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 คือ กลุ่มของวัตถุที่ส่งสารบอกกันเพื่อทำงาน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วัตถุแต่ละวัตถุมีหน่วยความจำ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วัตถุต้องมีชนิด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วัตถุที่จัดอยู่ในประเภทเดียวกันย่อมได้รับข่าวสารเหมือนกัน</a:t>
            </a:r>
            <a:endParaRPr lang="th-TH" altLang="th-TH" sz="24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2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ทุกๆ สิ่งเป็นวัตถุ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องค์ประกอบของโปรแกรมคอมพิวเตอร์ทุกๆ ส่วนจะต้องเป็นวัตถุ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ซึ่งกฎข้อนี้เองที่ทำให้ล่ามแปลภาษาส่วนมากรวมทั้ง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ภาษาจาวา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(JAVA) ด้วย ไม่เป็นภาษาเชิงวัตถุแบบบริสุทธิ์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เพราะในล่ามแปลภาษา (JAVA) ยังมีบางส่วนที่ไม่เป็นวัตถุ เช่น การกำหนดตัวแปร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28440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โปรแกรมคือกลุ่มของวัตถุ</a:t>
            </a:r>
          </a:p>
        </p:txBody>
      </p:sp>
      <p:sp>
        <p:nvSpPr>
          <p:cNvPr id="3076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1"/>
            <a:ext cx="6272213" cy="3394472"/>
          </a:xfrm>
        </p:spPr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โปรแกรมในความหมายของการเขียนโปรแกรมเชิงวัตถุ คือ กลุ่มของวัตถุที่ส่งข้อความข่าวสาร(Message) ถึงกันและกันเพื่อบอกให้วัตถุทำงาน</a:t>
            </a:r>
          </a:p>
        </p:txBody>
      </p:sp>
      <p:graphicFrame>
        <p:nvGraphicFramePr>
          <p:cNvPr id="307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818085" y="2680097"/>
          <a:ext cx="540186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6246495" imgH="1125855" progId="Visio.Drawing.11">
                  <p:embed/>
                </p:oleObj>
              </mc:Choice>
              <mc:Fallback>
                <p:oleObj name="Visio" r:id="rId3" imgW="6246495" imgH="1125855" progId="Visio.Drawing.11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085" y="2680097"/>
                        <a:ext cx="540186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67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วัตถุมีหน่วยความจำ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วัตถุในความหมายของการเขียนโปรแกรมเชิงวัตถุ จะต้องมีหน่วยความจำของตัวเอง คือ ส่วนที่เก็บข้อมูลส่วนของวัตถุนั้นๆ เองซึ่งเรียกว่า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attribute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ส่วนของข้อมูลนี้อาจจะประกอบขึ้นจากวัตถุอื่นๆ ได้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เป็นที่มาของการเกิดคุณสมบัติการถ่ายทอดและคุณสมบัติขององค์ประกอบคอมโพสิต</a:t>
            </a:r>
          </a:p>
        </p:txBody>
      </p:sp>
    </p:spTree>
    <p:extLst>
      <p:ext uri="{BB962C8B-B14F-4D97-AF65-F5344CB8AC3E}">
        <p14:creationId xmlns:p14="http://schemas.microsoft.com/office/powerpoint/2010/main" val="359201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ภาษาโปรแกรมเชิงวัตถุ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ในปี 1967 </a:t>
            </a:r>
            <a:r>
              <a:rPr lang="en-US" altLang="th-TH" b="1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ภาษา Simula67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ถูกพัฒนาที่นอร์เวย์ เพื่อช่วยในการเขียนโปรแกรมสำหรับจำลอง (Simulation)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โดยทั่วไประบบที่ซับซ้อนจะประกอบด้วยวัตถุจำนวนมากที่ทำงานเกี่ยวข้องกัน โดยการสร้างโปรแกรมที่จำลองการทำงานของแต่ละวัตถุไปที่ละขั้นจนกว่าจะได้คำตอบ ซึ่งแนวคิดนี้เรียกว่า </a:t>
            </a:r>
            <a:r>
              <a:rPr lang="en-US" altLang="th-TH" b="1"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การโปรแกรมเชิงวัตถุ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1990s มีภาษาเก่าถูกเพิ่มเติมในส่วนของการโปรแกรมเชิงวัตถุ แต่โดยพื้นฐานของภาษาจึงทำให้กลไกไม่เป็นเชิงวัตถุอย่างสมบูรณ์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348313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วัตถุมีหน่วยความจำ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818085" y="1491854"/>
          <a:ext cx="5292328" cy="185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4600575" imgH="1613535" progId="Visio.Drawing.11">
                  <p:embed/>
                </p:oleObj>
              </mc:Choice>
              <mc:Fallback>
                <p:oleObj name="Visio" r:id="rId3" imgW="4600575" imgH="1613535" progId="Visio.Drawing.11">
                  <p:embed/>
                  <p:pic>
                    <p:nvPicPr>
                      <p:cNvPr id="409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085" y="1491854"/>
                        <a:ext cx="5292328" cy="1854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392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หน่วยความจำคอมพิวเตอร์</a:t>
            </a:r>
          </a:p>
        </p:txBody>
      </p:sp>
      <p:pic>
        <p:nvPicPr>
          <p:cNvPr id="45059" name="Picture 6" descr="cp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383507"/>
            <a:ext cx="1927622" cy="12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8" descr="ram-a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1275160"/>
            <a:ext cx="200382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kickstart-rom-40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23" y="1545431"/>
            <a:ext cx="1916906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04_20_35---1-44mb-Floppy-Disk_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3550444"/>
            <a:ext cx="1728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C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543300"/>
            <a:ext cx="1159669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2087166" y="2680098"/>
            <a:ext cx="86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CPU</a:t>
            </a:r>
            <a:endParaRPr kumimoji="0" lang="th-TH" altLang="th-TH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065" name="Text Box 16"/>
          <p:cNvSpPr txBox="1">
            <a:spLocks noChangeArrowheads="1"/>
          </p:cNvSpPr>
          <p:nvPr/>
        </p:nvSpPr>
        <p:spPr bwMode="auto">
          <a:xfrm>
            <a:off x="4086225" y="2680098"/>
            <a:ext cx="86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RAM</a:t>
            </a:r>
            <a:endParaRPr kumimoji="0" lang="th-TH" altLang="th-TH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066" name="Text Box 17"/>
          <p:cNvSpPr txBox="1">
            <a:spLocks noChangeArrowheads="1"/>
          </p:cNvSpPr>
          <p:nvPr/>
        </p:nvSpPr>
        <p:spPr bwMode="auto">
          <a:xfrm>
            <a:off x="6246019" y="2680098"/>
            <a:ext cx="86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ROM</a:t>
            </a:r>
            <a:endParaRPr kumimoji="0" lang="th-TH" altLang="th-TH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067" name="Text Box 18"/>
          <p:cNvSpPr txBox="1">
            <a:spLocks noChangeArrowheads="1"/>
          </p:cNvSpPr>
          <p:nvPr/>
        </p:nvSpPr>
        <p:spPr bwMode="auto">
          <a:xfrm>
            <a:off x="5112544" y="3868341"/>
            <a:ext cx="86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DISK</a:t>
            </a:r>
            <a:endParaRPr kumimoji="0" lang="th-TH" altLang="th-TH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75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2700" b="1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วัตถุจะต้องจัดอยู่ในกลุ่มหรือชนิด</a:t>
            </a:r>
          </a:p>
        </p:txBody>
      </p:sp>
      <p:sp>
        <p:nvSpPr>
          <p:cNvPr id="5124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1"/>
            <a:ext cx="6272213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ชนิดของวัตถุ คือ 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คลาส (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Class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ในการเขียนโปรแกรมเชิงวัตถุจะต้องเขียนคลาสขึ้นมาก่อนเสมอ แล้วจึงจะสร้างวัตถุจากคลาส ดังนั้นวัตถุจึงจะต้องอยู่ในคลาสใดคลาสหนึ่ง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789635" y="2571751"/>
          <a:ext cx="3511153" cy="232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6456680" imgH="4278948" progId="Visio.Drawing.11">
                  <p:embed/>
                </p:oleObj>
              </mc:Choice>
              <mc:Fallback>
                <p:oleObj name="Visio" r:id="rId3" imgW="6456680" imgH="4278948" progId="Visio.Drawing.11">
                  <p:embed/>
                  <p:pic>
                    <p:nvPicPr>
                      <p:cNvPr id="51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635" y="2571751"/>
                        <a:ext cx="3511153" cy="2326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975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2700" b="1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วัตถุจะต้องจัดอยู่ในกลุ่มหรือชนิด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0"/>
            <a:ext cx="6272213" cy="1425179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คลาส เปรียบเหมือน แม่พิมพ์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ส่วนวัตถุ คือ สิ่งที่เกิดจากแม่พิมพ์ วัตถุที่เกิดจากคลาสเดียวกันจึงมีคุณสมบัติพื้นฐานเหมือนกัน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9362" y="2625329"/>
          <a:ext cx="3673079" cy="203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3594735" imgH="1994535" progId="Visio.Drawing.11">
                  <p:embed/>
                </p:oleObj>
              </mc:Choice>
              <mc:Fallback>
                <p:oleObj name="Visio" r:id="rId3" imgW="3594735" imgH="1994535" progId="Visio.Drawing.11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2" y="2625329"/>
                        <a:ext cx="3673079" cy="203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6"/>
          <p:cNvSpPr>
            <a:spLocks/>
          </p:cNvSpPr>
          <p:nvPr/>
        </p:nvSpPr>
        <p:spPr bwMode="auto">
          <a:xfrm>
            <a:off x="2789635" y="4083844"/>
            <a:ext cx="6477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เขียน</a:t>
            </a:r>
          </a:p>
        </p:txBody>
      </p:sp>
      <p:sp>
        <p:nvSpPr>
          <p:cNvPr id="6150" name="Rectangle 7"/>
          <p:cNvSpPr>
            <a:spLocks/>
          </p:cNvSpPr>
          <p:nvPr/>
        </p:nvSpPr>
        <p:spPr bwMode="auto">
          <a:xfrm>
            <a:off x="6300788" y="3921919"/>
            <a:ext cx="6477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เขียน</a:t>
            </a:r>
          </a:p>
        </p:txBody>
      </p:sp>
      <p:sp>
        <p:nvSpPr>
          <p:cNvPr id="6151" name="Rectangle 8"/>
          <p:cNvSpPr>
            <a:spLocks/>
          </p:cNvSpPr>
          <p:nvPr/>
        </p:nvSpPr>
        <p:spPr bwMode="auto">
          <a:xfrm>
            <a:off x="6246019" y="2787253"/>
            <a:ext cx="647700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72654" marR="0" lvl="0" indent="-272654" algn="ctr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เขียน</a:t>
            </a:r>
          </a:p>
        </p:txBody>
      </p:sp>
      <p:pic>
        <p:nvPicPr>
          <p:cNvPr id="6152" name="Picture 10" descr="3_12131515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80097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607A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133" r="7666"/>
          <a:stretch>
            <a:fillRect/>
          </a:stretch>
        </p:blipFill>
        <p:spPr bwMode="auto">
          <a:xfrm>
            <a:off x="6840141" y="3868341"/>
            <a:ext cx="892969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pencil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65873"/>
            <a:ext cx="784622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6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ตัวอย่างชนิดของวัตถุและวัตถุ</a:t>
            </a:r>
          </a:p>
        </p:txBody>
      </p:sp>
      <p:pic>
        <p:nvPicPr>
          <p:cNvPr id="46083" name="Picture 3" descr="mobile_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3" y="2218135"/>
            <a:ext cx="98702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eA36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92" y="2625329"/>
            <a:ext cx="43934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n_8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66" y="381357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s_m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85900"/>
            <a:ext cx="1314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718073" y="1440656"/>
            <a:ext cx="161210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MobilePhone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716882" y="1753791"/>
            <a:ext cx="1613297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String     bandname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Button    button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Screen    screen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Antenna antenna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Simm     simNet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716882" y="2858691"/>
            <a:ext cx="1613297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call()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receive()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hangup()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sendSMS()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4572000" y="2057400"/>
            <a:ext cx="1143000" cy="742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4572000" y="2971800"/>
            <a:ext cx="12001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514850" y="3143250"/>
            <a:ext cx="1143000" cy="800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462713" y="1329929"/>
            <a:ext cx="896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Siemens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354367" y="2893219"/>
            <a:ext cx="928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Ericsson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407944" y="4351735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Nokia</a:t>
            </a:r>
          </a:p>
        </p:txBody>
      </p:sp>
    </p:spTree>
    <p:extLst>
      <p:ext uri="{BB962C8B-B14F-4D97-AF65-F5344CB8AC3E}">
        <p14:creationId xmlns:p14="http://schemas.microsoft.com/office/powerpoint/2010/main" val="1146159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วัตถุชนิดเดียวกันย่อมได้ข่าวสารเหมือนกัน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วัตถุที่อยู่ในประเภทเดียวกันย่อมได้ข่าวสารเหมือนกัน คุณสมบัติข้อนี้ทำให้การเขียนโปรแกรมเชิงวัตถุมีประสิทธิภาพเพิ่มขึ้นเพราะชนิดของวัตถุมิได้กำหนดหรืออยู่อย่างโดดๆ แต่สามารถ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จัดเป็นกลุ่ม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ผู้เขียนคำสั่งสามารถกำหนดชนิดย่อย ๆ ของวัตถุได้อีก เช่น </a:t>
            </a: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คลาส คือ shape สามารถแตกออกเป็นชนิดที่จำเพาะลงไปเป็น </a:t>
            </a:r>
            <a:r>
              <a:rPr lang="en-US" altLang="th-TH" sz="2400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Circle, Triangle, Rectangle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เป็นต้น </a:t>
            </a: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เมื่อวัตถุในคลาส Circle สามารถได้รับข่าวสารเหมือนกับ Triangle และ Rectangle</a:t>
            </a:r>
          </a:p>
        </p:txBody>
      </p:sp>
    </p:spTree>
    <p:extLst>
      <p:ext uri="{BB962C8B-B14F-4D97-AF65-F5344CB8AC3E}">
        <p14:creationId xmlns:p14="http://schemas.microsoft.com/office/powerpoint/2010/main" val="66192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วัตถุชนิดเดียวกันย่อมได้ข่าวสารเหมือนกัน</a:t>
            </a:r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56160" y="1491854"/>
          <a:ext cx="5778103" cy="285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6383655" imgH="3148965" progId="Visio.Drawing.11">
                  <p:embed/>
                </p:oleObj>
              </mc:Choice>
              <mc:Fallback>
                <p:oleObj name="Visio" r:id="rId3" imgW="6383655" imgH="3148965" progId="Visio.Drawing.11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491854"/>
                        <a:ext cx="5778103" cy="2850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480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คุณสมบัติของภาษาการโปรแกรมเชิงวัตถุ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คุณสมบัติของภาษาที่เป็นการโปรแกรมเชิงวัตถุควรมีคุณสมบัติพื้นฐานดังต่อไปนี้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Encapsulation (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การห่อหุ้มวัตถุ)</a:t>
            </a:r>
            <a:endParaRPr lang="en-US" altLang="th-TH"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Data Hiding (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การซ่อนรายละเอียด)</a:t>
            </a:r>
            <a:endParaRPr lang="en-US" altLang="th-TH"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Inheritance 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(การสืบทอด)</a:t>
            </a:r>
            <a:endParaRPr lang="en-US" altLang="th-TH"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eaLnBrk="1" hangingPunct="1"/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Polymorphism </a:t>
            </a:r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(การพ้องรูป)</a:t>
            </a:r>
          </a:p>
        </p:txBody>
      </p:sp>
    </p:spTree>
    <p:extLst>
      <p:ext uri="{BB962C8B-B14F-4D97-AF65-F5344CB8AC3E}">
        <p14:creationId xmlns:p14="http://schemas.microsoft.com/office/powerpoint/2010/main" val="3344200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Encapsulation 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(การห่อหุ้มวัตถุ)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1"/>
            <a:ext cx="6326981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การรวมคุณลักษณะของวัตถุและพฤติกรรมของวัตถุเข้าไว้ด้วยกัน โดยกำหนดให้เป็นลักษณะชนิดของวัตถุนั้นๆ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1818085" y="2301478"/>
          <a:ext cx="5724525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3" imgW="9244330" imgH="3686175" progId="Visio.Drawing.11">
                  <p:embed/>
                </p:oleObj>
              </mc:Choice>
              <mc:Fallback>
                <p:oleObj name="Visio" r:id="rId3" imgW="9244330" imgH="3686175" progId="Visio.Drawing.11">
                  <p:embed/>
                  <p:pic>
                    <p:nvPicPr>
                      <p:cNvPr id="819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8085" y="2301478"/>
                        <a:ext cx="5724525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93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Data Hiding (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การซ่อนรายละเอียด)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การกำหนดระดับในการเข้าถึงข้อมูล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้องกันการเข้ามาใช้ข้อมูลของวัตถุโดยสิ่งอื่นที่ไม่เกี่ยวข้องแล้วทำให้เกิดการผิดเพี้ยนของการทำงานทั้งระบบ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ดังนั้นข้อมูลบางอย่างไม่ยินยอมให้วัตถุอื่นใดมาใช้งานได้ จำเป็นต้องซ่อนรายละเอียดตรงจุดนี้เอาไว้ เพื่อให้เกิดความปลอดภัยของวัตถุและระบบโดยรวมให้มากที่สุด </a:t>
            </a:r>
          </a:p>
        </p:txBody>
      </p:sp>
    </p:spTree>
    <p:extLst>
      <p:ext uri="{BB962C8B-B14F-4D97-AF65-F5344CB8AC3E}">
        <p14:creationId xmlns:p14="http://schemas.microsoft.com/office/powerpoint/2010/main" val="353265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โปรแกรมเชิงวัตถุ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(Object</a:t>
            </a:r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Oriented Programming)</a:t>
            </a:r>
            <a:endParaRPr lang="th-TH" altLang="th-TH" sz="33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การเขียนโปรแกรมคอมพิวเตอร์มี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2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แบบ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การเขียนโปรแกรมแบบโครงสร้าง</a:t>
            </a:r>
          </a:p>
          <a:p>
            <a:pPr lvl="1" eaLnBrk="1" hangingPunct="1"/>
            <a:r>
              <a:rPr lang="th-TH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การเขียนโปรแกรมเชิงวัตถุ</a:t>
            </a:r>
          </a:p>
          <a:p>
            <a:pPr eaLnBrk="1" hangingPunct="1"/>
            <a:endParaRPr lang="th-TH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84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Data Hiding (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การซ่อนรายละเอียด)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220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1"/>
            <a:ext cx="3028950" cy="669131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057775" y="2139554"/>
            <a:ext cx="27003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จะเห็นว่า หมายเลขเครื่อง และปุ่มกดไม่ควรเปลี่ยนแปลง ดังนั้นข้อมูลนี้จึงควรซ่อนไว้ แต่หน้ากากอาจเปลี่ยนได้ เป็นต้น</a:t>
            </a:r>
          </a:p>
        </p:txBody>
      </p:sp>
      <p:graphicFrame>
        <p:nvGraphicFramePr>
          <p:cNvPr id="9218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113485" y="1977629"/>
          <a:ext cx="1637109" cy="230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3" imgW="2235200" imgH="3143567" progId="Visio.Drawing.11">
                  <p:embed/>
                </p:oleObj>
              </mc:Choice>
              <mc:Fallback>
                <p:oleObj name="Visio" r:id="rId3" imgW="2235200" imgH="3143567" progId="Visio.Drawing.11">
                  <p:embed/>
                  <p:pic>
                    <p:nvPicPr>
                      <p:cNvPr id="92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5" y="1977629"/>
                        <a:ext cx="1637109" cy="2302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11" descr="samsung-sgh-u6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977629"/>
            <a:ext cx="1347788" cy="19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589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Inheritance 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(การสืบทอด)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sz="half" idx="1"/>
          </p:nvPr>
        </p:nvSpPr>
        <p:spPr>
          <a:xfrm>
            <a:off x="1485900" y="1200151"/>
            <a:ext cx="6272213" cy="992981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ขยายลักษณะพิเศษหรือความสามารถของชนิดวัตถุใหม่จากชนิดวัตถุพื้นฐานให้มีลักษณะของเดิมและเพิ่มเติมสิ่งใหม่ๆ เข้าไปด้วย</a:t>
            </a:r>
          </a:p>
        </p:txBody>
      </p:sp>
      <p:graphicFrame>
        <p:nvGraphicFramePr>
          <p:cNvPr id="10242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1925242" y="2301479"/>
          <a:ext cx="5507831" cy="239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3" imgW="7852727" imgH="3411855" progId="Visio.Drawing.11">
                  <p:embed/>
                </p:oleObj>
              </mc:Choice>
              <mc:Fallback>
                <p:oleObj name="Visio" r:id="rId3" imgW="7852727" imgH="3411855" progId="Visio.Drawing.11">
                  <p:embed/>
                  <p:pic>
                    <p:nvPicPr>
                      <p:cNvPr id="1024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2" y="2301479"/>
                        <a:ext cx="5507831" cy="239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74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Composition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คุณสมบัติของ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Inheritance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ทำให้การโปรแกรมเชิงวัตถุมีข้อดี คือ สามารถสร้างงานต่างๆ ได้เร็วเพราะสามารถนำของเก่ามาใช้งานใหม่ได้ เรียกว่า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“Reused”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แต่ก็ยังมีลักษณะอีกอย่างที่ช่วยให้เกิด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“Reused”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ได้เช่นกัน คือ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Composition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การสร้างวัตถุใดๆ ด้วยการประกอบจากวัตถุอื่น </a:t>
            </a:r>
          </a:p>
        </p:txBody>
      </p:sp>
    </p:spTree>
    <p:extLst>
      <p:ext uri="{BB962C8B-B14F-4D97-AF65-F5344CB8AC3E}">
        <p14:creationId xmlns:p14="http://schemas.microsoft.com/office/powerpoint/2010/main" val="70288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Composition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ตัวอย่างเช่น นาฬิกา ประกอบด้วย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แกนนับ เฟือง เข็มสั้น เข็มยาว หน้าปัด เป็นต้น</a:t>
            </a:r>
          </a:p>
        </p:txBody>
      </p:sp>
      <p:pic>
        <p:nvPicPr>
          <p:cNvPr id="51204" name="Picture 5" descr="13_jewels_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301479"/>
            <a:ext cx="3239691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70810_659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2300287"/>
            <a:ext cx="3213497" cy="2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78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Polymorphism </a:t>
            </a:r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(การพ้องรูป)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1"/>
            <a:ext cx="6326981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ุณสมบัติที่ชนิดของวัตถุที่เกิดจากชนิดของวัตถุแม่เดียวกันสามารถมีความสามารถเหมือนแม่แต่ผลลัพธ์การดำเนินงานไม่เหมือน คือ มีลักษณะเฉพาะตัว ตัวอย่างเช่น</a:t>
            </a:r>
          </a:p>
        </p:txBody>
      </p:sp>
      <p:graphicFrame>
        <p:nvGraphicFramePr>
          <p:cNvPr id="11266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2303860" y="2356247"/>
          <a:ext cx="4589859" cy="2394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3" imgW="7852727" imgH="4097655" progId="Visio.Drawing.11">
                  <p:embed/>
                </p:oleObj>
              </mc:Choice>
              <mc:Fallback>
                <p:oleObj name="Visio" r:id="rId3" imgW="7852727" imgH="4097655" progId="Visio.Drawing.11">
                  <p:embed/>
                  <p:pic>
                    <p:nvPicPr>
                      <p:cNvPr id="112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860" y="2356247"/>
                        <a:ext cx="4589859" cy="2394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14" descr="0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4083844"/>
            <a:ext cx="68699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6" descr="d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4778" r="2917" b="10783"/>
          <a:stretch>
            <a:fillRect/>
          </a:stretch>
        </p:blipFill>
        <p:spPr bwMode="auto">
          <a:xfrm>
            <a:off x="5004197" y="4569619"/>
            <a:ext cx="647700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274219"/>
            <a:ext cx="950119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9" descr="h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4" y="2463404"/>
            <a:ext cx="844153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1" descr="J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2409825"/>
            <a:ext cx="931069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3" descr="content97254915024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6" y="2518173"/>
            <a:ext cx="870347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5" descr="1_origin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6334" b="3847"/>
          <a:stretch>
            <a:fillRect/>
          </a:stretch>
        </p:blipFill>
        <p:spPr bwMode="auto">
          <a:xfrm>
            <a:off x="6624638" y="2409825"/>
            <a:ext cx="86439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17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มารู้จักคลาสและวัตถุกัน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คลาสเป็นเหมือนส่วนของแม่พิมพ์ เพื่อบอกลักษณะว่า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วัตถุในคลาส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นี้มี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ลักษณะและพฤติกรรม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เป็นอย่างไร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วัตถุเป็นสิ่งที่ถูกสร้างขึ้นมาจากคลาสเพื่อใช้งาน กำหนดค่าต่างๆ ส่งข้อความสั่งให้วัตถุทำงาน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8603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มารู้จักคลาสและวัตถุกัน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2290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2627710" y="1063229"/>
          <a:ext cx="3888581" cy="185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Visio" r:id="rId3" imgW="5619115" imgH="2686367" progId="Visio.Drawing.11">
                  <p:embed/>
                </p:oleObj>
              </mc:Choice>
              <mc:Fallback>
                <p:oleObj name="Visio" r:id="rId3" imgW="5619115" imgH="2686367" progId="Visio.Drawing.11">
                  <p:embed/>
                  <p:pic>
                    <p:nvPicPr>
                      <p:cNvPr id="122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10" y="1063229"/>
                        <a:ext cx="3888581" cy="1858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710" y="3112294"/>
          <a:ext cx="3995738" cy="190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Visio" r:id="rId5" imgW="5622290" imgH="2680335" progId="Visio.Drawing.11">
                  <p:embed/>
                </p:oleObj>
              </mc:Choice>
              <mc:Fallback>
                <p:oleObj name="Visio" r:id="rId5" imgW="5622290" imgH="2680335" progId="Visio.Drawing.11">
                  <p:embed/>
                  <p:pic>
                    <p:nvPicPr>
                      <p:cNvPr id="1229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10" y="3112294"/>
                        <a:ext cx="3995738" cy="1903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890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การสร้างคลาส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คลาสเปรียบเสมือนแม่พิมพ์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 วัตถุเป็นผลิตผลที่เกิดจากแม่พิมพ์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ดังนั้นการที่จะ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สร้างวัตถุ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ได้จึงจำเป็น</a:t>
            </a:r>
            <a:r>
              <a:rPr lang="th-TH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ต้องอาศัยแม่พิมพ์หรือคลาส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นี้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โดยคลาสจะบ่งบอกถึงข้อมูลที่วัตถุที่อยู่ในคลาสนี้ควรจะมี และพฤติกรรมที่วัตถุในคลาสนี้สามารถทำได้</a:t>
            </a:r>
          </a:p>
        </p:txBody>
      </p:sp>
    </p:spTree>
    <p:extLst>
      <p:ext uri="{BB962C8B-B14F-4D97-AF65-F5344CB8AC3E}">
        <p14:creationId xmlns:p14="http://schemas.microsoft.com/office/powerpoint/2010/main" val="1163305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การสร้างคลาส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</a:t>
            </a:r>
            <a:r>
              <a:rPr lang="en-US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(Object)</a:t>
            </a: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แบ่งได้เป็น 2 ประเภท คือ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สิ่งที่เป็นรูปธรรม (Tangible)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คือ สิ่งที่เป็นวัตถุและจับต้องได้ เช่น นักศึกษา ใบลงทะเบียน ปากกา และรถ เป็นต้น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 b="1"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สิ่งที่เป็นนามธรรม (Intangible)</a:t>
            </a: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 คือสิ่งที่ไม่สามารถจับต้องได้ เช่น คะแนนรายชื่อ วิชา บัญชีเงินฝาก และตารางเที่ยวบิน เป็นต้น</a:t>
            </a:r>
          </a:p>
          <a:p>
            <a:pPr eaLnBrk="1" hangingPunct="1">
              <a:lnSpc>
                <a:spcPct val="90000"/>
              </a:lnSpc>
            </a:pPr>
            <a:r>
              <a:rPr lang="th-TH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</a:t>
            </a:r>
            <a:r>
              <a:rPr lang="en-US" altLang="th-TH" b="1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ประกอบไปด้วย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(Attribute) หรือข้อมูล (Data)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h-TH" sz="2400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(Method) หรือพฤติกรรม (Behavior)</a:t>
            </a:r>
            <a:endParaRPr lang="en-US" altLang="th-TH" sz="2400">
              <a:solidFill>
                <a:srgbClr val="99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6349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</a:t>
            </a:r>
          </a:p>
        </p:txBody>
      </p:sp>
      <p:sp>
        <p:nvSpPr>
          <p:cNvPr id="1331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นักศึกษา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เช่น รหัส ชื่อ และเกรดเฉลี่ย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เช่น ลงทะเบียน สอบ และเดิน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57775" y="1437085"/>
          <a:ext cx="2199085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3" imgW="2183448" imgH="2680335" progId="Visio.Drawing.11">
                  <p:embed/>
                </p:oleObj>
              </mc:Choice>
              <mc:Fallback>
                <p:oleObj name="Visio" r:id="rId3" imgW="2183448" imgH="2680335" progId="Visio.Drawing.11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437085"/>
                        <a:ext cx="2199085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7" descr="03969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3219450"/>
            <a:ext cx="2106215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โปรแกรมเชิงวัตถุ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(Object</a:t>
            </a:r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Oriented Programming)</a:t>
            </a:r>
            <a:endParaRPr lang="th-TH" altLang="th-TH" sz="33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 b="1">
                <a:solidFill>
                  <a:schemeClr val="hlink"/>
                </a:solidFill>
                <a:cs typeface="Angsana New" panose="02020603050405020304" pitchFamily="18" charset="-34"/>
              </a:rPr>
              <a:t>การเขียนโปรแกรมแบบโครงสร้าง</a:t>
            </a:r>
            <a:r>
              <a:rPr lang="th-TH" altLang="th-TH">
                <a:cs typeface="Angsana New" panose="02020603050405020304" pitchFamily="18" charset="-34"/>
              </a:rPr>
              <a:t> คือ การเขียนคำสั่งเรียงต่อกันไปเรื่อยๆ ทีละบรรทัด โปรแกรมจะเริ่มทำงานจากคำสั่งแรกสุดเรื่อยไปจนถึงคำสั่งท้ายสุด เป็นอันจบโปรแกรม อาจมีการสร้างเป็นโปรแกรมย่อยๆ ในโปรแกรมใหญ่บ้าง เพื่อลดคำสั่งที่ซ้ำซ้อน </a:t>
            </a:r>
          </a:p>
          <a:p>
            <a:pPr eaLnBrk="1" hangingPunct="1"/>
            <a:r>
              <a:rPr lang="th-TH" altLang="th-TH">
                <a:cs typeface="Angsana New" panose="02020603050405020304" pitchFamily="18" charset="-34"/>
              </a:rPr>
              <a:t>ตัวอย่างเช่น ภาษาเบสิก ภาษาโคบอล ภาษาฟอร์แทรน ภาษาปาสคาล และ ภาษาซี</a:t>
            </a: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68179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รถยนต์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เช่น ยี่ห้อ รุ่น และสี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เช่น เคลื่อนที่ หยุดและเลี้ยว</a:t>
            </a:r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4197" y="1491853"/>
          <a:ext cx="2199084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3" imgW="2183448" imgH="2680335" progId="Visio.Drawing.11">
                  <p:embed/>
                </p:oleObj>
              </mc:Choice>
              <mc:Fallback>
                <p:oleObj name="Visio" r:id="rId3" imgW="2183448" imgH="2680335" progId="Visio.Drawing.11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197" y="1491853"/>
                        <a:ext cx="2199084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7" descr="B-Car_Concept_2%5B1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14722"/>
          <a:stretch>
            <a:fillRect/>
          </a:stretch>
        </p:blipFill>
        <p:spPr bwMode="auto">
          <a:xfrm>
            <a:off x="1818085" y="3057525"/>
            <a:ext cx="2857500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67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</a:t>
            </a:r>
          </a:p>
        </p:txBody>
      </p:sp>
      <p:sp>
        <p:nvSpPr>
          <p:cNvPr id="1536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สุนัข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คุณลักษณะ เช่น ชื่อ พันธุ์ และสี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เมธอด เช่น เห่า คลาน และกระดิกหาง</a:t>
            </a:r>
            <a:endParaRPr lang="en-US" altLang="th-TH">
              <a:solidFill>
                <a:srgbClr val="99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57775" y="1491854"/>
          <a:ext cx="2244329" cy="275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3" imgW="2183448" imgH="2680335" progId="Visio.Drawing.11">
                  <p:embed/>
                </p:oleObj>
              </mc:Choice>
              <mc:Fallback>
                <p:oleObj name="Visio" r:id="rId3" imgW="2183448" imgH="2680335" progId="Visio.Drawing.11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491854"/>
                        <a:ext cx="2244329" cy="2755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0" descr="200907180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895600"/>
            <a:ext cx="174545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78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เปรียบเทียบคลาสกับวัตถุ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5299" name="Picture 6" descr="Mix_race_group_of_peop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869282"/>
            <a:ext cx="2321719" cy="19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pitlok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491854"/>
            <a:ext cx="2807494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AutoShape 9"/>
          <p:cNvSpPr>
            <a:spLocks noChangeArrowheads="1"/>
          </p:cNvSpPr>
          <p:nvPr/>
        </p:nvSpPr>
        <p:spPr bwMode="auto">
          <a:xfrm>
            <a:off x="4356497" y="2463404"/>
            <a:ext cx="809625" cy="97274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Rectangle 10"/>
          <p:cNvSpPr>
            <a:spLocks/>
          </p:cNvSpPr>
          <p:nvPr/>
        </p:nvSpPr>
        <p:spPr bwMode="auto">
          <a:xfrm>
            <a:off x="2403873" y="3954066"/>
            <a:ext cx="764381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marR="0" lvl="0" indent="-257175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Class</a:t>
            </a:r>
          </a:p>
        </p:txBody>
      </p:sp>
      <p:sp>
        <p:nvSpPr>
          <p:cNvPr id="55303" name="Rectangle 11"/>
          <p:cNvSpPr>
            <a:spLocks/>
          </p:cNvSpPr>
          <p:nvPr/>
        </p:nvSpPr>
        <p:spPr bwMode="auto">
          <a:xfrm>
            <a:off x="5975747" y="3954066"/>
            <a:ext cx="917972" cy="4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marR="0" lvl="0" indent="-257175" defTabSz="6858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h-TH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792569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เปรียบเทียบคลาสกับวัตถุ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6323" name="Picture 6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707357"/>
            <a:ext cx="6156722" cy="2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273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เปรียบเทียบคลาสกับวัตถุ</a:t>
            </a:r>
            <a:endParaRPr lang="en-US" altLang="th-TH" sz="30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7347" name="Picture 6" descr="02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1006079"/>
            <a:ext cx="3996929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8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1543050" y="301229"/>
            <a:ext cx="6115050" cy="714375"/>
          </a:xfrm>
        </p:spPr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แนวคิดอัตประโยชน์จากการโปรแกรมเชิงวัตถุ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1763316" y="1257300"/>
            <a:ext cx="5437584" cy="2686050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การนำวัตถุมาใช้ใหม่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การพ้องรูป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หนึ่งรูปหลายพฤติกรรม</a:t>
            </a:r>
          </a:p>
        </p:txBody>
      </p:sp>
    </p:spTree>
    <p:extLst>
      <p:ext uri="{BB962C8B-B14F-4D97-AF65-F5344CB8AC3E}">
        <p14:creationId xmlns:p14="http://schemas.microsoft.com/office/powerpoint/2010/main" val="3671350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การซ่อนรายละเอียด (Information Hiding)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1485900" y="1200151"/>
            <a:ext cx="6172200" cy="831056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มีผู้สังเกตเห็นว่าในชีวิตประจำวันนั้น ไม่จำเป็นต้องทราบหรือรู้ทุกเรื่องก็สามารถใช้งานสิ่งของนั้นๆ ได้ เช่น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033588" y="2409825"/>
            <a:ext cx="2228850" cy="2286000"/>
          </a:xfrm>
          <a:prstGeom prst="roundRect">
            <a:avLst>
              <a:gd name="adj" fmla="val 16667"/>
            </a:avLst>
          </a:prstGeom>
          <a:solidFill>
            <a:srgbClr val="FFB9FF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โทรทัศน์ที่มีอยู่ตามบ้าน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ไม่ต้องทราบการทำงานของ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อุปกรณ์ภายใน แต่ก็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สามารถเปิดเครื่องและ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ดูรายการโปรดได้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ngsana New" panose="02020603050405020304" pitchFamily="18" charset="-34"/>
              </a:rPr>
              <a:t>เพียงรู้วิธีการกดปุ่มต่างๆ</a:t>
            </a:r>
          </a:p>
        </p:txBody>
      </p:sp>
      <p:pic>
        <p:nvPicPr>
          <p:cNvPr id="59397" name="Picture 7" descr="television-carto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356247"/>
            <a:ext cx="18907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89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การเชื่อมต่อ (Interface)</a:t>
            </a:r>
          </a:p>
        </p:txBody>
      </p:sp>
      <p:pic>
        <p:nvPicPr>
          <p:cNvPr id="60419" name="Picture 3" descr="re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1967"/>
            <a:ext cx="1600200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rc 5"/>
          <p:cNvSpPr>
            <a:spLocks/>
          </p:cNvSpPr>
          <p:nvPr/>
        </p:nvSpPr>
        <p:spPr bwMode="auto">
          <a:xfrm>
            <a:off x="3600450" y="2391966"/>
            <a:ext cx="701279" cy="894159"/>
          </a:xfrm>
          <a:custGeom>
            <a:avLst/>
            <a:gdLst>
              <a:gd name="T0" fmla="*/ 443061 w 21600"/>
              <a:gd name="T1" fmla="*/ 0 h 38040"/>
              <a:gd name="T2" fmla="*/ 443191 w 21600"/>
              <a:gd name="T3" fmla="*/ 1192212 h 38040"/>
              <a:gd name="T4" fmla="*/ 0 w 21600"/>
              <a:gd name="T5" fmla="*/ 596137 h 38040"/>
              <a:gd name="T6" fmla="*/ 0 60000 65536"/>
              <a:gd name="T7" fmla="*/ 0 60000 65536"/>
              <a:gd name="T8" fmla="*/ 0 60000 65536"/>
              <a:gd name="T9" fmla="*/ 0 w 21600"/>
              <a:gd name="T10" fmla="*/ 0 h 38040"/>
              <a:gd name="T11" fmla="*/ 21600 w 21600"/>
              <a:gd name="T12" fmla="*/ 38040 h 38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040" fill="none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</a:path>
              <a:path w="21600" h="38040" stroke="0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  <a:lnTo>
                  <a:pt x="0" y="1902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Arc 6"/>
          <p:cNvSpPr>
            <a:spLocks noChangeAspect="1"/>
          </p:cNvSpPr>
          <p:nvPr/>
        </p:nvSpPr>
        <p:spPr bwMode="auto">
          <a:xfrm>
            <a:off x="3657600" y="2540794"/>
            <a:ext cx="428625" cy="536972"/>
          </a:xfrm>
          <a:custGeom>
            <a:avLst/>
            <a:gdLst>
              <a:gd name="T0" fmla="*/ 270801 w 21600"/>
              <a:gd name="T1" fmla="*/ 0 h 38040"/>
              <a:gd name="T2" fmla="*/ 270880 w 21600"/>
              <a:gd name="T3" fmla="*/ 715963 h 38040"/>
              <a:gd name="T4" fmla="*/ 0 w 21600"/>
              <a:gd name="T5" fmla="*/ 358000 h 38040"/>
              <a:gd name="T6" fmla="*/ 0 60000 65536"/>
              <a:gd name="T7" fmla="*/ 0 60000 65536"/>
              <a:gd name="T8" fmla="*/ 0 60000 65536"/>
              <a:gd name="T9" fmla="*/ 0 w 21600"/>
              <a:gd name="T10" fmla="*/ 0 h 38040"/>
              <a:gd name="T11" fmla="*/ 21600 w 21600"/>
              <a:gd name="T12" fmla="*/ 38040 h 38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040" fill="none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</a:path>
              <a:path w="21600" h="38040" stroke="0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  <a:lnTo>
                  <a:pt x="0" y="1902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2" name="Arc 7"/>
          <p:cNvSpPr>
            <a:spLocks noChangeAspect="1"/>
          </p:cNvSpPr>
          <p:nvPr/>
        </p:nvSpPr>
        <p:spPr bwMode="auto">
          <a:xfrm>
            <a:off x="3657600" y="2277666"/>
            <a:ext cx="967979" cy="1178719"/>
          </a:xfrm>
          <a:custGeom>
            <a:avLst/>
            <a:gdLst>
              <a:gd name="T0" fmla="*/ 611559 w 21600"/>
              <a:gd name="T1" fmla="*/ 0 h 38040"/>
              <a:gd name="T2" fmla="*/ 611739 w 21600"/>
              <a:gd name="T3" fmla="*/ 1571625 h 38040"/>
              <a:gd name="T4" fmla="*/ 0 w 21600"/>
              <a:gd name="T5" fmla="*/ 785854 h 38040"/>
              <a:gd name="T6" fmla="*/ 0 60000 65536"/>
              <a:gd name="T7" fmla="*/ 0 60000 65536"/>
              <a:gd name="T8" fmla="*/ 0 60000 65536"/>
              <a:gd name="T9" fmla="*/ 0 w 21600"/>
              <a:gd name="T10" fmla="*/ 0 h 38040"/>
              <a:gd name="T11" fmla="*/ 21600 w 21600"/>
              <a:gd name="T12" fmla="*/ 38040 h 38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040" fill="none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</a:path>
              <a:path w="21600" h="38040" stroke="0" extrusionOk="0">
                <a:moveTo>
                  <a:pt x="10235" y="-1"/>
                </a:moveTo>
                <a:cubicBezTo>
                  <a:pt x="17234" y="3766"/>
                  <a:pt x="21600" y="11072"/>
                  <a:pt x="21600" y="19021"/>
                </a:cubicBezTo>
                <a:cubicBezTo>
                  <a:pt x="21600" y="26968"/>
                  <a:pt x="17235" y="34273"/>
                  <a:pt x="10238" y="38040"/>
                </a:cubicBezTo>
                <a:lnTo>
                  <a:pt x="0" y="19021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35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1"/>
            <a:ext cx="6172200" cy="669131"/>
          </a:xfrm>
          <a:noFill/>
        </p:spPr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โดยปกติ</a:t>
            </a:r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เชื่อมต่อระหว่างผู้ใช้กับคอมพิวเตอร์ เรียกว่า User interface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763316" y="3706416"/>
            <a:ext cx="3028950" cy="1061829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แต่คำว่าอินเตอร์เฟสสำหรับวัตถุคือ ส่วนที่บอกว่าวัตถุนั้นให้บริการหรือสามารถทำอะไรได้บ้าง</a:t>
            </a:r>
          </a:p>
        </p:txBody>
      </p:sp>
      <p:pic>
        <p:nvPicPr>
          <p:cNvPr id="60425" name="Picture 11" descr="lg-32pc5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193132"/>
            <a:ext cx="2218135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61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  การนำวัตถุมาใช้ใหม่ (Reusable)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จุดประสงค์ใหญ่ของการเขียนโปรแกรมเชิงวัตถุ คือ การนำส่วนต่างๆ ของวัตถุที่สร้างขึ้นกลับมาใช้ใหม่หรือที่เรียกในภาษาอังกฤษว่า “Reuse”</a:t>
            </a: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เมื่อมีวัตถุถูกสร้างขึ้นมาก็สามารถนำวัตถุต่างๆ มาประกอบกันเป็นวัตถุอีกชนิดหนึ่งได้ เพื่อให้วัตถุใหม่มีความสามารถมากกว่าเดิม 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กรณีของรถยนต์สามารถประกอบขึ้นจาก เครื่องยนต์ ตัวถัง ประตู และล้อ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967300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ตัวอย่างวัตถุที่เกิดจากวิธีคอมโพสิต</a:t>
            </a:r>
          </a:p>
        </p:txBody>
      </p:sp>
      <p:pic>
        <p:nvPicPr>
          <p:cNvPr id="62467" name="Picture 5" descr="b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1329929"/>
            <a:ext cx="4591050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7" descr="chassis_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r="18559" b="5556"/>
          <a:stretch>
            <a:fillRect/>
          </a:stretch>
        </p:blipFill>
        <p:spPr bwMode="auto">
          <a:xfrm>
            <a:off x="1385888" y="3955257"/>
            <a:ext cx="1458516" cy="10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p2083_14080704092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897732"/>
            <a:ext cx="2322910" cy="10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1" descr="8p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9" y="3921919"/>
            <a:ext cx="1322785" cy="100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9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โปรแกรมเชิงวัตถุ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(Object</a:t>
            </a:r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Oriented Programming)</a:t>
            </a:r>
            <a:endParaRPr lang="th-TH" altLang="th-TH" sz="33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 b="1">
                <a:solidFill>
                  <a:schemeClr val="hlink"/>
                </a:solidFill>
                <a:cs typeface="Angsana New" panose="02020603050405020304" pitchFamily="18" charset="-34"/>
              </a:rPr>
              <a:t>การเขียนโปรแกรมเชิงวัตถุ</a:t>
            </a:r>
            <a:r>
              <a:rPr lang="th-TH" altLang="th-TH">
                <a:cs typeface="Angsana New" panose="02020603050405020304" pitchFamily="18" charset="-34"/>
              </a:rPr>
              <a:t> คือ การสร้างวัตถุสมมติขึ้นมาก่อน แล้วเขียนคำสั่งนิยามวัตถุนั้นจนสามารถทำให้วัตถุนั้นทำงานตามที่ต้องการได้ </a:t>
            </a:r>
          </a:p>
          <a:p>
            <a:pPr eaLnBrk="1" hangingPunct="1"/>
            <a:r>
              <a:rPr lang="th-TH" altLang="th-TH">
                <a:cs typeface="Angsana New" panose="02020603050405020304" pitchFamily="18" charset="-34"/>
              </a:rPr>
              <a:t>ซอร์สโค้ดของโปรแกรมเชิงวัตถุแทนที่จะเป็นคำสั่งเขียนเรียงต่อกันไปเรื่อยๆ จะเป็นนิยามของวัตถุเขียนเรียงต่อไปเรื่อยๆ แทนและโปรแกรมจะทำงานได้เองถ้าวัตถุนั้นถูกนิยามขึ้นอย่างเหมาะสม </a:t>
            </a:r>
          </a:p>
          <a:p>
            <a:pPr eaLnBrk="1" hangingPunct="1"/>
            <a:r>
              <a:rPr lang="th-TH" altLang="th-TH">
                <a:cs typeface="Angsana New" panose="02020603050405020304" pitchFamily="18" charset="-34"/>
              </a:rPr>
              <a:t>ตัวอย่างเช่น ภาษาจาวา และภาษาซีพลัสพลัส (ภาษาซีพลัสพลัสเขียนได้ทั้งแบบโครงสร้างและวัตถุ)</a:t>
            </a: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32348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การพ้องรูป (Polymorphism)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sz="half" idx="1"/>
          </p:nvPr>
        </p:nvSpPr>
        <p:spPr>
          <a:xfrm>
            <a:off x="1485901" y="1200151"/>
            <a:ext cx="6326981" cy="3394472"/>
          </a:xfrm>
        </p:spPr>
        <p:txBody>
          <a:bodyPr/>
          <a:lstStyle/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การพ้องรูป คือ คุณสมบัติการถ่ายทอด</a:t>
            </a: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คุณสมบัติการถ่ายทอดยืนยันได้ว่าคลาสลูกที่เกิดจากคลาสแม่เดียวกันย่อมมีคุณสมบัติเหมือนกัน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th-TH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th-TH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r>
              <a:rPr lang="th-TH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เป็นที่มาของหนึ่งรูปหลายพฤติกรรม</a:t>
            </a:r>
          </a:p>
        </p:txBody>
      </p:sp>
      <p:graphicFrame>
        <p:nvGraphicFramePr>
          <p:cNvPr id="1638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736057" y="2464594"/>
          <a:ext cx="4050506" cy="199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3" imgW="6395720" imgH="3149600" progId="Visio.Drawing.11">
                  <p:embed/>
                </p:oleObj>
              </mc:Choice>
              <mc:Fallback>
                <p:oleObj name="Visio" r:id="rId3" imgW="6395720" imgH="3149600" progId="Visio.Drawing.11">
                  <p:embed/>
                  <p:pic>
                    <p:nvPicPr>
                      <p:cNvPr id="1638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057" y="2464594"/>
                        <a:ext cx="4050506" cy="1994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66946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การถ่ายทอดให้เกิดลักษณะของพ้องรูป</a:t>
            </a:r>
          </a:p>
        </p:txBody>
      </p:sp>
      <p:graphicFrame>
        <p:nvGraphicFramePr>
          <p:cNvPr id="17410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2250282" y="1221582"/>
          <a:ext cx="4694635" cy="356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3" imgW="5749608" imgH="4371975" progId="Visio.Drawing.11">
                  <p:embed/>
                </p:oleObj>
              </mc:Choice>
              <mc:Fallback>
                <p:oleObj name="Visio" r:id="rId3" imgW="5749608" imgH="4371975" progId="Visio.Drawing.11">
                  <p:embed/>
                  <p:pic>
                    <p:nvPicPr>
                      <p:cNvPr id="174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282" y="1221582"/>
                        <a:ext cx="4694635" cy="3569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201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การถ่ายทอดให้เกิดลักษณะของพ้องรูป</a:t>
            </a: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1168003"/>
            <a:ext cx="567094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61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2067694"/>
            <a:ext cx="4608512" cy="884466"/>
          </a:xfrm>
        </p:spPr>
        <p:txBody>
          <a:bodyPr/>
          <a:lstStyle/>
          <a:p>
            <a:r>
              <a:rPr lang="en-US" altLang="ko-KR" sz="9600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The End</a:t>
            </a:r>
            <a:endParaRPr lang="ko-KR" altLang="en-US" sz="9600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3003798"/>
            <a:ext cx="4320480" cy="460648"/>
          </a:xfrm>
        </p:spPr>
        <p:txBody>
          <a:bodyPr/>
          <a:lstStyle/>
          <a:p>
            <a:pPr lvl="0"/>
            <a:r>
              <a:rPr lang="en-US" altLang="ko-KR" sz="60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4181470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ko-KR" sz="3200" b="1" dirty="0">
                <a:solidFill>
                  <a:srgbClr val="0070C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ให้นักศึกษาทำแบบฝึกหัดบทที่ 4 (ลงในสมุดเท่านั้น)</a:t>
            </a:r>
            <a:endParaRPr lang="en-US" sz="3200" b="1" dirty="0">
              <a:solidFill>
                <a:srgbClr val="0070C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0"/>
          </p:nvPr>
        </p:nvSpPr>
        <p:spPr>
          <a:xfrm>
            <a:off x="405880" y="1664245"/>
            <a:ext cx="8496944" cy="29957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1 (ให้ลอกโจทย์ด้วย) </a:t>
            </a:r>
          </a:p>
          <a:p>
            <a:pPr marL="342900" indent="-34290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ตอนที่ 2 การจับคู่ (ให้ลอกโจทย์ด้วย) </a:t>
            </a:r>
          </a:p>
          <a:p>
            <a:r>
              <a:rPr lang="th-TH" altLang="ko-KR" sz="2800" b="1" u="sng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หมายเหตุ   </a:t>
            </a:r>
          </a:p>
          <a:p>
            <a:pPr marL="514350" indent="-514350"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ให้ขีดเส้นใต้คำตอบด้วยปากกาสีแดงเท่านั้น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h-TH" altLang="ko-KR" sz="28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เมื่อทำจบในแต่ละข้อย่อยให้ขีดเส้นใต้คำตอบด้วยปากกาสีแดงด้วย</a:t>
            </a:r>
          </a:p>
          <a:p>
            <a:pPr marL="514350" indent="-51435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342900" indent="-342900">
              <a:buAutoNum type="arabicPeriod" startAt="8"/>
            </a:pPr>
            <a:endParaRPr lang="th-TH" altLang="ko-KR" sz="28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Work-4 (</a:t>
            </a:r>
            <a:r>
              <a:rPr lang="th-TH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งานชิ้นที่ 4</a:t>
            </a:r>
            <a:r>
              <a:rPr lang="en-US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  <a:endParaRPr lang="en-US" altLang="ko-KR" dirty="0">
              <a:solidFill>
                <a:srgbClr val="00B050"/>
              </a:solidFill>
              <a:latin typeface="SP SUAN DUSIT" panose="02000000000000000000" pitchFamily="2" charset="0"/>
              <a:ea typeface="맑은 고딕" pitchFamily="50" charset="-127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โปรแกรมเชิงวัตถุ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(Object</a:t>
            </a:r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Oriented Programming)</a:t>
            </a:r>
            <a:endParaRPr lang="th-TH" altLang="th-TH" sz="33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>
                <a:cs typeface="Angsana New" panose="02020603050405020304" pitchFamily="18" charset="-34"/>
              </a:rPr>
              <a:t>การเขียนโปรแกรมเชิงวัตถุต้องใช้เวลาในการศึกษานานพอสมควร โดยเฉพาะอย่างยิ่งนักเขียนโปรแกรมต้องมีความชำนาญในการสร้างวัตถุสมมติที่ทำงานตามอย่างที่เราต้องการได้ </a:t>
            </a:r>
          </a:p>
          <a:p>
            <a:pPr eaLnBrk="1" hangingPunct="1"/>
            <a:r>
              <a:rPr lang="th-TH" altLang="th-TH">
                <a:cs typeface="Angsana New" panose="02020603050405020304" pitchFamily="18" charset="-34"/>
              </a:rPr>
              <a:t>โปรแกรมประยุกต์ที่ใช้งานจริงในปัจจุบันล้วนแล้วแต่เขียนด้วยโปรแกรมเชิงวัตถุทั้งสิ้น </a:t>
            </a:r>
          </a:p>
          <a:p>
            <a:pPr eaLnBrk="1" hangingPunct="1"/>
            <a:r>
              <a:rPr lang="th-TH" altLang="th-TH">
                <a:cs typeface="Angsana New" panose="02020603050405020304" pitchFamily="18" charset="-34"/>
              </a:rPr>
              <a:t>การศึกษาการเขียนโปรแกรมเชิงวัตถุจึงเป็นสิ่งที่นักเขียนโปรแกรมรุ่นใหม่ทุกคนควรจะฝึกฝนไว้ </a:t>
            </a:r>
          </a:p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9368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โปรแกรมเชิงวัตถุ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(Object</a:t>
            </a:r>
            <a:r>
              <a:rPr lang="th-TH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3300" b="1">
                <a:latin typeface="Angsana New" panose="02020603050405020304" pitchFamily="18" charset="-34"/>
                <a:cs typeface="Angsana New" panose="02020603050405020304" pitchFamily="18" charset="-34"/>
              </a:rPr>
              <a:t>Oriented Programming)</a:t>
            </a:r>
            <a:endParaRPr lang="th-TH" altLang="th-TH" sz="33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th-TH" b="1">
                <a:solidFill>
                  <a:schemeClr val="hlink"/>
                </a:solidFill>
                <a:cs typeface="Angsana New" panose="02020603050405020304" pitchFamily="18" charset="-34"/>
              </a:rPr>
              <a:t>ข้อดี </a:t>
            </a:r>
            <a:r>
              <a:rPr lang="en-US" altLang="th-TH" b="1">
                <a:solidFill>
                  <a:schemeClr val="hlink"/>
                </a:solidFill>
                <a:cs typeface="Angsana New" panose="02020603050405020304" pitchFamily="18" charset="-34"/>
              </a:rPr>
              <a:t>:</a:t>
            </a:r>
            <a:r>
              <a:rPr lang="en-US" altLang="th-TH" b="1">
                <a:cs typeface="Angsana New" panose="02020603050405020304" pitchFamily="18" charset="-34"/>
              </a:rPr>
              <a:t> </a:t>
            </a:r>
            <a:r>
              <a:rPr lang="th-TH" altLang="th-TH">
                <a:cs typeface="Angsana New" panose="02020603050405020304" pitchFamily="18" charset="-34"/>
              </a:rPr>
              <a:t>มีความกะทัดรัด </a:t>
            </a:r>
          </a:p>
          <a:p>
            <a:pPr eaLnBrk="1" hangingPunct="1"/>
            <a:r>
              <a:rPr lang="th-TH" altLang="th-TH" b="1">
                <a:solidFill>
                  <a:schemeClr val="hlink"/>
                </a:solidFill>
                <a:cs typeface="Angsana New" panose="02020603050405020304" pitchFamily="18" charset="-34"/>
              </a:rPr>
              <a:t>ข้อเสีย</a:t>
            </a:r>
            <a:r>
              <a:rPr lang="th-TH" altLang="th-TH">
                <a:solidFill>
                  <a:schemeClr val="hlink"/>
                </a:solidFill>
                <a:cs typeface="Angsana New" panose="02020603050405020304" pitchFamily="18" charset="-34"/>
              </a:rPr>
              <a:t> </a:t>
            </a:r>
            <a:r>
              <a:rPr lang="en-US" altLang="th-TH">
                <a:solidFill>
                  <a:schemeClr val="hlink"/>
                </a:solidFill>
                <a:cs typeface="Angsana New" panose="02020603050405020304" pitchFamily="18" charset="-34"/>
              </a:rPr>
              <a:t>:</a:t>
            </a:r>
            <a:r>
              <a:rPr lang="en-US" altLang="th-TH">
                <a:cs typeface="Angsana New" panose="02020603050405020304" pitchFamily="18" charset="-34"/>
              </a:rPr>
              <a:t> </a:t>
            </a:r>
            <a:r>
              <a:rPr lang="th-TH" altLang="th-TH">
                <a:cs typeface="Angsana New" panose="02020603050405020304" pitchFamily="18" charset="-34"/>
              </a:rPr>
              <a:t>ต้องใช้เวลาศึกษานาน โดยเฉพาะอย่างยิ่งคนที่ไม่ใช่นักเขียนโปรแกรมมืออาชีพ เพราะการเขียนโปรแกรมเชิงวัตถุ ไม่ใช่เรื่องที่จะเรียนรู้ได้ในเวลาอันรวดเร็ว</a:t>
            </a: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432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b="1">
                <a:cs typeface="Angsana New" panose="02020603050405020304" pitchFamily="18" charset="-34"/>
              </a:rPr>
              <a:t>เปรียบเทียบขั้นตอนการเขียนโปรแกรมแบบโครงสร้างและการเขียนโปรแกรมเชิงวัตถุ</a:t>
            </a:r>
          </a:p>
        </p:txBody>
      </p:sp>
      <p:pic>
        <p:nvPicPr>
          <p:cNvPr id="35843" name="Picture 5" descr="structured_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1423987"/>
            <a:ext cx="5319713" cy="35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5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z="3000" b="1">
                <a:latin typeface="Angsana New" panose="02020603050405020304" pitchFamily="18" charset="-34"/>
                <a:cs typeface="Angsana New" panose="02020603050405020304" pitchFamily="18" charset="-34"/>
              </a:rPr>
              <a:t>แนวความคิดภาษาเชิงวัตถุ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การเน้นที่ปัญหาและองค์ประกอบของปัญหาเพื่อการแก้ปัญหานั้น เรียกว่า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Problem space</a:t>
            </a:r>
            <a:r>
              <a:rPr lang="en-US" altLang="th-TH" b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alt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r>
              <a:rPr lang="en-US" altLang="th-TH"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เหมือนการจำลองความเป็นจริงในชีวิตความเป็นอยู่ของมนุษย์ที่จะประกอบด้วย คน สัตว์ สิ่งของ และใช้สิ่งต่างๆ เพื่อแก้ปัญหา คือ </a:t>
            </a:r>
            <a:r>
              <a:rPr lang="en-US" altLang="th-TH" b="1">
                <a:solidFill>
                  <a:schemeClr val="hlin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แต่ละสิ่ง มีหน้าที่ในการแก้ปัญหา</a:t>
            </a:r>
            <a:endParaRPr lang="th-TH" altLang="th-TH" b="1">
              <a:solidFill>
                <a:schemeClr val="hlin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1369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vel-1">
  <a:themeElements>
    <a:clrScheme name="1_Travel-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ravel-1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vel-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2083</Words>
  <Application>Microsoft Office PowerPoint</Application>
  <PresentationFormat>นำเสนอทางหน้าจอ (16:9)</PresentationFormat>
  <Paragraphs>212</Paragraphs>
  <Slides>54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54</vt:i4>
      </vt:variant>
    </vt:vector>
  </HeadingPairs>
  <TitlesOfParts>
    <vt:vector size="66" baseType="lpstr">
      <vt:lpstr>맑은 고딕</vt:lpstr>
      <vt:lpstr>SimSun</vt:lpstr>
      <vt:lpstr>Angsana New</vt:lpstr>
      <vt:lpstr>Arial</vt:lpstr>
      <vt:lpstr>Calibri</vt:lpstr>
      <vt:lpstr>Cordia New</vt:lpstr>
      <vt:lpstr>SP SUAN DUSIT</vt:lpstr>
      <vt:lpstr>Times New Roman</vt:lpstr>
      <vt:lpstr>Office Theme</vt:lpstr>
      <vt:lpstr>Custom Design</vt:lpstr>
      <vt:lpstr>1_Travel-1</vt:lpstr>
      <vt:lpstr>Visio</vt:lpstr>
      <vt:lpstr>งานนำเสนอ PowerPoint</vt:lpstr>
      <vt:lpstr>ภาษาโปรแกรมเชิงวัตถุ</vt:lpstr>
      <vt:lpstr>โปรแกรมเชิงวัตถุ (Object Oriented Programming)</vt:lpstr>
      <vt:lpstr>โปรแกรมเชิงวัตถุ (Object Oriented Programming)</vt:lpstr>
      <vt:lpstr>โปรแกรมเชิงวัตถุ (Object Oriented Programming)</vt:lpstr>
      <vt:lpstr>โปรแกรมเชิงวัตถุ (Object Oriented Programming)</vt:lpstr>
      <vt:lpstr>โปรแกรมเชิงวัตถุ (Object Oriented Programming)</vt:lpstr>
      <vt:lpstr>เปรียบเทียบขั้นตอนการเขียนโปรแกรมแบบโครงสร้างและการเขียนโปรแกรมเชิงวัตถุ</vt:lpstr>
      <vt:lpstr>แนวความคิดภาษาเชิงวัตถุ</vt:lpstr>
      <vt:lpstr>งานนำเสนอ PowerPoint</vt:lpstr>
      <vt:lpstr>งานนำเสนอ PowerPoint</vt:lpstr>
      <vt:lpstr>ตัวอย่างปัญหากับการมองปัญหาแบบเก่า</vt:lpstr>
      <vt:lpstr>ตัวอย่างปัญหากับการมองปัญหาแบบใหม่</vt:lpstr>
      <vt:lpstr>ตัวอย่างปัญหากับการมองปัญหาแบบใหม่</vt:lpstr>
      <vt:lpstr>ตัวอย่างปัญหากับการมองปัญหาแบบใหม่</vt:lpstr>
      <vt:lpstr>แนวคิดของเอลัน เคย์ (Alan Kay)</vt:lpstr>
      <vt:lpstr>ทุกๆ สิ่งเป็นวัตถุ</vt:lpstr>
      <vt:lpstr>โปรแกรมคือกลุ่มของวัตถุ</vt:lpstr>
      <vt:lpstr>วัตถุมีหน่วยความจำ</vt:lpstr>
      <vt:lpstr>วัตถุมีหน่วยความจำ</vt:lpstr>
      <vt:lpstr>หน่วยความจำคอมพิวเตอร์</vt:lpstr>
      <vt:lpstr>วัตถุจะต้องจัดอยู่ในกลุ่มหรือชนิด</vt:lpstr>
      <vt:lpstr>วัตถุจะต้องจัดอยู่ในกลุ่มหรือชนิด</vt:lpstr>
      <vt:lpstr>ตัวอย่างชนิดของวัตถุและวัตถุ</vt:lpstr>
      <vt:lpstr>วัตถุชนิดเดียวกันย่อมได้ข่าวสารเหมือนกัน</vt:lpstr>
      <vt:lpstr>วัตถุชนิดเดียวกันย่อมได้ข่าวสารเหมือนกัน</vt:lpstr>
      <vt:lpstr>คุณสมบัติของภาษาการโปรแกรมเชิงวัตถุ</vt:lpstr>
      <vt:lpstr>Encapsulation (การห่อหุ้มวัตถุ)</vt:lpstr>
      <vt:lpstr>Data Hiding (การซ่อนรายละเอียด)</vt:lpstr>
      <vt:lpstr>Data Hiding (การซ่อนรายละเอียด)</vt:lpstr>
      <vt:lpstr>Inheritance (การสืบทอด)</vt:lpstr>
      <vt:lpstr>Composition</vt:lpstr>
      <vt:lpstr>Composition</vt:lpstr>
      <vt:lpstr>Polymorphism (การพ้องรูป)</vt:lpstr>
      <vt:lpstr>มารู้จักคลาสและวัตถุกัน</vt:lpstr>
      <vt:lpstr>มารู้จักคลาสและวัตถุกัน</vt:lpstr>
      <vt:lpstr>การสร้างคลาส</vt:lpstr>
      <vt:lpstr>การสร้างคลาส</vt:lpstr>
      <vt:lpstr>ตัวอย่างวัตถุ</vt:lpstr>
      <vt:lpstr>ตัวอย่างวัตถุ</vt:lpstr>
      <vt:lpstr>ตัวอย่างวัตถุ</vt:lpstr>
      <vt:lpstr>เปรียบเทียบคลาสกับวัตถุ</vt:lpstr>
      <vt:lpstr>เปรียบเทียบคลาสกับวัตถุ</vt:lpstr>
      <vt:lpstr>เปรียบเทียบคลาสกับวัตถุ</vt:lpstr>
      <vt:lpstr>แนวคิดอัตประโยชน์จากการโปรแกรมเชิงวัตถุ</vt:lpstr>
      <vt:lpstr>การซ่อนรายละเอียด (Information Hiding)</vt:lpstr>
      <vt:lpstr>การเชื่อมต่อ (Interface)</vt:lpstr>
      <vt:lpstr>  การนำวัตถุมาใช้ใหม่ (Reusable)</vt:lpstr>
      <vt:lpstr>ตัวอย่างวัตถุที่เกิดจากวิธีคอมโพสิต</vt:lpstr>
      <vt:lpstr>การพ้องรูป (Polymorphism)</vt:lpstr>
      <vt:lpstr>การถ่ายทอดให้เกิดลักษณะของพ้องรูป</vt:lpstr>
      <vt:lpstr>การถ่ายทอดให้เกิดลักษณะของพ้องรูป</vt:lpstr>
      <vt:lpstr>The End</vt:lpstr>
      <vt:lpstr>Work-4 (งานชิ้นที่ 4)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193</cp:revision>
  <dcterms:created xsi:type="dcterms:W3CDTF">2014-04-01T16:27:38Z</dcterms:created>
  <dcterms:modified xsi:type="dcterms:W3CDTF">2016-11-20T12:37:10Z</dcterms:modified>
</cp:coreProperties>
</file>