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3" r:id="rId3"/>
    <p:sldId id="307" r:id="rId4"/>
    <p:sldId id="308" r:id="rId5"/>
    <p:sldId id="312" r:id="rId6"/>
    <p:sldId id="309" r:id="rId7"/>
    <p:sldId id="310" r:id="rId8"/>
    <p:sldId id="313" r:id="rId9"/>
    <p:sldId id="316" r:id="rId10"/>
    <p:sldId id="315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26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119"/>
    <a:srgbClr val="009900"/>
    <a:srgbClr val="FF6600"/>
    <a:srgbClr val="009999"/>
    <a:srgbClr val="3ED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8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342" y="683047"/>
            <a:ext cx="8795637" cy="2745954"/>
          </a:xfrm>
        </p:spPr>
        <p:txBody>
          <a:bodyPr>
            <a:normAutofit/>
          </a:bodyPr>
          <a:lstStyle/>
          <a:p>
            <a:pPr algn="l"/>
            <a:r>
              <a:rPr lang="th-TH" sz="89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5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การใช้โปรแกรมยูทิลิตี้</a:t>
            </a:r>
            <a:r>
              <a:rPr lang="en-US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/>
            </a:r>
            <a:br>
              <a:rPr lang="en-US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=""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=""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ศาสตร</a:t>
            </a: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บัณฑิต สาขาวิชาวิทยาการคอมพิวเตอร์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 มหาวิทยาลัยสวนดุสิต</a:t>
            </a:r>
            <a:endParaRPr lang="es-ES" altLang="th-TH" sz="28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26" name="Picture 2" descr="Utility Software | Flashc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363" y="3012935"/>
            <a:ext cx="41814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668" y="363071"/>
            <a:ext cx="5044662" cy="558332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7) รอสักครู่เครื่องจะทำการ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Scan Disk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2799952" y="3418074"/>
            <a:ext cx="7067227" cy="65319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Clr>
                <a:srgbClr val="B13F9A"/>
              </a:buClr>
              <a:buNone/>
            </a:pP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8) เมื่อเครื่องทำการ </a:t>
            </a: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Scan Dick </a:t>
            </a: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เสร็จ จะรายงานแลให้ทราบ </a:t>
            </a:r>
            <a:r>
              <a:rPr lang="th-TH" sz="2800" b="1" dirty="0" err="1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คล็ก</a:t>
            </a: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ปุ่ม </a:t>
            </a: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Close</a:t>
            </a:r>
            <a:endParaRPr lang="th-TH" sz="2800" b="1" dirty="0">
              <a:solidFill>
                <a:prstClr val="black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34" y="800380"/>
            <a:ext cx="4926107" cy="2211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119" y="813827"/>
            <a:ext cx="5540188" cy="2211762"/>
          </a:xfrm>
          <a:prstGeom prst="rect">
            <a:avLst/>
          </a:prstGeom>
        </p:spPr>
      </p:pic>
      <p:sp>
        <p:nvSpPr>
          <p:cNvPr id="8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721658" y="394448"/>
            <a:ext cx="5311589" cy="92756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Clr>
                <a:srgbClr val="B13F9A"/>
              </a:buClr>
              <a:buNone/>
            </a:pPr>
            <a:r>
              <a:rPr lang="th-TH" sz="28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</a:t>
            </a: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</a:t>
            </a:r>
            <a:r>
              <a:rPr lang="th-TH" sz="28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จะปรากฏหน้าต่าง</a:t>
            </a: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 </a:t>
            </a: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Scan Drive</a:t>
            </a:r>
            <a:endParaRPr lang="th-TH" sz="2800" b="1" dirty="0">
              <a:solidFill>
                <a:prstClr val="black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311" y="4050529"/>
            <a:ext cx="5733000" cy="22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5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784410" y="1093694"/>
            <a:ext cx="10927978" cy="50112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Clr>
                <a:srgbClr val="B13F9A"/>
              </a:buClr>
              <a:buNone/>
            </a:pPr>
            <a:r>
              <a:rPr lang="th-TH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2.4 </a:t>
            </a: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โปรแกรมจัดเรียงพื้นที่จัดเก็บข้อมูลของฮาร์ดดิสก์ (</a:t>
            </a:r>
            <a:r>
              <a:rPr lang="en-US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Disk defragmenter</a:t>
            </a:r>
            <a:r>
              <a:rPr lang="en-US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marL="0" indent="0" algn="thaiDist">
              <a:buClr>
                <a:srgbClr val="B13F9A"/>
              </a:buClr>
              <a:buNone/>
            </a:pPr>
            <a:r>
              <a:rPr lang="th-TH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ช่วยให้สามารถเข้าถึงข้อมูลใน</a:t>
            </a: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ฮาร์ดดิสก์ได้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อย่างรวดเร็ว กล่าวคือ เมื่อมีการเรียกใช้งานฮาร์ดดิสก์ของคอมพิวเตอร์นั้นอยู่บ่อย ๆ ไฟล์จะถูก</a:t>
            </a: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จัดเก็บกระจัด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กระจาย ไม่เป็นระเบียบและไม่ได้อยู่เป็นกลุ่มก้อนเดียวกัน เมื่อต้องการเรียกใช้อีกใน</a:t>
            </a: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ภายหลังจะ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ทำให้เวลาในการดึงข้อมูลนั้น ๆ ช้าลง ดังนั้น ผู้ใช้สามารถใช้โปรแกรมดังกล่าวช่วยจัดเรียงไฟล์ต่าง </a:t>
            </a: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ๆให้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เป็นระเบียบ ซึ่งวิธีการใช้งาน </a:t>
            </a:r>
            <a:r>
              <a:rPr lang="en-US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Dick defragmenter 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ทำได้ดังนี้</a:t>
            </a:r>
            <a:endParaRPr lang="th-TH" sz="3200" b="1" dirty="0" smtClean="0">
              <a:solidFill>
                <a:prstClr val="black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2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351" y="820271"/>
            <a:ext cx="5044662" cy="927566"/>
          </a:xfrm>
        </p:spPr>
        <p:txBody>
          <a:bodyPr>
            <a:normAutofit fontScale="92500" lnSpcReduction="10000"/>
          </a:bodyPr>
          <a:lstStyle/>
          <a:p>
            <a:pPr marL="0" lvl="0" indent="0" algn="thaiDist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2) เลือกไดร์ฟที่ต้องการทำ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Disk defragmenter</a:t>
            </a: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เลือก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Properties</a:t>
            </a:r>
            <a:endParaRPr lang="th-TH" sz="2800" b="1" u="sng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784411" y="820271"/>
            <a:ext cx="5311589" cy="92756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Clr>
                <a:srgbClr val="B13F9A"/>
              </a:buClr>
              <a:buNone/>
            </a:pP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1) ดับเบิลคลิกที่ </a:t>
            </a: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This PC</a:t>
            </a:r>
            <a:endParaRPr lang="th-TH" sz="2800" b="1" dirty="0">
              <a:solidFill>
                <a:prstClr val="black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364" y="1626254"/>
            <a:ext cx="4173309" cy="3281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209" y="1747837"/>
            <a:ext cx="5189497" cy="46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03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316" y="672354"/>
            <a:ext cx="5044662" cy="927566"/>
          </a:xfrm>
        </p:spPr>
        <p:txBody>
          <a:bodyPr>
            <a:normAutofit fontScale="92500" lnSpcReduction="10000"/>
          </a:bodyPr>
          <a:lstStyle/>
          <a:p>
            <a:pPr marL="0" lvl="0" indent="0" algn="thaiDist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4) เลือก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Tools</a:t>
            </a: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เลือก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Optimize</a:t>
            </a:r>
            <a:endParaRPr lang="th-TH" sz="2800" b="1" u="sng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93" y="1599920"/>
            <a:ext cx="4174472" cy="454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83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294" y="928408"/>
            <a:ext cx="6104963" cy="927566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8) รอจนเครื่องทำการ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Analyze dick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สมบูรณ์ </a:t>
            </a:r>
            <a:r>
              <a:rPr lang="th-TH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คลิกปุ่ม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Optimize</a:t>
            </a:r>
            <a:endParaRPr lang="th-TH" sz="2800" b="1" u="sng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784411" y="820271"/>
            <a:ext cx="5311589" cy="92756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Clr>
                <a:srgbClr val="B13F9A"/>
              </a:buClr>
              <a:buNone/>
            </a:pP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6) เลือกไดร์ฟที่ต้องการ</a:t>
            </a:r>
          </a:p>
          <a:p>
            <a:pPr marL="0" indent="0" algn="thaiDist">
              <a:buClr>
                <a:srgbClr val="B13F9A"/>
              </a:buClr>
              <a:buNone/>
            </a:pP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7) คลิกปุ่ม </a:t>
            </a: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Analyze</a:t>
            </a:r>
            <a:endParaRPr lang="th-TH" sz="2800" b="1" u="sng" dirty="0">
              <a:solidFill>
                <a:prstClr val="black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91" y="1964111"/>
            <a:ext cx="4508128" cy="3145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813" y="1594035"/>
            <a:ext cx="6302188" cy="41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79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316" y="672354"/>
            <a:ext cx="5847002" cy="927566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9) รอจนเครื่องทำ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Optimize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เสร็จสมบูรณ์คลิก</a:t>
            </a:r>
            <a:r>
              <a:rPr lang="th-TH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ปุ่ม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Close</a:t>
            </a:r>
            <a:endParaRPr lang="th-TH" sz="2800" b="1" u="sng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509" y="1297360"/>
            <a:ext cx="6523785" cy="44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04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784410" y="1093694"/>
            <a:ext cx="10927978" cy="50112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Clr>
                <a:srgbClr val="B13F9A"/>
              </a:buClr>
              <a:buNone/>
            </a:pP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2.5 โปรแกรมรักษาหน้าจอ (</a:t>
            </a:r>
            <a:r>
              <a:rPr lang="en-US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Screen saver</a:t>
            </a:r>
            <a:r>
              <a:rPr lang="en-US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th-TH" sz="3200" b="1" dirty="0" smtClean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Clr>
                <a:srgbClr val="B13F9A"/>
              </a:buClr>
              <a:buNone/>
            </a:pP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เป็น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โปรแกรมรักษาและช่วยยืดอายุการใช้งานจอภาพของคอมพิวเตอร์ กล่าวคือ การ</a:t>
            </a: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เปิดจอภาพ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ของคอมพิวเตอร์ให้ทำงานและปล่อยทิ้งไว้ไว้ให้แสดงภาพเดิมโดยไม่มีการเคลื่อนไหวได ๆ เป็น</a:t>
            </a: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เวลานานจะ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ทำให้เกิดรอยไหม้บนสารเรืองแสงฉาบผิวจอ และไม่สามารถลบหายออกไปได้ ถ้าปล่อยทิ้งไว้</a:t>
            </a: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นานจะ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ส่งผลให้อายุการใช้งานซองหน้าจอคอมพิวเตอร์สั้นลง ในการใช้โปรแกรมดังกล่าวผู้ใช้สามารถตั้ง</a:t>
            </a: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ค่าระยะเวลา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ให้โปรแกรมตรวจสอบ และเริ่มทำงานได้ หากไม่มีการเคลื่อนไหวใด ๆ ของจอภาพ เช่น 5 </a:t>
            </a: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นาทีหรือ 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 นาที เป็นต้น เมื่อเราขยับเมาส์ หรือเริ่มทำงานใหม่ โปรแกรมนี้จะปิดไปอัตโนมัติ ซึ่งการ</a:t>
            </a: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เรียกใช้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งานโปรแกรมรักษาหน้าจอสามารถดูได้จากหน่วยที่ 4 ในหัวข้อการตั้งค่าสกรีนเซฟ</a:t>
            </a:r>
            <a:r>
              <a:rPr lang="th-TH" sz="3200" b="1" dirty="0" err="1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เวอร์</a:t>
            </a:r>
            <a:endParaRPr lang="th-TH" sz="3200" b="1" dirty="0" smtClean="0">
              <a:solidFill>
                <a:prstClr val="black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36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</a:t>
            </a:r>
            <a:r>
              <a:rPr lang="th-TH" sz="4400" dirty="0" smtClean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อรรถประโยชน์อื่น ๆ</a:t>
            </a:r>
            <a:endParaRPr lang="th-TH" sz="4400" dirty="0">
              <a:solidFill>
                <a:schemeClr val="accent5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0094258" cy="46317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โปรแกรมอรรถประโยชน์อื่น ๆ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Standalone 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utility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programs)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เป็นโปรแกรมที่ช่วย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ให้เครื่อง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คอมพิวเตอร์ทำงานได้อย่างมีประสิทธิภาพ ตัวอย่างโปรแกรม มีดังต่อไปนี้</a:t>
            </a:r>
          </a:p>
          <a:p>
            <a:pPr marL="0" lvl="0" indent="0" algn="thaiDist">
              <a:buNone/>
            </a:pP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        </a:t>
            </a:r>
            <a:r>
              <a:rPr lang="th-TH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3.1 </a:t>
            </a: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โปรแกรมการเขียนแผ่นซีดี/ดีวีดี (</a:t>
            </a:r>
            <a:r>
              <a:rPr lang="en-US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Write CD/DVD-ROM)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เป็น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โปรแกรมที่ช่วยนำข้อมูลบันทึกลงแผ่นชีดี ซึ่งสะดวกในการจัดเก็บข้อมูลลงไปใน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รูปแบบ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CD/DVD-R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CD/DVD-RW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ในที่นี้จะกล่าวถึงโปรแกรมที่เป็นที่นิยมในปัจจุบันคือ 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Nero Burning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ROM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ซึ่งเป็นโปรแกรมการเขียนซีดีที่มีประสิทธิภาพ ซึ่งมีคุณสมบัติที่ช่วยให้การเขียนแผ่น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ซีดีสะดวก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และยังมีเครื่องมือในการตัดต่อแก้ไซ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ไฟล์ล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ติมี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เดีย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การแชร์ไฟล์และอัพโหลดไฟล์ออนไลน์ได้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อีกด้วย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ซึ่งการเซียนข้อมูลลงแผ่นชีดี/ดีวีดีด้วยโปรแกรม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Nero 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Bumming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ROM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สามารถเรียกใช้งานได้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ดังนี้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6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784410" y="636495"/>
            <a:ext cx="8117543" cy="21604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Clr>
                <a:srgbClr val="B13F9A"/>
              </a:buClr>
              <a:buNone/>
            </a:pPr>
            <a:r>
              <a:rPr lang="th-TH" sz="28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คลิกปุ่ม </a:t>
            </a: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Start</a:t>
            </a:r>
          </a:p>
          <a:p>
            <a:pPr marL="0" indent="0" algn="thaiDist">
              <a:buClr>
                <a:srgbClr val="B13F9A"/>
              </a:buClr>
              <a:buNone/>
            </a:pP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2) </a:t>
            </a: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ไปที่หมวดอักษรตัว </a:t>
            </a: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</a:t>
            </a:r>
          </a:p>
          <a:p>
            <a:pPr marL="0" indent="0" algn="thaiDist">
              <a:buClr>
                <a:srgbClr val="B13F9A"/>
              </a:buClr>
              <a:buNone/>
            </a:pP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3) </a:t>
            </a: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คลิกที่โฟลเดอร์ </a:t>
            </a: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Nero</a:t>
            </a:r>
          </a:p>
          <a:p>
            <a:pPr marL="0" indent="0" algn="thaiDist">
              <a:buClr>
                <a:srgbClr val="B13F9A"/>
              </a:buClr>
              <a:buNone/>
            </a:pP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4) </a:t>
            </a: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เลือก </a:t>
            </a: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Nero Burning ROM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286" y="636495"/>
            <a:ext cx="5678020" cy="59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23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316" y="672354"/>
            <a:ext cx="5847002" cy="927566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5) จะปรากฏหน้าต่างโปรแกรม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Nero </a:t>
            </a:r>
            <a:r>
              <a:rPr lang="en-US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Bumming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ROM</a:t>
            </a:r>
            <a:endParaRPr lang="th-TH" sz="2800" b="1" u="sng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13" y="1358713"/>
            <a:ext cx="7313240" cy="43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3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ความหมายของโปรแกรมอรรถประโยชน์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0121152" cy="46317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โปรแกรมอรรถประโยชน์ (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utility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programs)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เป็นซอฟท์แวร์ที่ทำหน้าที่เฉพาะอย่าง เพื่อ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การจัดการ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งานพื้นฐานและบริการต่าง ๆ เช่น การจัดเรียงข้อมูล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sort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การวมแฟ้มข้อมูลที่เรียงลำดับ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แล้วเข้า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ด้วยกัน (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merge)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หรือ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ย้ายข้อมูลจากอุปกรณ์รับหนึ่งไปยังอุปกรณ์หนึ่ง รวมทั้งสามารถใช้จัดการ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กับฮาร์ดแวร์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โดยตรง โปรแกรมอรรถประโยชน์ส่วนใหญ่จะถูกรวมอยู่ในระบบปฏิบัติการอยู่แล้ว</a:t>
            </a:r>
            <a:endParaRPr lang="th-TH" sz="3200" b="1" u="sng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97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9" y="748804"/>
            <a:ext cx="10927975" cy="46317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</a:t>
            </a:r>
            <a:r>
              <a:rPr lang="en-US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</a:t>
            </a: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บีบอัดไฟล์ (</a:t>
            </a:r>
            <a:r>
              <a:rPr lang="en-US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File compression utility</a:t>
            </a:r>
            <a:r>
              <a:rPr lang="en-US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marL="0" lvl="0" indent="0" algn="thaiDist">
              <a:buNone/>
            </a:pP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เป็นโปรแกรมที่ทำหน้าที่บีบอัดไฟล์ที่มีขนาดใหญ่ให้มีขนาดเล็กลง ไฟล์ที่ได้จาก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การบีบ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อัดไฟล์ เรียกว่า ซิปไฟล์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zip </a:t>
            </a:r>
            <a:r>
              <a:rPr lang="en-US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fle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โปรแกรมบีบอัดไฟล์ที่นิยม เช่น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WinZip, </a:t>
            </a:r>
            <a:r>
              <a:rPr lang="en-US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Winrar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การเรียกใช้โปรแกรม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WinRAR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สามารถทำได้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ดังนี้</a:t>
            </a:r>
            <a:endParaRPr lang="en-US" sz="3200" b="1" dirty="0" smtClean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th-TH" sz="28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การใช้งาน </a:t>
            </a:r>
            <a:r>
              <a:rPr lang="en-US" sz="28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WinRAR</a:t>
            </a: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คลิกชวาโฟลเดอร์ที่ต้องการบีบอัดไฟล์ เลือก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Add </a:t>
            </a:r>
            <a:r>
              <a:rPr lang="en-US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to "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ชื่อ</a:t>
            </a:r>
            <a:r>
              <a:rPr lang="th-TH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โฟลเดอร์.</a:t>
            </a:r>
            <a:r>
              <a:rPr lang="en-US" sz="2800" b="1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rar</a:t>
            </a:r>
            <a:r>
              <a:rPr lang="en-US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"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483" y="2440640"/>
            <a:ext cx="3778624" cy="40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74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140" y="4501002"/>
            <a:ext cx="6104963" cy="571920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3) เมื่อบีบอัดไฟล์สมบูรณ์จะปรากฏดังภาพ</a:t>
            </a:r>
            <a:endParaRPr lang="th-TH" sz="2800" b="1" u="sng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728140" y="284035"/>
            <a:ext cx="5311589" cy="92756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Clr>
                <a:srgbClr val="B13F9A"/>
              </a:buClr>
              <a:buNone/>
            </a:pP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2) </a:t>
            </a:r>
            <a:r>
              <a:rPr lang="th-TH" sz="28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จะปรากฏหน้าต่าง</a:t>
            </a: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การบีบอัดไฟล์</a:t>
            </a:r>
            <a:endParaRPr lang="th-TH" sz="2800" b="1" u="sng" dirty="0">
              <a:solidFill>
                <a:prstClr val="black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81" y="855955"/>
            <a:ext cx="4085665" cy="3537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86" y="5180842"/>
            <a:ext cx="2404315" cy="1436344"/>
          </a:xfrm>
          <a:prstGeom prst="rect">
            <a:avLst/>
          </a:prstGeom>
        </p:spPr>
      </p:pic>
      <p:sp>
        <p:nvSpPr>
          <p:cNvPr id="8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6039729" y="226693"/>
            <a:ext cx="6104963" cy="11020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None/>
            </a:pPr>
            <a:r>
              <a:rPr lang="th-TH" sz="28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การแตกไฟล์ .</a:t>
            </a:r>
            <a:r>
              <a:rPr lang="en-US" sz="2800" b="1" dirty="0" err="1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rar</a:t>
            </a:r>
            <a:endParaRPr lang="en-US" sz="2800" b="1" dirty="0">
              <a:solidFill>
                <a:srgbClr val="C0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คลิกขวาที่ไฟล์ .</a:t>
            </a:r>
            <a:r>
              <a:rPr lang="en-US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rar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เลือก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Extract </a:t>
            </a:r>
            <a:r>
              <a:rPr lang="en-US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fles</a:t>
            </a:r>
            <a:endParaRPr lang="th-TH" sz="2800" b="1" u="sng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463" y="1328790"/>
            <a:ext cx="3264905" cy="51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04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2956" y="1516681"/>
            <a:ext cx="5339044" cy="84660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4) เมื่อแตกไฟล์เรียบร้อยแล้วจะปรากฏดังภาพ</a:t>
            </a:r>
            <a:endParaRPr lang="th-TH" sz="2800" b="1" u="sng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948578" y="571920"/>
            <a:ext cx="10968318" cy="148924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B13F9A"/>
              </a:buClr>
              <a:buNone/>
            </a:pP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2) จะปรากฏหน้าต่างเส้นทางที่แยกไฟล์ และตัวเลือก (</a:t>
            </a: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Extraction path and </a:t>
            </a:r>
            <a:r>
              <a:rPr lang="en-US" sz="28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options)</a:t>
            </a:r>
            <a:r>
              <a:rPr lang="th-TH" sz="28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ให้</a:t>
            </a: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เลือกเส้นทางปลายทาง (</a:t>
            </a: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Destination path)</a:t>
            </a:r>
          </a:p>
          <a:p>
            <a:pPr marL="0" indent="0">
              <a:buClr>
                <a:srgbClr val="B13F9A"/>
              </a:buClr>
              <a:buNone/>
            </a:pP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3) </a:t>
            </a: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คลิกปุ่ม </a:t>
            </a: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OK</a:t>
            </a:r>
            <a:endParaRPr lang="th-TH" sz="2800" b="1" u="sng" dirty="0">
              <a:solidFill>
                <a:prstClr val="black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78" y="1939983"/>
            <a:ext cx="5319992" cy="4740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39" y="2061164"/>
            <a:ext cx="4269955" cy="15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36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9" y="748804"/>
            <a:ext cx="11264152" cy="46317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3.3 โปรแกรม</a:t>
            </a:r>
            <a:r>
              <a:rPr lang="th-TH" sz="3200" b="1" dirty="0" err="1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ไฟร์วอลล์</a:t>
            </a: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Firewall</a:t>
            </a:r>
            <a:r>
              <a:rPr lang="en-US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th-TH" sz="3200" b="1" dirty="0" smtClean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     เป็น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โปรแกรมที่ช่วยป้องกันบุคคลภายนอกเข้ามาในระบบโดยไม่ได้รับอนุญาตทั้ง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จากระบบเครือช่วย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อินเทอร์เน็ตและอินทราเน็ต โดยโปรแกรมจะทำการตรวจสอบซ้อมูลที่เข้าและออก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จากระบบ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ถ้าพบว่ามีข้อมูลที่ไม่ได้รับอนุญาต ซึ่งอาจเป็นข้อมูลจากผู้ไม่ประสงค์ดีที่เข้ามาใน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ระบบโปรแกรม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จะไม่อนุญาตให้ข้อมูลดังกล่าวเข้ามาในระบบ โปรแกรม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ไฟร์วอลล์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เป็นซอร์ฟแวร์ที่ผู้ใช้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สามารถนำไปใช้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ได้โดยไม่เสียค่าใช้จ่าย นิยมใช้กับระบบปฏิบัติการ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Windows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Windows 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Firewall,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200" b="1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ZoneAlarm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, Lavasoft Personal Firewall, Tools Firewall Plus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78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811" y="5320806"/>
            <a:ext cx="3588964" cy="649690"/>
          </a:xfrm>
        </p:spPr>
        <p:txBody>
          <a:bodyPr>
            <a:noAutofit/>
          </a:bodyPr>
          <a:lstStyle/>
          <a:p>
            <a:pPr marL="0" lvl="0" indent="0" algn="thaiDist">
              <a:buNone/>
            </a:pPr>
            <a:r>
              <a:rPr lang="th-TH" sz="3200" b="1" dirty="0" smtClean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หน้าต่าง </a:t>
            </a:r>
            <a:r>
              <a:rPr lang="en-US" sz="3200" b="1" dirty="0" smtClean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Windows Firewall</a:t>
            </a:r>
            <a:endParaRPr lang="th-TH" sz="3200" b="1" dirty="0" smtClean="0">
              <a:solidFill>
                <a:srgbClr val="C0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th-TH" sz="3200" b="1" dirty="0" smtClean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endParaRPr lang="th-TH" sz="2400" b="1" dirty="0">
              <a:solidFill>
                <a:srgbClr val="C0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43" y="671543"/>
            <a:ext cx="7023006" cy="46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25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9" y="748804"/>
            <a:ext cx="10470776" cy="46317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</a:t>
            </a:r>
            <a:r>
              <a:rPr lang="en-US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โปรแกรมป้องกัน</a:t>
            </a:r>
            <a:r>
              <a:rPr lang="th-TH" sz="3200" b="1" dirty="0" err="1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Anti virus program</a:t>
            </a:r>
            <a:r>
              <a:rPr lang="en-US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การใช้เครื่องคอมพิวเตอร์ที่มีผู้ใช้งานร่วมกันหลายคนหรือการใช้งานในระบบเครือ</a:t>
            </a:r>
            <a:r>
              <a:rPr lang="th-TH" sz="3200" b="1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ซ่าย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มัก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เกิดการเผยแพร่จาก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คอมพิวเตอร์ซึ่ง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เป็นโปรแกรมที่ผู้ไม่ประสงค์ดีพัฒนาขึ้นมา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เพื่อวัตถุประสงค์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ต่าง ๆ เช่น ทำลายระบบปฏิบัติการทำลายข้อมูลที่อยู่ในเครื่องคอมพิวเตอร์ หรือแม้กระ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ทั้งรบกวน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การทำงานต่าง ๆ เช่น ทำให้บูทระบบช้าลงไม่สามารถเรียกใช้โปรแกรมได้สมบูรณ์ ทำ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ให้คอมพิวเตอร์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เกิดอาการค้าง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hang)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หรือมีข้อความพิมพ์อัตโนมัติที่หน้าจอ เป็นต้น ดังนั้น บริษัทผู้ผลิ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ผลิตซอฟท์แวร์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จึงได้พัฒนาโปรแกรมขึ้นเพื่อค้นหาและกำจัด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คอมพิวเตอร์ หรือที่เรียกว่า โปรแกรม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ป้องกัน</a:t>
            </a:r>
            <a:r>
              <a:rPr lang="th-TH" sz="3200" b="1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ซึ่งแบ่งออกได้เป็น 2 ประเภท ดังนี้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97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748804"/>
            <a:ext cx="10349753" cy="46317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800" b="1" dirty="0" smtClean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r>
              <a:rPr lang="th-TH" sz="28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แอนติ</a:t>
            </a:r>
            <a:r>
              <a:rPr lang="th-TH" sz="2800" b="1" dirty="0" err="1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28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เป็นโปรแกรมป้องกัน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ทั่ว ๆ ไป จะค้นหาและทำลาย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</a:t>
            </a:r>
            <a:r>
              <a:rPr lang="th-TH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เครื่อง</a:t>
            </a:r>
            <a:r>
              <a:rPr lang="th-TH" sz="2800" b="1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คอมพ๊ว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เตอร์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เช่น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McAfee Virus Scan, Kaspersky, AVG Antivirus, Panda Titanium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</a:t>
            </a:r>
            <a:endParaRPr lang="th-TH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2) </a:t>
            </a:r>
            <a:r>
              <a:rPr lang="th-TH" sz="2800" b="1" dirty="0" smtClean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แอน</a:t>
            </a:r>
            <a:r>
              <a:rPr lang="th-TH" sz="28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ติสปาย</a:t>
            </a:r>
            <a:r>
              <a:rPr lang="th-TH" sz="2800" b="1" dirty="0" err="1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แวร์</a:t>
            </a:r>
            <a:r>
              <a:rPr lang="th-TH" sz="28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เป็นโปรแกรมป้องกันการโจรกรรมข้อมูลจาก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สปาย</a:t>
            </a:r>
            <a:r>
              <a:rPr lang="th-TH" sz="2800" b="1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แวร์</a:t>
            </a:r>
            <a:r>
              <a:rPr lang="th-TH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และ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จาก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แฮ๊กเกอร์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รวมถึงการกำจัดแอด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เวอร์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adware)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เป็นป๊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อปอัพโฆษณาในอินเทอร์เน็ตอีก</a:t>
            </a:r>
            <a:r>
              <a:rPr lang="th-TH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ด้วยเช่น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McAfee </a:t>
            </a:r>
            <a:r>
              <a:rPr lang="en-US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AntiSpyware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, Ad-Aware </a:t>
            </a:r>
            <a:r>
              <a:rPr lang="en-US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   SE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Pro, Spyware </a:t>
            </a:r>
            <a:r>
              <a:rPr lang="en-US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BeGone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</a:t>
            </a:r>
            <a:endParaRPr lang="th-TH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15" y="3064667"/>
            <a:ext cx="5802687" cy="29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32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748804"/>
            <a:ext cx="10349753" cy="1523749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800" b="1" dirty="0" smtClean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</a:t>
            </a:r>
            <a:r>
              <a:rPr lang="th-TH" sz="28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แสกน</a:t>
            </a:r>
            <a:r>
              <a:rPr lang="th-TH" sz="2800" b="1" dirty="0" err="1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28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ด้วยโปรแกรม </a:t>
            </a:r>
            <a:r>
              <a:rPr lang="en-US" sz="28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Avira</a:t>
            </a:r>
          </a:p>
          <a:p>
            <a:pPr marL="0" lvl="0" indent="0" algn="thaiDist">
              <a:buNone/>
            </a:pPr>
            <a:r>
              <a:rPr lang="th-TH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   การ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สแกน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ในโฟลเดอร์หรือไดร์ฟที่</a:t>
            </a:r>
            <a:r>
              <a:rPr lang="th-TH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ต้องการผู้ใช้สามารถสแกน</a:t>
            </a:r>
            <a:r>
              <a:rPr lang="th-TH" sz="2800" b="1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ไวรัสในโฟ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ลดดอร์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ไดว์ฟ</a:t>
            </a:r>
            <a:r>
              <a:rPr lang="th-TH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ที่ต้องการได้ง่ายเพียงแค่คลิกขวาที่</a:t>
            </a:r>
            <a:r>
              <a:rPr lang="th-TH" sz="2800" b="1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ไพล์</a:t>
            </a:r>
            <a:r>
              <a:rPr lang="th-TH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หรือ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ไดร์ฟและเลือกเมนู </a:t>
            </a:r>
            <a:r>
              <a:rPr lang="th-TH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ดังรูป</a:t>
            </a:r>
            <a:endParaRPr lang="th-TH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92" y="2272552"/>
            <a:ext cx="5383026" cy="4101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784" y="2958632"/>
            <a:ext cx="4338357" cy="3415273"/>
          </a:xfrm>
          <a:prstGeom prst="rect">
            <a:avLst/>
          </a:prstGeom>
        </p:spPr>
      </p:pic>
      <p:sp>
        <p:nvSpPr>
          <p:cNvPr id="6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6674784" y="2043952"/>
            <a:ext cx="5311589" cy="103542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Clr>
                <a:srgbClr val="B13F9A"/>
              </a:buClr>
              <a:buNone/>
            </a:pPr>
            <a:endParaRPr lang="th-TH" sz="24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Clr>
                <a:srgbClr val="B13F9A"/>
              </a:buClr>
              <a:buNone/>
            </a:pPr>
            <a:r>
              <a:rPr lang="th-TH" sz="24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โปรแกรมจะแสดงหน้าต่างรายงานสถานการณ์แสกน</a:t>
            </a:r>
            <a:r>
              <a:rPr lang="th-TH" sz="2400" b="1" dirty="0" err="1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24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ดังรูป</a:t>
            </a:r>
            <a:endParaRPr lang="th-TH" sz="2400" b="1" u="sng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51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748804"/>
            <a:ext cx="10349753" cy="1523749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และเมื่อการสแกน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เสร็จสิ้นโปรแกรมจะแสดงหน้าต่างรายงานผลการสแกน</a:t>
            </a:r>
            <a:r>
              <a:rPr lang="th-TH" sz="2800" b="1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ดัง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รูป</a:t>
            </a:r>
            <a:endParaRPr lang="th-TH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6446183" y="2586443"/>
            <a:ext cx="5311589" cy="233518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Clr>
                <a:srgbClr val="B13F9A"/>
              </a:buClr>
              <a:buFont typeface="Wingdings 2"/>
              <a:buNone/>
            </a:pPr>
            <a:endParaRPr lang="th-TH" sz="2400" b="1" dirty="0">
              <a:solidFill>
                <a:srgbClr val="040119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Clr>
                <a:srgbClr val="B13F9A"/>
              </a:buClr>
              <a:buNone/>
            </a:pPr>
            <a:r>
              <a:rPr lang="th-TH" sz="2400" b="1" dirty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เมื่อการสแกน</a:t>
            </a:r>
            <a:r>
              <a:rPr lang="th-TH" sz="2400" b="1" dirty="0" err="1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2400" b="1" dirty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สำเร็จ ไฟล์ที่ถูกตรวจสอบว่าเป็น</a:t>
            </a:r>
            <a:r>
              <a:rPr lang="th-TH" sz="2400" b="1" dirty="0" err="1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2400" b="1" dirty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จะถูกดำเนินการตามค่าที่ตั้ง</a:t>
            </a:r>
            <a:r>
              <a:rPr lang="th-TH" sz="2400" b="1" dirty="0" smtClean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ไว้ เช่น </a:t>
            </a:r>
            <a:r>
              <a:rPr lang="en-US" sz="2400" b="1" dirty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REPAIR </a:t>
            </a:r>
            <a:r>
              <a:rPr lang="th-TH" sz="2400" b="1" dirty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2400" b="1" dirty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DELETE </a:t>
            </a:r>
            <a:r>
              <a:rPr lang="th-TH" sz="2400" b="1" dirty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ตามลำดับ หรือ</a:t>
            </a:r>
            <a:r>
              <a:rPr lang="th-TH" sz="2400" b="1" dirty="0" smtClean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ปรากฏหน้าต่าง</a:t>
            </a:r>
            <a:r>
              <a:rPr lang="th-TH" sz="2400" b="1" dirty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เพื่อถามผู้ใช้ว่าจะให้ระบบดำเนินการเช่น</a:t>
            </a:r>
            <a:r>
              <a:rPr lang="th-TH" sz="2400" b="1" dirty="0" smtClean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ไร ต่อ</a:t>
            </a:r>
            <a:r>
              <a:rPr lang="th-TH" sz="2400" b="1" dirty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ไฟล์เหล่านั้น ซึ่งผู้ใช้ยังสามารถกักไฟล์ที่ตนสงสัยไว้ในที่กัก</a:t>
            </a:r>
            <a:r>
              <a:rPr lang="th-TH" sz="2400" b="1" dirty="0" err="1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ไวรัส</a:t>
            </a:r>
            <a:r>
              <a:rPr lang="th-TH" sz="2400" b="1" dirty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400" b="1" dirty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QUARANTINE </a:t>
            </a:r>
            <a:r>
              <a:rPr lang="th-TH" sz="2400" b="1" dirty="0">
                <a:solidFill>
                  <a:srgbClr val="04011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ได้</a:t>
            </a:r>
            <a:endParaRPr lang="th-TH" sz="2400" b="1" u="sng" dirty="0">
              <a:solidFill>
                <a:srgbClr val="040119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67" y="1340503"/>
            <a:ext cx="5329798" cy="50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9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=""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โปรแกรมอรรถประโยชน์สำหรับ</a:t>
            </a:r>
            <a:r>
              <a:rPr lang="th-TH" sz="4400" dirty="0" err="1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ระบบบปฏิบัติการ</a:t>
            </a:r>
            <a:endParaRPr lang="th-TH" sz="4400" dirty="0">
              <a:solidFill>
                <a:schemeClr val="accent5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9416"/>
            <a:ext cx="10538011" cy="46317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โปรแกรมอรรถประโยชน์สำหรับระบบปฏิบัติการ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OS 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utility programs)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เป็นโปรแกรมที่ติดตั้ง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มาพร้อม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กับระบบปฏิบัติการอยู่แล้ว ซึ่งช่วยอำนวยความสะดวกในการทำงานร่วมกับฮาร์ดแวร์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ตัวอย่างโปรแกรม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ดังต่อไปนี้</a:t>
            </a:r>
            <a:endParaRPr lang="en-US" sz="3200" b="1" dirty="0" smtClean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endParaRPr lang="th-TH" sz="3200" b="1" u="sng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4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1" y="995082"/>
            <a:ext cx="5163671" cy="5246061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2.1 </a:t>
            </a: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โปรแกรมจัดการไฟล์ (</a:t>
            </a:r>
            <a:r>
              <a:rPr lang="en-US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File </a:t>
            </a:r>
            <a:r>
              <a:rPr lang="en-US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manager)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เป็น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โปรแกรมที่ออกแบบมาเพื่อช่วยจัดการไฟล์ต่าง ๆ ได้แก่ การคัดลอก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แฟ้มข้อมูลการ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เปลี่ยนชื่อแฟ้มข้อมูล การลบแฟ้มข้อมูล การเรียกใช้งานโปรแกรมต่าง ๆ ได้อย่างสะดวก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นอกจากนี้ระบบปฏิบัติการ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รุ่นใหม่ๆ ได้เพิ่มความสามารถการแสดงไฟล์เป็นรูปภาพเหมือนจริง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image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view)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ทำ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ให้การ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ใช้งานมีความสะดวกและรวดเร็วมากยิ่งขึ้น</a:t>
            </a:r>
            <a:endParaRPr lang="th-TH" sz="3200" b="1" u="sng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47" y="1195948"/>
            <a:ext cx="6234953" cy="406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4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784411" y="1147482"/>
            <a:ext cx="10107707" cy="524606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Clr>
                <a:srgbClr val="B13F9A"/>
              </a:buClr>
              <a:buFont typeface="Wingdings 2"/>
              <a:buNone/>
            </a:pPr>
            <a:r>
              <a:rPr lang="th-TH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2.2 โปรแกรม</a:t>
            </a: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ที่ต้องการถอนการติดตั้งเลือก </a:t>
            </a:r>
            <a:r>
              <a:rPr lang="en-US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Uninstall/Change</a:t>
            </a:r>
            <a:endParaRPr lang="th-TH" sz="3200" b="1" dirty="0" smtClean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Clr>
                <a:srgbClr val="B13F9A"/>
              </a:buClr>
              <a:buFont typeface="Wingdings 2"/>
              <a:buNone/>
            </a:pP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</a:t>
            </a: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โปรแกรมที่ใช้ในการนำโปรแกรมและส่วนประกอบของโปรแกรมที่ติดตั้งไว้ในระบบออกจากเครื่องคอมพิวเตอร์ ส่วนใหญ่บริษัทผู้ผลิตซอฟท์แวร์จะติดตั้งโปรแกรมยกเลิกการติดตั้งโปรแกรมไว้เป็นส่วนหนึ่งของโปรแกรมประยุกต์อยู่แล้ว ซึ่งมีวีอีการใช้งานดังนี้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49058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692" y="1147483"/>
            <a:ext cx="5044662" cy="60035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en-US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 </a:t>
            </a:r>
            <a:r>
              <a:rPr lang="th-TH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ดับเบิล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คลิก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Programs and Features</a:t>
            </a:r>
            <a:endParaRPr lang="th-TH" sz="2800" b="1" u="sng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65" y="1747836"/>
            <a:ext cx="3928894" cy="3442130"/>
          </a:xfrm>
          <a:prstGeom prst="rect">
            <a:avLst/>
          </a:prstGeom>
        </p:spPr>
      </p:pic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784411" y="1147482"/>
            <a:ext cx="5311589" cy="524606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Font typeface="Wingdings 2"/>
              <a:buNone/>
            </a:pPr>
            <a:r>
              <a:rPr lang="th-TH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1) ดับเบิลคลิกที่ </a:t>
            </a:r>
            <a:r>
              <a:rPr lang="en-US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Control panel</a:t>
            </a:r>
            <a:endParaRPr lang="th-TH" sz="2800" b="1" u="sng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92" y="1747836"/>
            <a:ext cx="5510826" cy="482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0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821" y="820271"/>
            <a:ext cx="5044662" cy="60035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 </a:t>
            </a:r>
            <a:r>
              <a:rPr lang="th-TH" sz="28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จะทำการถอนการติดตั้ง</a:t>
            </a:r>
            <a:endParaRPr lang="th-TH" sz="2800" b="1" u="sng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784411" y="820271"/>
            <a:ext cx="5311589" cy="92756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Clr>
                <a:srgbClr val="B13F9A"/>
              </a:buClr>
              <a:buNone/>
            </a:pP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3) </a:t>
            </a:r>
            <a:r>
              <a:rPr lang="th-TH" sz="28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คลิกขวา</a:t>
            </a: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โปรแกรมที่ต้องการถอนการติดตั้งเลือก </a:t>
            </a: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Uninstall/Change</a:t>
            </a:r>
            <a:endParaRPr lang="th-TH" sz="2800" b="1" u="sng" dirty="0">
              <a:solidFill>
                <a:prstClr val="black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1" y="1747835"/>
            <a:ext cx="4917142" cy="4569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600" y="1420624"/>
            <a:ext cx="4107517" cy="307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3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784411" y="1147482"/>
            <a:ext cx="5078508" cy="501127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Clr>
                <a:srgbClr val="B13F9A"/>
              </a:buClr>
              <a:buNone/>
            </a:pP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2.3 </a:t>
            </a:r>
            <a:r>
              <a:rPr lang="th-TH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</a:t>
            </a: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สแกนดิสก์ (</a:t>
            </a:r>
            <a:r>
              <a:rPr lang="en-US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disk scanner)</a:t>
            </a:r>
            <a:r>
              <a:rPr lang="th-TH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</a:p>
          <a:p>
            <a:pPr marL="0" indent="0" algn="thaiDist">
              <a:buClr>
                <a:srgbClr val="B13F9A"/>
              </a:buClr>
              <a:buNone/>
            </a:pP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 smtClean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โปรแกรมช่วยตรวจสอบความเสียหายหรือข้อผิดพลาดที่เกิดขึ้นกับ</a:t>
            </a:r>
            <a:r>
              <a:rPr lang="th-TH" sz="3200" b="1" dirty="0" err="1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ฮาร์ดดิส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ก็ </a:t>
            </a: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กล่าวคือเมื่อ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ใช้ฮาร์ดดิสก์เป็นเวลานาน มักเกิดส่วนที่เสียหาย ที่เรียกว่า </a:t>
            </a:r>
            <a:r>
              <a:rPr lang="en-US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bad sector 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ส่งผลให้การทำงาน</a:t>
            </a: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ของฮาร์ดดิสก์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ช้าลง หรืออาจทำให้การบันทึกหรือเซียนซ้อมูลในฮาร์ดดิสก์ยากขึ้น ดังนั้น ผู้ใช้</a:t>
            </a: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สามารถใช้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โปรแกรมดังกล่าวตรวจสอบฮาร์ดดิสก์ เพื่อค้นหาส่วนที่เสียหาย ไฟล์ที่มีข้อผิดพลาด และซ่อม</a:t>
            </a:r>
            <a:r>
              <a:rPr lang="th-TH" sz="3200" b="1" dirty="0" err="1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แชม</a:t>
            </a:r>
            <a:r>
              <a:rPr lang="th-TH" sz="3200" b="1" dirty="0" smtClean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ส่วน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ที่เสียหายได้ ซึ่งวิธีการใช้งาน </a:t>
            </a:r>
            <a:r>
              <a:rPr lang="en-US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disk scanner </a:t>
            </a: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สามารถทำได้ดังนี้</a:t>
            </a:r>
            <a:endParaRPr lang="th-TH" sz="3200" b="1" dirty="0" smtClean="0">
              <a:solidFill>
                <a:prstClr val="black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904" y="1591235"/>
            <a:ext cx="5044662" cy="60035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1) ดับเบิลคลิกที่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This PC</a:t>
            </a:r>
            <a:endParaRPr lang="th-TH" sz="2800" b="1" u="sng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306" y="2191589"/>
            <a:ext cx="4607859" cy="36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9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821" y="820271"/>
            <a:ext cx="5044662" cy="927566"/>
          </a:xfrm>
        </p:spPr>
        <p:txBody>
          <a:bodyPr>
            <a:normAutofit fontScale="92500" lnSpcReduction="10000"/>
          </a:bodyPr>
          <a:lstStyle/>
          <a:p>
            <a:pPr marL="0" lvl="0" indent="0" algn="thaiDist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4) คลิก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แท็บ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Tools</a:t>
            </a: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คลิก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Check</a:t>
            </a:r>
            <a:endParaRPr lang="th-TH" sz="2800" b="1" u="sng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0AE0A252-5E8B-4276-8D6A-556B552991E8}"/>
              </a:ext>
            </a:extLst>
          </p:cNvPr>
          <p:cNvSpPr txBox="1">
            <a:spLocks/>
          </p:cNvSpPr>
          <p:nvPr/>
        </p:nvSpPr>
        <p:spPr>
          <a:xfrm>
            <a:off x="784411" y="820271"/>
            <a:ext cx="5311589" cy="92756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Clr>
                <a:srgbClr val="B13F9A"/>
              </a:buClr>
              <a:buFont typeface="Wingdings 2"/>
              <a:buNone/>
            </a:pP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2) คลิกขวาไดร์ฟที่ต้องการแสกน</a:t>
            </a:r>
          </a:p>
          <a:p>
            <a:pPr marL="0" indent="0" algn="thaiDist">
              <a:buClr>
                <a:srgbClr val="B13F9A"/>
              </a:buClr>
              <a:buFont typeface="Wingdings 2"/>
              <a:buNone/>
            </a:pPr>
            <a:r>
              <a:rPr lang="th-TH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3) เลือก </a:t>
            </a:r>
            <a:r>
              <a:rPr lang="en-US" sz="28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properties</a:t>
            </a:r>
            <a:endParaRPr lang="th-TH" sz="2800" b="1" u="sng" dirty="0">
              <a:solidFill>
                <a:prstClr val="black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78" y="1926571"/>
            <a:ext cx="4546227" cy="4779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442" y="1801625"/>
            <a:ext cx="4370040" cy="48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11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2290</TotalTime>
  <Words>1398</Words>
  <Application>Microsoft Office PowerPoint</Application>
  <PresentationFormat>Widescreen</PresentationFormat>
  <Paragraphs>73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SP SUAN DUSIT</vt:lpstr>
      <vt:lpstr>Trebuchet MS</vt:lpstr>
      <vt:lpstr>Wingdings</vt:lpstr>
      <vt:lpstr>Wingdings 2</vt:lpstr>
      <vt:lpstr>Opulent</vt:lpstr>
      <vt:lpstr>บทที่ 5  การใช้โปรแกรมยูทิลิตี้ </vt:lpstr>
      <vt:lpstr>1. ความหมายของโปรแกรมอรรถประโยชน์</vt:lpstr>
      <vt:lpstr>2. โปรแกรมอรรถประโยชน์สำหรับระบบบปฏิบัติการ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โปรแกรมอรรถประโยชน์อื่น 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DCC</cp:lastModifiedBy>
  <cp:revision>248</cp:revision>
  <dcterms:created xsi:type="dcterms:W3CDTF">2020-08-10T02:59:24Z</dcterms:created>
  <dcterms:modified xsi:type="dcterms:W3CDTF">2024-08-13T03:50:44Z</dcterms:modified>
</cp:coreProperties>
</file>