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303BE-EF0D-4C2C-A49E-D0D6175BDF7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EF0A6-29AC-4A0C-85F5-FA64A285FF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ธุรกิจการเงิน</a:t>
          </a:r>
          <a:endParaRPr lang="en-US" sz="2800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AF75FB6A-83F2-4064-99F1-D77DF40C9AAA}" type="parTrans" cxnId="{03870D6F-9959-4436-A2E9-89F926C20D5E}">
      <dgm:prSet/>
      <dgm:spPr/>
      <dgm:t>
        <a:bodyPr/>
        <a:lstStyle/>
        <a:p>
          <a:endParaRPr lang="en-US"/>
        </a:p>
      </dgm:t>
    </dgm:pt>
    <dgm:pt modelId="{1BBB745B-7FAC-4C9A-B43A-F1785EA194B1}" type="sibTrans" cxnId="{03870D6F-9959-4436-A2E9-89F926C20D5E}">
      <dgm:prSet/>
      <dgm:spPr/>
      <dgm:t>
        <a:bodyPr/>
        <a:lstStyle/>
        <a:p>
          <a:endParaRPr lang="en-US"/>
        </a:p>
      </dgm:t>
    </dgm:pt>
    <dgm:pt modelId="{1C81F21F-559A-40BC-B012-3EF0723987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ธุรกิจเงินดิจิทัล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00ABBA70-A7EB-45EA-9A10-9E41471AAD96}" type="parTrans" cxnId="{26016A7B-27DB-4F15-AA8D-EDBABC7E5612}">
      <dgm:prSet/>
      <dgm:spPr/>
      <dgm:t>
        <a:bodyPr/>
        <a:lstStyle/>
        <a:p>
          <a:endParaRPr lang="en-US"/>
        </a:p>
      </dgm:t>
    </dgm:pt>
    <dgm:pt modelId="{74436C9B-5CC7-4EC7-AD9B-874A7CA9A32D}" type="sibTrans" cxnId="{26016A7B-27DB-4F15-AA8D-EDBABC7E5612}">
      <dgm:prSet/>
      <dgm:spPr/>
      <dgm:t>
        <a:bodyPr/>
        <a:lstStyle/>
        <a:p>
          <a:endParaRPr lang="en-US"/>
        </a:p>
      </dgm:t>
    </dgm:pt>
    <dgm:pt modelId="{F06A8B53-E05F-49B8-804E-B108835224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ธุรกิจอสังหาริมทรัพย์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BAAB3408-A0EB-4B02-A7C5-9B3E46296F1A}" type="parTrans" cxnId="{D6BE344A-DD32-4E73-B3AB-08A9FB095054}">
      <dgm:prSet/>
      <dgm:spPr/>
      <dgm:t>
        <a:bodyPr/>
        <a:lstStyle/>
        <a:p>
          <a:endParaRPr lang="en-US"/>
        </a:p>
      </dgm:t>
    </dgm:pt>
    <dgm:pt modelId="{809FEA7B-564E-455B-A685-5AF257F5685B}" type="sibTrans" cxnId="{D6BE344A-DD32-4E73-B3AB-08A9FB095054}">
      <dgm:prSet/>
      <dgm:spPr/>
      <dgm:t>
        <a:bodyPr/>
        <a:lstStyle/>
        <a:p>
          <a:endParaRPr lang="en-US"/>
        </a:p>
      </dgm:t>
    </dgm:pt>
    <dgm:pt modelId="{66AA2BF9-3174-4021-8515-F2194796F1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ธุรกิจสื่อออนไลน์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B7351722-8B7D-453C-9B4C-B45DB882E079}" type="parTrans" cxnId="{C643E6BE-BCFB-4AD5-9401-8B8E37847C0A}">
      <dgm:prSet/>
      <dgm:spPr/>
      <dgm:t>
        <a:bodyPr/>
        <a:lstStyle/>
        <a:p>
          <a:endParaRPr lang="en-US"/>
        </a:p>
      </dgm:t>
    </dgm:pt>
    <dgm:pt modelId="{2DBD7AEB-BBA2-4D65-9BB9-958FFD6E14D1}" type="sibTrans" cxnId="{C643E6BE-BCFB-4AD5-9401-8B8E37847C0A}">
      <dgm:prSet/>
      <dgm:spPr/>
      <dgm:t>
        <a:bodyPr/>
        <a:lstStyle/>
        <a:p>
          <a:endParaRPr lang="en-US"/>
        </a:p>
      </dgm:t>
    </dgm:pt>
    <dgm:pt modelId="{2B96DFEB-8193-4ABB-B86C-4B7F433D0F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ธุรกิจด้านสื่อสาร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53ACDE49-F614-425C-BA50-EF34BF445A75}" type="parTrans" cxnId="{FD46DF57-405C-49D3-B151-91A454868D9A}">
      <dgm:prSet/>
      <dgm:spPr/>
      <dgm:t>
        <a:bodyPr/>
        <a:lstStyle/>
        <a:p>
          <a:endParaRPr lang="en-US"/>
        </a:p>
      </dgm:t>
    </dgm:pt>
    <dgm:pt modelId="{3415D227-4C95-4944-A61A-0806FC54289D}" type="sibTrans" cxnId="{FD46DF57-405C-49D3-B151-91A454868D9A}">
      <dgm:prSet/>
      <dgm:spPr/>
      <dgm:t>
        <a:bodyPr/>
        <a:lstStyle/>
        <a:p>
          <a:endParaRPr lang="en-US"/>
        </a:p>
      </dgm:t>
    </dgm:pt>
    <dgm:pt modelId="{54612A88-850A-4A79-9E33-010B2E7987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ธุรกิจบันเทิง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D1ACE597-23CF-4638-84AF-D3C5000C2177}" type="parTrans" cxnId="{E8DD4480-E319-4152-9D04-5B4EA00DE0E7}">
      <dgm:prSet/>
      <dgm:spPr/>
      <dgm:t>
        <a:bodyPr/>
        <a:lstStyle/>
        <a:p>
          <a:endParaRPr lang="en-US"/>
        </a:p>
      </dgm:t>
    </dgm:pt>
    <dgm:pt modelId="{331FADB9-4D76-4EBA-8894-F44E612B710A}" type="sibTrans" cxnId="{E8DD4480-E319-4152-9D04-5B4EA00DE0E7}">
      <dgm:prSet/>
      <dgm:spPr/>
      <dgm:t>
        <a:bodyPr/>
        <a:lstStyle/>
        <a:p>
          <a:endParaRPr lang="en-US"/>
        </a:p>
      </dgm:t>
    </dgm:pt>
    <dgm:pt modelId="{D495E218-6511-486F-9DF1-1B9532D0812A}" type="pres">
      <dgm:prSet presAssocID="{FA0303BE-EF0D-4C2C-A49E-D0D6175BDF73}" presName="root" presStyleCnt="0">
        <dgm:presLayoutVars>
          <dgm:dir/>
          <dgm:resizeHandles val="exact"/>
        </dgm:presLayoutVars>
      </dgm:prSet>
      <dgm:spPr/>
    </dgm:pt>
    <dgm:pt modelId="{02490C6B-EF0F-46A2-80A0-8A3A6ACD2939}" type="pres">
      <dgm:prSet presAssocID="{680EF0A6-29AC-4A0C-85F5-FA64A285FFF4}" presName="compNode" presStyleCnt="0"/>
      <dgm:spPr/>
    </dgm:pt>
    <dgm:pt modelId="{153AD107-9AF1-40E4-8C0A-AA24A6560442}" type="pres">
      <dgm:prSet presAssocID="{680EF0A6-29AC-4A0C-85F5-FA64A285FFF4}" presName="iconRect" presStyleLbl="node1" presStyleIdx="0" presStyleCnt="6" custScaleX="180160" custScaleY="180160" custLinFactX="49381" custLinFactNeighborX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14B86DF-F505-4961-9FFC-FC6409D5CFEE}" type="pres">
      <dgm:prSet presAssocID="{680EF0A6-29AC-4A0C-85F5-FA64A285FFF4}" presName="spaceRect" presStyleCnt="0"/>
      <dgm:spPr/>
    </dgm:pt>
    <dgm:pt modelId="{AFAA1B69-44F2-487B-8AEA-74F2A872C753}" type="pres">
      <dgm:prSet presAssocID="{680EF0A6-29AC-4A0C-85F5-FA64A285FFF4}" presName="textRect" presStyleLbl="revTx" presStyleIdx="0" presStyleCnt="6" custLinFactNeighborX="67810" custLinFactNeighborY="-2874">
        <dgm:presLayoutVars>
          <dgm:chMax val="1"/>
          <dgm:chPref val="1"/>
        </dgm:presLayoutVars>
      </dgm:prSet>
      <dgm:spPr/>
    </dgm:pt>
    <dgm:pt modelId="{3EDE7A08-1FB5-43B0-AEB8-ACF41817CF09}" type="pres">
      <dgm:prSet presAssocID="{1BBB745B-7FAC-4C9A-B43A-F1785EA194B1}" presName="sibTrans" presStyleCnt="0"/>
      <dgm:spPr/>
    </dgm:pt>
    <dgm:pt modelId="{00B3111C-D888-4E54-B117-BE74056DE8B4}" type="pres">
      <dgm:prSet presAssocID="{1C81F21F-559A-40BC-B012-3EF0723987BA}" presName="compNode" presStyleCnt="0"/>
      <dgm:spPr/>
    </dgm:pt>
    <dgm:pt modelId="{819E4BAE-B410-4635-B8C2-725A0C28F786}" type="pres">
      <dgm:prSet presAssocID="{1C81F21F-559A-40BC-B012-3EF0723987BA}" presName="iconRect" presStyleLbl="node1" presStyleIdx="1" presStyleCnt="6" custScaleX="180160" custScaleY="180160" custLinFactX="159847" custLinFactNeighborX="200000" custLinFactNeighborY="-126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B2B13ED-FC78-44A9-B5D9-C5026326524C}" type="pres">
      <dgm:prSet presAssocID="{1C81F21F-559A-40BC-B012-3EF0723987BA}" presName="spaceRect" presStyleCnt="0"/>
      <dgm:spPr/>
    </dgm:pt>
    <dgm:pt modelId="{1CA3C0C6-CC0A-4012-B175-1896D2720351}" type="pres">
      <dgm:prSet presAssocID="{1C81F21F-559A-40BC-B012-3EF0723987BA}" presName="textRect" presStyleLbl="revTx" presStyleIdx="1" presStyleCnt="6" custLinFactX="57305" custLinFactNeighborX="100000" custLinFactNeighborY="-5393">
        <dgm:presLayoutVars>
          <dgm:chMax val="1"/>
          <dgm:chPref val="1"/>
        </dgm:presLayoutVars>
      </dgm:prSet>
      <dgm:spPr/>
    </dgm:pt>
    <dgm:pt modelId="{11259EED-0ED4-474C-A64F-3464039894F0}" type="pres">
      <dgm:prSet presAssocID="{74436C9B-5CC7-4EC7-AD9B-874A7CA9A32D}" presName="sibTrans" presStyleCnt="0"/>
      <dgm:spPr/>
    </dgm:pt>
    <dgm:pt modelId="{3CB67AAA-7B6D-43CC-A24C-31409CA2212E}" type="pres">
      <dgm:prSet presAssocID="{F06A8B53-E05F-49B8-804E-B1088352240A}" presName="compNode" presStyleCnt="0"/>
      <dgm:spPr/>
    </dgm:pt>
    <dgm:pt modelId="{65A7EEE3-D45A-4711-BD10-538801BDC4C2}" type="pres">
      <dgm:prSet presAssocID="{F06A8B53-E05F-49B8-804E-B1088352240A}" presName="iconRect" presStyleLbl="node1" presStyleIdx="2" presStyleCnt="6" custScaleX="180160" custScaleY="180160" custLinFactX="-200000" custLinFactY="133495" custLinFactNeighborX="-217640" custLinFactNeighborY="2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A9B1CFD1-6D2A-4268-8CE7-E126F5CB9E41}" type="pres">
      <dgm:prSet presAssocID="{F06A8B53-E05F-49B8-804E-B1088352240A}" presName="spaceRect" presStyleCnt="0"/>
      <dgm:spPr/>
    </dgm:pt>
    <dgm:pt modelId="{DF4E8680-B828-44D0-8EB6-2FEB275F0EB3}" type="pres">
      <dgm:prSet presAssocID="{F06A8B53-E05F-49B8-804E-B1088352240A}" presName="textRect" presStyleLbl="revTx" presStyleIdx="2" presStyleCnt="6" custFlipHor="1" custScaleX="143173" custLinFactX="-91280" custLinFactY="174310" custLinFactNeighborX="-100000" custLinFactNeighborY="200000">
        <dgm:presLayoutVars>
          <dgm:chMax val="1"/>
          <dgm:chPref val="1"/>
        </dgm:presLayoutVars>
      </dgm:prSet>
      <dgm:spPr/>
    </dgm:pt>
    <dgm:pt modelId="{C178075B-C6A0-47FF-978D-0BEECFD0A0B2}" type="pres">
      <dgm:prSet presAssocID="{809FEA7B-564E-455B-A685-5AF257F5685B}" presName="sibTrans" presStyleCnt="0"/>
      <dgm:spPr/>
    </dgm:pt>
    <dgm:pt modelId="{5753C134-FFCD-4E90-B4A5-45BA6FED7E49}" type="pres">
      <dgm:prSet presAssocID="{66AA2BF9-3174-4021-8515-F2194796F169}" presName="compNode" presStyleCnt="0"/>
      <dgm:spPr/>
    </dgm:pt>
    <dgm:pt modelId="{C0291E3D-D173-4FDC-A472-F56811483282}" type="pres">
      <dgm:prSet presAssocID="{66AA2BF9-3174-4021-8515-F2194796F169}" presName="iconRect" presStyleLbl="node1" presStyleIdx="3" presStyleCnt="6" custScaleX="180160" custScaleY="180160" custLinFactX="89604" custLinFactY="132133" custLinFactNeighborX="100000" custLinFactNeighborY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BC9132C0-D01B-4243-B592-0C5AF4691BD4}" type="pres">
      <dgm:prSet presAssocID="{66AA2BF9-3174-4021-8515-F2194796F169}" presName="spaceRect" presStyleCnt="0"/>
      <dgm:spPr/>
    </dgm:pt>
    <dgm:pt modelId="{FAFE6AFA-2ACA-4868-9449-0908A0628C52}" type="pres">
      <dgm:prSet presAssocID="{66AA2BF9-3174-4021-8515-F2194796F169}" presName="textRect" presStyleLbl="revTx" presStyleIdx="3" presStyleCnt="6" custScaleX="126217" custLinFactY="176593" custLinFactNeighborX="85322" custLinFactNeighborY="200000">
        <dgm:presLayoutVars>
          <dgm:chMax val="1"/>
          <dgm:chPref val="1"/>
        </dgm:presLayoutVars>
      </dgm:prSet>
      <dgm:spPr/>
    </dgm:pt>
    <dgm:pt modelId="{500A6E52-23B2-4DA3-A9C5-5392182D4164}" type="pres">
      <dgm:prSet presAssocID="{2DBD7AEB-BBA2-4D65-9BB9-958FFD6E14D1}" presName="sibTrans" presStyleCnt="0"/>
      <dgm:spPr/>
    </dgm:pt>
    <dgm:pt modelId="{62370E14-D901-4994-8CA5-40A6BF34B6A2}" type="pres">
      <dgm:prSet presAssocID="{2B96DFEB-8193-4ABB-B86C-4B7F433D0FB0}" presName="compNode" presStyleCnt="0"/>
      <dgm:spPr/>
    </dgm:pt>
    <dgm:pt modelId="{D8A60A17-3652-46F4-A0FB-703134EE585C}" type="pres">
      <dgm:prSet presAssocID="{2B96DFEB-8193-4ABB-B86C-4B7F433D0FB0}" presName="iconRect" presStyleLbl="node1" presStyleIdx="4" presStyleCnt="6" custScaleX="180160" custScaleY="180160" custLinFactX="-21608" custLinFactNeighborX="-100000" custLinFactNeighborY="-653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33FD4C7-B9F9-4685-85C8-CD988ECDB695}" type="pres">
      <dgm:prSet presAssocID="{2B96DFEB-8193-4ABB-B86C-4B7F433D0FB0}" presName="spaceRect" presStyleCnt="0"/>
      <dgm:spPr/>
    </dgm:pt>
    <dgm:pt modelId="{32E07B64-8DBD-4484-A2F6-553F0E936AB7}" type="pres">
      <dgm:prSet presAssocID="{2B96DFEB-8193-4ABB-B86C-4B7F433D0FB0}" presName="textRect" presStyleLbl="revTx" presStyleIdx="4" presStyleCnt="6" custScaleX="119472" custLinFactNeighborX="-51773" custLinFactNeighborY="-137">
        <dgm:presLayoutVars>
          <dgm:chMax val="1"/>
          <dgm:chPref val="1"/>
        </dgm:presLayoutVars>
      </dgm:prSet>
      <dgm:spPr/>
    </dgm:pt>
    <dgm:pt modelId="{8DFC964F-D54F-4177-AD5E-4002B4A8F36C}" type="pres">
      <dgm:prSet presAssocID="{3415D227-4C95-4944-A61A-0806FC54289D}" presName="sibTrans" presStyleCnt="0"/>
      <dgm:spPr/>
    </dgm:pt>
    <dgm:pt modelId="{8A7F0115-F2A4-48D7-8002-2A3F95BC50F2}" type="pres">
      <dgm:prSet presAssocID="{54612A88-850A-4A79-9E33-010B2E798784}" presName="compNode" presStyleCnt="0"/>
      <dgm:spPr/>
    </dgm:pt>
    <dgm:pt modelId="{69E092FB-D03C-4277-A7A5-F2F83610D25D}" type="pres">
      <dgm:prSet presAssocID="{54612A88-850A-4A79-9E33-010B2E798784}" presName="iconRect" presStyleLbl="node1" presStyleIdx="5" presStyleCnt="6" custScaleX="180160" custScaleY="180160" custLinFactNeighborX="0" custLinFactNeighborY="784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ECCBD256-AE03-4D5E-AD28-215AE33AD4AD}" type="pres">
      <dgm:prSet presAssocID="{54612A88-850A-4A79-9E33-010B2E798784}" presName="spaceRect" presStyleCnt="0"/>
      <dgm:spPr/>
    </dgm:pt>
    <dgm:pt modelId="{CF6B3236-B4D8-4904-A129-5B19769ACB25}" type="pres">
      <dgm:prSet presAssocID="{54612A88-850A-4A79-9E33-010B2E798784}" presName="textRect" presStyleLbl="revTx" presStyleIdx="5" presStyleCnt="6" custLinFactNeighborY="4413">
        <dgm:presLayoutVars>
          <dgm:chMax val="1"/>
          <dgm:chPref val="1"/>
        </dgm:presLayoutVars>
      </dgm:prSet>
      <dgm:spPr/>
    </dgm:pt>
  </dgm:ptLst>
  <dgm:cxnLst>
    <dgm:cxn modelId="{F358D701-1357-4F92-A2EC-48D14156E8A3}" type="presOf" srcId="{1C81F21F-559A-40BC-B012-3EF0723987BA}" destId="{1CA3C0C6-CC0A-4012-B175-1896D2720351}" srcOrd="0" destOrd="0" presId="urn:microsoft.com/office/officeart/2018/2/layout/IconLabelList"/>
    <dgm:cxn modelId="{CF27DF2E-C599-4BDB-80EE-0E4A750BCA41}" type="presOf" srcId="{FA0303BE-EF0D-4C2C-A49E-D0D6175BDF73}" destId="{D495E218-6511-486F-9DF1-1B9532D0812A}" srcOrd="0" destOrd="0" presId="urn:microsoft.com/office/officeart/2018/2/layout/IconLabelList"/>
    <dgm:cxn modelId="{3B18C63F-210B-495C-8C6B-605C7EA68A43}" type="presOf" srcId="{66AA2BF9-3174-4021-8515-F2194796F169}" destId="{FAFE6AFA-2ACA-4868-9449-0908A0628C52}" srcOrd="0" destOrd="0" presId="urn:microsoft.com/office/officeart/2018/2/layout/IconLabelList"/>
    <dgm:cxn modelId="{D6BE344A-DD32-4E73-B3AB-08A9FB095054}" srcId="{FA0303BE-EF0D-4C2C-A49E-D0D6175BDF73}" destId="{F06A8B53-E05F-49B8-804E-B1088352240A}" srcOrd="2" destOrd="0" parTransId="{BAAB3408-A0EB-4B02-A7C5-9B3E46296F1A}" sibTransId="{809FEA7B-564E-455B-A685-5AF257F5685B}"/>
    <dgm:cxn modelId="{03870D6F-9959-4436-A2E9-89F926C20D5E}" srcId="{FA0303BE-EF0D-4C2C-A49E-D0D6175BDF73}" destId="{680EF0A6-29AC-4A0C-85F5-FA64A285FFF4}" srcOrd="0" destOrd="0" parTransId="{AF75FB6A-83F2-4064-99F1-D77DF40C9AAA}" sibTransId="{1BBB745B-7FAC-4C9A-B43A-F1785EA194B1}"/>
    <dgm:cxn modelId="{FD46DF57-405C-49D3-B151-91A454868D9A}" srcId="{FA0303BE-EF0D-4C2C-A49E-D0D6175BDF73}" destId="{2B96DFEB-8193-4ABB-B86C-4B7F433D0FB0}" srcOrd="4" destOrd="0" parTransId="{53ACDE49-F614-425C-BA50-EF34BF445A75}" sibTransId="{3415D227-4C95-4944-A61A-0806FC54289D}"/>
    <dgm:cxn modelId="{26016A7B-27DB-4F15-AA8D-EDBABC7E5612}" srcId="{FA0303BE-EF0D-4C2C-A49E-D0D6175BDF73}" destId="{1C81F21F-559A-40BC-B012-3EF0723987BA}" srcOrd="1" destOrd="0" parTransId="{00ABBA70-A7EB-45EA-9A10-9E41471AAD96}" sibTransId="{74436C9B-5CC7-4EC7-AD9B-874A7CA9A32D}"/>
    <dgm:cxn modelId="{E8DD4480-E319-4152-9D04-5B4EA00DE0E7}" srcId="{FA0303BE-EF0D-4C2C-A49E-D0D6175BDF73}" destId="{54612A88-850A-4A79-9E33-010B2E798784}" srcOrd="5" destOrd="0" parTransId="{D1ACE597-23CF-4638-84AF-D3C5000C2177}" sibTransId="{331FADB9-4D76-4EBA-8894-F44E612B710A}"/>
    <dgm:cxn modelId="{0B3A0B83-C299-4D54-AEAA-C122E7A5B49E}" type="presOf" srcId="{680EF0A6-29AC-4A0C-85F5-FA64A285FFF4}" destId="{AFAA1B69-44F2-487B-8AEA-74F2A872C753}" srcOrd="0" destOrd="0" presId="urn:microsoft.com/office/officeart/2018/2/layout/IconLabelList"/>
    <dgm:cxn modelId="{31FF09B3-FAF4-4F26-94EB-F4B45C55B5C9}" type="presOf" srcId="{54612A88-850A-4A79-9E33-010B2E798784}" destId="{CF6B3236-B4D8-4904-A129-5B19769ACB25}" srcOrd="0" destOrd="0" presId="urn:microsoft.com/office/officeart/2018/2/layout/IconLabelList"/>
    <dgm:cxn modelId="{C643E6BE-BCFB-4AD5-9401-8B8E37847C0A}" srcId="{FA0303BE-EF0D-4C2C-A49E-D0D6175BDF73}" destId="{66AA2BF9-3174-4021-8515-F2194796F169}" srcOrd="3" destOrd="0" parTransId="{B7351722-8B7D-453C-9B4C-B45DB882E079}" sibTransId="{2DBD7AEB-BBA2-4D65-9BB9-958FFD6E14D1}"/>
    <dgm:cxn modelId="{A9E2F6CF-E1D0-46EE-A985-C2E19CDC6913}" type="presOf" srcId="{F06A8B53-E05F-49B8-804E-B1088352240A}" destId="{DF4E8680-B828-44D0-8EB6-2FEB275F0EB3}" srcOrd="0" destOrd="0" presId="urn:microsoft.com/office/officeart/2018/2/layout/IconLabelList"/>
    <dgm:cxn modelId="{3AC98EDD-BE6F-4CFC-A87E-E04FF7565787}" type="presOf" srcId="{2B96DFEB-8193-4ABB-B86C-4B7F433D0FB0}" destId="{32E07B64-8DBD-4484-A2F6-553F0E936AB7}" srcOrd="0" destOrd="0" presId="urn:microsoft.com/office/officeart/2018/2/layout/IconLabelList"/>
    <dgm:cxn modelId="{67025261-1AD5-4EC0-B4BD-0DF6B41FFC31}" type="presParOf" srcId="{D495E218-6511-486F-9DF1-1B9532D0812A}" destId="{02490C6B-EF0F-46A2-80A0-8A3A6ACD2939}" srcOrd="0" destOrd="0" presId="urn:microsoft.com/office/officeart/2018/2/layout/IconLabelList"/>
    <dgm:cxn modelId="{51FF5CB9-ABAC-4222-8C70-343B8B4FF720}" type="presParOf" srcId="{02490C6B-EF0F-46A2-80A0-8A3A6ACD2939}" destId="{153AD107-9AF1-40E4-8C0A-AA24A6560442}" srcOrd="0" destOrd="0" presId="urn:microsoft.com/office/officeart/2018/2/layout/IconLabelList"/>
    <dgm:cxn modelId="{527557C3-30EC-43BB-AC6D-5707F5FCE731}" type="presParOf" srcId="{02490C6B-EF0F-46A2-80A0-8A3A6ACD2939}" destId="{614B86DF-F505-4961-9FFC-FC6409D5CFEE}" srcOrd="1" destOrd="0" presId="urn:microsoft.com/office/officeart/2018/2/layout/IconLabelList"/>
    <dgm:cxn modelId="{9E263C55-A6F2-45DE-954E-5A2C3D0283E6}" type="presParOf" srcId="{02490C6B-EF0F-46A2-80A0-8A3A6ACD2939}" destId="{AFAA1B69-44F2-487B-8AEA-74F2A872C753}" srcOrd="2" destOrd="0" presId="urn:microsoft.com/office/officeart/2018/2/layout/IconLabelList"/>
    <dgm:cxn modelId="{83FC9B7F-76AA-4F9E-AEB5-A431C9CCE56B}" type="presParOf" srcId="{D495E218-6511-486F-9DF1-1B9532D0812A}" destId="{3EDE7A08-1FB5-43B0-AEB8-ACF41817CF09}" srcOrd="1" destOrd="0" presId="urn:microsoft.com/office/officeart/2018/2/layout/IconLabelList"/>
    <dgm:cxn modelId="{360589F3-83C7-40C3-8284-E18F5CA5070B}" type="presParOf" srcId="{D495E218-6511-486F-9DF1-1B9532D0812A}" destId="{00B3111C-D888-4E54-B117-BE74056DE8B4}" srcOrd="2" destOrd="0" presId="urn:microsoft.com/office/officeart/2018/2/layout/IconLabelList"/>
    <dgm:cxn modelId="{6D3E13C5-7936-47D3-B509-0774E3F1F719}" type="presParOf" srcId="{00B3111C-D888-4E54-B117-BE74056DE8B4}" destId="{819E4BAE-B410-4635-B8C2-725A0C28F786}" srcOrd="0" destOrd="0" presId="urn:microsoft.com/office/officeart/2018/2/layout/IconLabelList"/>
    <dgm:cxn modelId="{6CB05F30-ED29-4E94-8922-B3416D9F870B}" type="presParOf" srcId="{00B3111C-D888-4E54-B117-BE74056DE8B4}" destId="{EB2B13ED-FC78-44A9-B5D9-C5026326524C}" srcOrd="1" destOrd="0" presId="urn:microsoft.com/office/officeart/2018/2/layout/IconLabelList"/>
    <dgm:cxn modelId="{B8BF805E-7DCA-432E-8E17-61DF6C1F4150}" type="presParOf" srcId="{00B3111C-D888-4E54-B117-BE74056DE8B4}" destId="{1CA3C0C6-CC0A-4012-B175-1896D2720351}" srcOrd="2" destOrd="0" presId="urn:microsoft.com/office/officeart/2018/2/layout/IconLabelList"/>
    <dgm:cxn modelId="{DB33EDD6-76C6-46C8-BC08-68E8F2A29AFB}" type="presParOf" srcId="{D495E218-6511-486F-9DF1-1B9532D0812A}" destId="{11259EED-0ED4-474C-A64F-3464039894F0}" srcOrd="3" destOrd="0" presId="urn:microsoft.com/office/officeart/2018/2/layout/IconLabelList"/>
    <dgm:cxn modelId="{94A863CF-42BE-4DDF-9916-EC5020FFC666}" type="presParOf" srcId="{D495E218-6511-486F-9DF1-1B9532D0812A}" destId="{3CB67AAA-7B6D-43CC-A24C-31409CA2212E}" srcOrd="4" destOrd="0" presId="urn:microsoft.com/office/officeart/2018/2/layout/IconLabelList"/>
    <dgm:cxn modelId="{2890D587-6B39-41F8-AFC7-2E3F56B19C4F}" type="presParOf" srcId="{3CB67AAA-7B6D-43CC-A24C-31409CA2212E}" destId="{65A7EEE3-D45A-4711-BD10-538801BDC4C2}" srcOrd="0" destOrd="0" presId="urn:microsoft.com/office/officeart/2018/2/layout/IconLabelList"/>
    <dgm:cxn modelId="{719372BB-EA9F-4C7E-9B11-75CB605185CF}" type="presParOf" srcId="{3CB67AAA-7B6D-43CC-A24C-31409CA2212E}" destId="{A9B1CFD1-6D2A-4268-8CE7-E126F5CB9E41}" srcOrd="1" destOrd="0" presId="urn:microsoft.com/office/officeart/2018/2/layout/IconLabelList"/>
    <dgm:cxn modelId="{5C5C95A2-2C04-466E-ACB2-FA93EEBF625A}" type="presParOf" srcId="{3CB67AAA-7B6D-43CC-A24C-31409CA2212E}" destId="{DF4E8680-B828-44D0-8EB6-2FEB275F0EB3}" srcOrd="2" destOrd="0" presId="urn:microsoft.com/office/officeart/2018/2/layout/IconLabelList"/>
    <dgm:cxn modelId="{D65BEEE1-3531-43E8-8794-1B003EDE14D5}" type="presParOf" srcId="{D495E218-6511-486F-9DF1-1B9532D0812A}" destId="{C178075B-C6A0-47FF-978D-0BEECFD0A0B2}" srcOrd="5" destOrd="0" presId="urn:microsoft.com/office/officeart/2018/2/layout/IconLabelList"/>
    <dgm:cxn modelId="{E9CEE4E9-280E-4EF7-8F80-9A265B22C2D0}" type="presParOf" srcId="{D495E218-6511-486F-9DF1-1B9532D0812A}" destId="{5753C134-FFCD-4E90-B4A5-45BA6FED7E49}" srcOrd="6" destOrd="0" presId="urn:microsoft.com/office/officeart/2018/2/layout/IconLabelList"/>
    <dgm:cxn modelId="{51CEFE7B-A0A0-429B-84BC-D27EAAE051C9}" type="presParOf" srcId="{5753C134-FFCD-4E90-B4A5-45BA6FED7E49}" destId="{C0291E3D-D173-4FDC-A472-F56811483282}" srcOrd="0" destOrd="0" presId="urn:microsoft.com/office/officeart/2018/2/layout/IconLabelList"/>
    <dgm:cxn modelId="{73837493-6FC6-4B0B-BBCB-D06D5DB3FB55}" type="presParOf" srcId="{5753C134-FFCD-4E90-B4A5-45BA6FED7E49}" destId="{BC9132C0-D01B-4243-B592-0C5AF4691BD4}" srcOrd="1" destOrd="0" presId="urn:microsoft.com/office/officeart/2018/2/layout/IconLabelList"/>
    <dgm:cxn modelId="{2830D423-8E2B-4BED-B493-F0A9593AE0DB}" type="presParOf" srcId="{5753C134-FFCD-4E90-B4A5-45BA6FED7E49}" destId="{FAFE6AFA-2ACA-4868-9449-0908A0628C52}" srcOrd="2" destOrd="0" presId="urn:microsoft.com/office/officeart/2018/2/layout/IconLabelList"/>
    <dgm:cxn modelId="{57140C2C-2FA3-4B65-BD48-E9467771DA2F}" type="presParOf" srcId="{D495E218-6511-486F-9DF1-1B9532D0812A}" destId="{500A6E52-23B2-4DA3-A9C5-5392182D4164}" srcOrd="7" destOrd="0" presId="urn:microsoft.com/office/officeart/2018/2/layout/IconLabelList"/>
    <dgm:cxn modelId="{85991029-4F01-488B-B580-8DBF00520BC5}" type="presParOf" srcId="{D495E218-6511-486F-9DF1-1B9532D0812A}" destId="{62370E14-D901-4994-8CA5-40A6BF34B6A2}" srcOrd="8" destOrd="0" presId="urn:microsoft.com/office/officeart/2018/2/layout/IconLabelList"/>
    <dgm:cxn modelId="{5AD448BA-12A5-4AEF-BA4F-11E086D0EB52}" type="presParOf" srcId="{62370E14-D901-4994-8CA5-40A6BF34B6A2}" destId="{D8A60A17-3652-46F4-A0FB-703134EE585C}" srcOrd="0" destOrd="0" presId="urn:microsoft.com/office/officeart/2018/2/layout/IconLabelList"/>
    <dgm:cxn modelId="{1453881F-4B4B-4233-AD41-BFA0E1895B84}" type="presParOf" srcId="{62370E14-D901-4994-8CA5-40A6BF34B6A2}" destId="{733FD4C7-B9F9-4685-85C8-CD988ECDB695}" srcOrd="1" destOrd="0" presId="urn:microsoft.com/office/officeart/2018/2/layout/IconLabelList"/>
    <dgm:cxn modelId="{3890B41A-855D-4103-9245-35030DC50C22}" type="presParOf" srcId="{62370E14-D901-4994-8CA5-40A6BF34B6A2}" destId="{32E07B64-8DBD-4484-A2F6-553F0E936AB7}" srcOrd="2" destOrd="0" presId="urn:microsoft.com/office/officeart/2018/2/layout/IconLabelList"/>
    <dgm:cxn modelId="{548501E9-07B0-46DA-BEC4-9949A7090A00}" type="presParOf" srcId="{D495E218-6511-486F-9DF1-1B9532D0812A}" destId="{8DFC964F-D54F-4177-AD5E-4002B4A8F36C}" srcOrd="9" destOrd="0" presId="urn:microsoft.com/office/officeart/2018/2/layout/IconLabelList"/>
    <dgm:cxn modelId="{F0268703-B22D-4A95-8E22-58A97699605B}" type="presParOf" srcId="{D495E218-6511-486F-9DF1-1B9532D0812A}" destId="{8A7F0115-F2A4-48D7-8002-2A3F95BC50F2}" srcOrd="10" destOrd="0" presId="urn:microsoft.com/office/officeart/2018/2/layout/IconLabelList"/>
    <dgm:cxn modelId="{0F6A9E10-6814-4351-8260-A7945C3B2AB4}" type="presParOf" srcId="{8A7F0115-F2A4-48D7-8002-2A3F95BC50F2}" destId="{69E092FB-D03C-4277-A7A5-F2F83610D25D}" srcOrd="0" destOrd="0" presId="urn:microsoft.com/office/officeart/2018/2/layout/IconLabelList"/>
    <dgm:cxn modelId="{C72CC4DA-9D4D-4AFB-B7DD-6EF57F0557CD}" type="presParOf" srcId="{8A7F0115-F2A4-48D7-8002-2A3F95BC50F2}" destId="{ECCBD256-AE03-4D5E-AD28-215AE33AD4AD}" srcOrd="1" destOrd="0" presId="urn:microsoft.com/office/officeart/2018/2/layout/IconLabelList"/>
    <dgm:cxn modelId="{B70C6F80-FA5A-42F3-B379-C0EE0E100C01}" type="presParOf" srcId="{8A7F0115-F2A4-48D7-8002-2A3F95BC50F2}" destId="{CF6B3236-B4D8-4904-A129-5B19769ACB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C0152-8D41-495F-87DB-28121C2E10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9A93E2-B699-41C4-B574-7D33A33A96B8}">
      <dgm:prSet custT="1"/>
      <dgm:spPr/>
      <dgm:t>
        <a:bodyPr/>
        <a:lstStyle/>
        <a:p>
          <a:pPr algn="thaiDist"/>
          <a:r>
            <a:rPr lang="th-TH" sz="2800" b="1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ธุรกิจบันเทิง : สามารถจัดงานอีเวนต์ นิทรรศการ คอนเสิร์ตในโลกเสมือนจริงที่ไร้ขีดจำกัด สามารถเปลี่ยนชุดได้ทันที หรือสร้างสรรค์เวทีให้ล้ำเหนือจิตนาการอย่างไรก็ได้</a:t>
          </a:r>
          <a:endParaRPr lang="en-US" sz="2800" b="1" dirty="0">
            <a:highlight>
              <a:srgbClr val="00800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2FE6E4D7-AA63-4FDD-8CAD-DAB8E1C0EC45}" type="parTrans" cxnId="{C1CEB114-CCBA-4D82-AA6F-0945B1FBC8CE}">
      <dgm:prSet/>
      <dgm:spPr/>
      <dgm:t>
        <a:bodyPr/>
        <a:lstStyle/>
        <a:p>
          <a:pPr algn="thaiDist"/>
          <a:endParaRPr lang="en-US" b="1"/>
        </a:p>
      </dgm:t>
    </dgm:pt>
    <dgm:pt modelId="{35B00952-218C-4CB1-B265-EEA6A763C4A8}" type="sibTrans" cxnId="{C1CEB114-CCBA-4D82-AA6F-0945B1FBC8CE}">
      <dgm:prSet/>
      <dgm:spPr/>
      <dgm:t>
        <a:bodyPr/>
        <a:lstStyle/>
        <a:p>
          <a:pPr algn="thaiDist"/>
          <a:endParaRPr lang="en-US" b="1"/>
        </a:p>
      </dgm:t>
    </dgm:pt>
    <dgm:pt modelId="{1014885B-5A5C-4B58-9080-7AA5C1BE3E80}">
      <dgm:prSet custT="1"/>
      <dgm:spPr/>
      <dgm:t>
        <a:bodyPr/>
        <a:lstStyle/>
        <a:p>
          <a:pPr algn="thaiDist"/>
          <a:r>
            <a:rPr lang="th-TH" sz="2800" b="1" dirty="0">
              <a:highlight>
                <a:srgbClr val="00008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ธุรกิจแฟชั่น : เป็นการเปิดมิติใหม่ในการช้อปปิ้ง และเริ่มมีแบรนด์ระดับโลก เข้ามาขายเสื้อผ้าดิจิทัลสำหรับอวาตาร ในรูปแบบ 3 มิติ ซึ่งเป็นโอกาสใหม่ ๆ ในวงการแฟชั่น</a:t>
          </a:r>
          <a:endParaRPr lang="en-US" sz="2800" b="1" dirty="0">
            <a:highlight>
              <a:srgbClr val="00008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E12496D6-26A3-4673-A758-D6414E3AB5F6}" type="parTrans" cxnId="{4A668E96-32B5-43B5-BA51-6AA984DF7C54}">
      <dgm:prSet/>
      <dgm:spPr/>
      <dgm:t>
        <a:bodyPr/>
        <a:lstStyle/>
        <a:p>
          <a:pPr algn="thaiDist"/>
          <a:endParaRPr lang="en-US" b="1"/>
        </a:p>
      </dgm:t>
    </dgm:pt>
    <dgm:pt modelId="{3EDC8ECE-DF79-46C7-8340-01E93298D235}" type="sibTrans" cxnId="{4A668E96-32B5-43B5-BA51-6AA984DF7C54}">
      <dgm:prSet/>
      <dgm:spPr/>
      <dgm:t>
        <a:bodyPr/>
        <a:lstStyle/>
        <a:p>
          <a:pPr algn="thaiDist"/>
          <a:endParaRPr lang="en-US" b="1"/>
        </a:p>
      </dgm:t>
    </dgm:pt>
    <dgm:pt modelId="{AC21C3B9-3523-4039-8EEB-BB7243929979}">
      <dgm:prSet custT="1"/>
      <dgm:spPr/>
      <dgm:t>
        <a:bodyPr/>
        <a:lstStyle/>
        <a:p>
          <a:pPr algn="thaiDist"/>
          <a:r>
            <a:rPr lang="th-TH" sz="2800" b="1" dirty="0">
              <a:highlight>
                <a:srgbClr val="0000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ธุรกิจการลงทุนรูปแบบใหม่ : ผู้เล่นในโลกเสมือนจริงสามารถลงทุนลงทุนได้จริง เช่น การลงทุนสินทรัพทย์ การลงทุนที่ดิน และการลงทุนสกุลเงินดิจิทัล</a:t>
          </a:r>
          <a:endParaRPr lang="en-US" sz="2800" b="1" dirty="0">
            <a:highlight>
              <a:srgbClr val="0000FF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8DBD6FD0-2830-4647-8DCF-4E34EDF26D4E}" type="parTrans" cxnId="{CC197A15-365B-4E1D-9355-B6738B887D14}">
      <dgm:prSet/>
      <dgm:spPr/>
      <dgm:t>
        <a:bodyPr/>
        <a:lstStyle/>
        <a:p>
          <a:pPr algn="thaiDist"/>
          <a:endParaRPr lang="en-US" b="1"/>
        </a:p>
      </dgm:t>
    </dgm:pt>
    <dgm:pt modelId="{F9180D6D-966C-4DA3-8835-8F688E02206A}" type="sibTrans" cxnId="{CC197A15-365B-4E1D-9355-B6738B887D14}">
      <dgm:prSet/>
      <dgm:spPr/>
      <dgm:t>
        <a:bodyPr/>
        <a:lstStyle/>
        <a:p>
          <a:pPr algn="thaiDist"/>
          <a:endParaRPr lang="en-US" b="1"/>
        </a:p>
      </dgm:t>
    </dgm:pt>
    <dgm:pt modelId="{ABB63CC3-24A5-4BA4-9CE1-3BA341811F4B}">
      <dgm:prSet custT="1"/>
      <dgm:spPr/>
      <dgm:t>
        <a:bodyPr/>
        <a:lstStyle/>
        <a:p>
          <a:pPr algn="thaiDist"/>
          <a:r>
            <a:rPr lang="th-TH" sz="2800" b="1" dirty="0">
              <a:solidFill>
                <a:srgbClr val="00206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ธุรกิจอุตสาหกรรม : ไม่ว่าจะเป็นธุรกิจโทรคมนาคม 5</a:t>
          </a:r>
          <a:r>
            <a:rPr lang="en-US" sz="2800" b="1" dirty="0">
              <a:solidFill>
                <a:srgbClr val="00206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G – 6G </a:t>
          </a:r>
          <a:r>
            <a:rPr lang="th-TH" sz="2800" b="1" dirty="0">
              <a:solidFill>
                <a:srgbClr val="00206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และสินค้าไอที และอุปกรณ์อิเล็กทรอนิกส์ ได้ประโยชน์และเกิดการขยายตัวสูงขึ้น</a:t>
          </a:r>
          <a:endParaRPr lang="en-US" sz="2800" b="1" dirty="0">
            <a:solidFill>
              <a:srgbClr val="002060"/>
            </a:solidFill>
            <a:highlight>
              <a:srgbClr val="FFFF0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92031B8D-C96F-4559-8FA8-CC818F6A8B9D}" type="parTrans" cxnId="{DE0B33C8-568F-4A2B-B995-C43B489C5B80}">
      <dgm:prSet/>
      <dgm:spPr/>
      <dgm:t>
        <a:bodyPr/>
        <a:lstStyle/>
        <a:p>
          <a:pPr algn="thaiDist"/>
          <a:endParaRPr lang="en-US" b="1"/>
        </a:p>
      </dgm:t>
    </dgm:pt>
    <dgm:pt modelId="{7CCC4CAC-2F58-4908-A54C-AE611CA08D6C}" type="sibTrans" cxnId="{DE0B33C8-568F-4A2B-B995-C43B489C5B80}">
      <dgm:prSet/>
      <dgm:spPr/>
      <dgm:t>
        <a:bodyPr/>
        <a:lstStyle/>
        <a:p>
          <a:pPr algn="thaiDist"/>
          <a:endParaRPr lang="en-US" b="1"/>
        </a:p>
      </dgm:t>
    </dgm:pt>
    <dgm:pt modelId="{D39236FB-4490-4825-B49C-1C04FEAA46AF}" type="pres">
      <dgm:prSet presAssocID="{FEDC0152-8D41-495F-87DB-28121C2E1082}" presName="linear" presStyleCnt="0">
        <dgm:presLayoutVars>
          <dgm:animLvl val="lvl"/>
          <dgm:resizeHandles val="exact"/>
        </dgm:presLayoutVars>
      </dgm:prSet>
      <dgm:spPr/>
    </dgm:pt>
    <dgm:pt modelId="{F49E6702-27C4-4D2C-936F-0B079147A51A}" type="pres">
      <dgm:prSet presAssocID="{229A93E2-B699-41C4-B574-7D33A33A96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8ACB22-E875-4ABA-9ED6-A2079F353802}" type="pres">
      <dgm:prSet presAssocID="{35B00952-218C-4CB1-B265-EEA6A763C4A8}" presName="spacer" presStyleCnt="0"/>
      <dgm:spPr/>
    </dgm:pt>
    <dgm:pt modelId="{9101B916-3949-458D-AE8F-01C9BEE08C15}" type="pres">
      <dgm:prSet presAssocID="{1014885B-5A5C-4B58-9080-7AA5C1BE3E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D89E78-513F-4398-8EA1-53B7D4798067}" type="pres">
      <dgm:prSet presAssocID="{3EDC8ECE-DF79-46C7-8340-01E93298D235}" presName="spacer" presStyleCnt="0"/>
      <dgm:spPr/>
    </dgm:pt>
    <dgm:pt modelId="{6AC06C72-2A79-4373-A219-00A80B3039AC}" type="pres">
      <dgm:prSet presAssocID="{AC21C3B9-3523-4039-8EEB-BB72439299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333882-1F4C-4260-B441-EEDDFF27F250}" type="pres">
      <dgm:prSet presAssocID="{F9180D6D-966C-4DA3-8835-8F688E02206A}" presName="spacer" presStyleCnt="0"/>
      <dgm:spPr/>
    </dgm:pt>
    <dgm:pt modelId="{988A5008-AC8A-4114-A44A-8636A6BAB0CE}" type="pres">
      <dgm:prSet presAssocID="{ABB63CC3-24A5-4BA4-9CE1-3BA341811F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CEB114-CCBA-4D82-AA6F-0945B1FBC8CE}" srcId="{FEDC0152-8D41-495F-87DB-28121C2E1082}" destId="{229A93E2-B699-41C4-B574-7D33A33A96B8}" srcOrd="0" destOrd="0" parTransId="{2FE6E4D7-AA63-4FDD-8CAD-DAB8E1C0EC45}" sibTransId="{35B00952-218C-4CB1-B265-EEA6A763C4A8}"/>
    <dgm:cxn modelId="{CC197A15-365B-4E1D-9355-B6738B887D14}" srcId="{FEDC0152-8D41-495F-87DB-28121C2E1082}" destId="{AC21C3B9-3523-4039-8EEB-BB7243929979}" srcOrd="2" destOrd="0" parTransId="{8DBD6FD0-2830-4647-8DCF-4E34EDF26D4E}" sibTransId="{F9180D6D-966C-4DA3-8835-8F688E02206A}"/>
    <dgm:cxn modelId="{B8FFE121-5C0A-4335-8F34-4549CB8BA90F}" type="presOf" srcId="{FEDC0152-8D41-495F-87DB-28121C2E1082}" destId="{D39236FB-4490-4825-B49C-1C04FEAA46AF}" srcOrd="0" destOrd="0" presId="urn:microsoft.com/office/officeart/2005/8/layout/vList2"/>
    <dgm:cxn modelId="{5135043B-8A56-4E47-9426-158F789B025F}" type="presOf" srcId="{AC21C3B9-3523-4039-8EEB-BB7243929979}" destId="{6AC06C72-2A79-4373-A219-00A80B3039AC}" srcOrd="0" destOrd="0" presId="urn:microsoft.com/office/officeart/2005/8/layout/vList2"/>
    <dgm:cxn modelId="{4A668E96-32B5-43B5-BA51-6AA984DF7C54}" srcId="{FEDC0152-8D41-495F-87DB-28121C2E1082}" destId="{1014885B-5A5C-4B58-9080-7AA5C1BE3E80}" srcOrd="1" destOrd="0" parTransId="{E12496D6-26A3-4673-A758-D6414E3AB5F6}" sibTransId="{3EDC8ECE-DF79-46C7-8340-01E93298D235}"/>
    <dgm:cxn modelId="{E8DBF7A8-7BB1-4C08-BAB1-0955FA39FB15}" type="presOf" srcId="{ABB63CC3-24A5-4BA4-9CE1-3BA341811F4B}" destId="{988A5008-AC8A-4114-A44A-8636A6BAB0CE}" srcOrd="0" destOrd="0" presId="urn:microsoft.com/office/officeart/2005/8/layout/vList2"/>
    <dgm:cxn modelId="{45495EBE-2C49-4C0C-BC78-1FA00B47647F}" type="presOf" srcId="{1014885B-5A5C-4B58-9080-7AA5C1BE3E80}" destId="{9101B916-3949-458D-AE8F-01C9BEE08C15}" srcOrd="0" destOrd="0" presId="urn:microsoft.com/office/officeart/2005/8/layout/vList2"/>
    <dgm:cxn modelId="{DE0B33C8-568F-4A2B-B995-C43B489C5B80}" srcId="{FEDC0152-8D41-495F-87DB-28121C2E1082}" destId="{ABB63CC3-24A5-4BA4-9CE1-3BA341811F4B}" srcOrd="3" destOrd="0" parTransId="{92031B8D-C96F-4559-8FA8-CC818F6A8B9D}" sibTransId="{7CCC4CAC-2F58-4908-A54C-AE611CA08D6C}"/>
    <dgm:cxn modelId="{C350DACD-DC73-492A-8636-5CBC31F26C77}" type="presOf" srcId="{229A93E2-B699-41C4-B574-7D33A33A96B8}" destId="{F49E6702-27C4-4D2C-936F-0B079147A51A}" srcOrd="0" destOrd="0" presId="urn:microsoft.com/office/officeart/2005/8/layout/vList2"/>
    <dgm:cxn modelId="{9C879201-39B3-4421-B06A-6D7561CDC227}" type="presParOf" srcId="{D39236FB-4490-4825-B49C-1C04FEAA46AF}" destId="{F49E6702-27C4-4D2C-936F-0B079147A51A}" srcOrd="0" destOrd="0" presId="urn:microsoft.com/office/officeart/2005/8/layout/vList2"/>
    <dgm:cxn modelId="{189200C3-FDF6-40D4-86AA-4D2B2A567D28}" type="presParOf" srcId="{D39236FB-4490-4825-B49C-1C04FEAA46AF}" destId="{028ACB22-E875-4ABA-9ED6-A2079F353802}" srcOrd="1" destOrd="0" presId="urn:microsoft.com/office/officeart/2005/8/layout/vList2"/>
    <dgm:cxn modelId="{9C11DF0C-4C8E-45D7-B427-F49FF76F5259}" type="presParOf" srcId="{D39236FB-4490-4825-B49C-1C04FEAA46AF}" destId="{9101B916-3949-458D-AE8F-01C9BEE08C15}" srcOrd="2" destOrd="0" presId="urn:microsoft.com/office/officeart/2005/8/layout/vList2"/>
    <dgm:cxn modelId="{A2E03C70-4AA3-44A2-AE20-EBAD87C6D2CB}" type="presParOf" srcId="{D39236FB-4490-4825-B49C-1C04FEAA46AF}" destId="{62D89E78-513F-4398-8EA1-53B7D4798067}" srcOrd="3" destOrd="0" presId="urn:microsoft.com/office/officeart/2005/8/layout/vList2"/>
    <dgm:cxn modelId="{B75A3B14-0449-40CA-9F4A-26C8673713B8}" type="presParOf" srcId="{D39236FB-4490-4825-B49C-1C04FEAA46AF}" destId="{6AC06C72-2A79-4373-A219-00A80B3039AC}" srcOrd="4" destOrd="0" presId="urn:microsoft.com/office/officeart/2005/8/layout/vList2"/>
    <dgm:cxn modelId="{1366C21C-C453-4D63-8D03-AA3AABE8FF82}" type="presParOf" srcId="{D39236FB-4490-4825-B49C-1C04FEAA46AF}" destId="{9E333882-1F4C-4260-B441-EEDDFF27F250}" srcOrd="5" destOrd="0" presId="urn:microsoft.com/office/officeart/2005/8/layout/vList2"/>
    <dgm:cxn modelId="{78020C53-F3A5-45E9-BBE9-81A5E2F48C29}" type="presParOf" srcId="{D39236FB-4490-4825-B49C-1C04FEAA46AF}" destId="{988A5008-AC8A-4114-A44A-8636A6BAB0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0B634-C4B1-4024-A572-015DC7D7A3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8319E-F0B0-446F-816F-A5663E260AD6}">
      <dgm:prSet custT="1"/>
      <dgm:spPr/>
      <dgm:t>
        <a:bodyPr/>
        <a:lstStyle/>
        <a:p>
          <a:r>
            <a:rPr lang="th-TH" sz="2800" b="1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ด้านการแพทย์ : สามารถใช้  </a:t>
          </a:r>
          <a:r>
            <a:rPr lang="en-US" sz="2800" b="1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Metaverse </a:t>
          </a:r>
          <a:r>
            <a:rPr lang="th-TH" sz="2800" b="1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ในการผ่าตัดจากระยะไกล และช่วยในเรื่องการจำลองการฝึกผ่าตัดในโลกเสมือนให้มีความชำนาญมากขึ้น</a:t>
          </a:r>
          <a:endParaRPr lang="en-US" sz="2800" b="1" dirty="0">
            <a:highlight>
              <a:srgbClr val="00800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28CF9230-BA5A-4B4F-BC74-94BFF7DD7CDA}" type="parTrans" cxnId="{7CE5A1E5-2C1B-43A1-A0D8-AA42D64B53FB}">
      <dgm:prSet/>
      <dgm:spPr/>
      <dgm:t>
        <a:bodyPr/>
        <a:lstStyle/>
        <a:p>
          <a:endParaRPr lang="en-US" b="1"/>
        </a:p>
      </dgm:t>
    </dgm:pt>
    <dgm:pt modelId="{7CBCB939-6F36-4A61-86D3-7218A10E4E16}" type="sibTrans" cxnId="{7CE5A1E5-2C1B-43A1-A0D8-AA42D64B53FB}">
      <dgm:prSet/>
      <dgm:spPr/>
      <dgm:t>
        <a:bodyPr/>
        <a:lstStyle/>
        <a:p>
          <a:endParaRPr lang="en-US" b="1"/>
        </a:p>
      </dgm:t>
    </dgm:pt>
    <dgm:pt modelId="{3DB5AC2C-C164-4543-83BB-C4E3DE00B538}">
      <dgm:prSet custT="1"/>
      <dgm:spPr/>
      <dgm:t>
        <a:bodyPr/>
        <a:lstStyle/>
        <a:p>
          <a:r>
            <a:rPr lang="th-TH" sz="2800" b="1" dirty="0">
              <a:highlight>
                <a:srgbClr val="00808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ด้านการเรียนรู้ : หลายคนอาจจะมีโอกาสในการเข้าถึงการศึกษาที่เท่าเทียม และหลากหลายมากยิ่งขึ้น รูปแบบของการศึกษานั้นจะเปลี่ยนไป เช่น  การเรียนรู้เรื่องภาษา วัฒนธรรม การเรียน </a:t>
          </a:r>
          <a:endParaRPr lang="en-US" sz="2800" b="1" dirty="0">
            <a:highlight>
              <a:srgbClr val="00808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5C1F52CC-3BCB-4126-B694-28D5CC005F46}" type="parTrans" cxnId="{A5831840-9DBC-44BC-AD05-F78053165651}">
      <dgm:prSet/>
      <dgm:spPr/>
      <dgm:t>
        <a:bodyPr/>
        <a:lstStyle/>
        <a:p>
          <a:endParaRPr lang="en-US" b="1"/>
        </a:p>
      </dgm:t>
    </dgm:pt>
    <dgm:pt modelId="{499E7823-40F3-47CE-BE04-69FEE6B21E45}" type="sibTrans" cxnId="{A5831840-9DBC-44BC-AD05-F78053165651}">
      <dgm:prSet/>
      <dgm:spPr/>
      <dgm:t>
        <a:bodyPr/>
        <a:lstStyle/>
        <a:p>
          <a:endParaRPr lang="en-US" b="1"/>
        </a:p>
      </dgm:t>
    </dgm:pt>
    <dgm:pt modelId="{4A879783-FF42-4CC7-BE70-4B6A84BA0B23}">
      <dgm:prSet custT="1"/>
      <dgm:spPr/>
      <dgm:t>
        <a:bodyPr/>
        <a:lstStyle/>
        <a:p>
          <a:r>
            <a:rPr lang="th-TH" sz="2800" b="1" dirty="0">
              <a:highlight>
                <a:srgbClr val="00FF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ด้านการทำงาน : การมาของ </a:t>
          </a:r>
          <a:r>
            <a:rPr lang="en-US" sz="2800" b="1" dirty="0">
              <a:highlight>
                <a:srgbClr val="00FF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Metaverse </a:t>
          </a:r>
          <a:r>
            <a:rPr lang="th-TH" sz="2800" b="1" dirty="0">
              <a:highlight>
                <a:srgbClr val="00FF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อาจจะทำให้เกิดวิธีการใหม่ ๆ ทั้งในด้านการทำงาน บริการ ตำแหน่งงาน ที่จะทำให้การปฏิสัมพันธ์กันตอนทำงานเหมือนจริงกันมากขึ้น </a:t>
          </a:r>
          <a:endParaRPr lang="en-US" sz="2800" b="1" dirty="0">
            <a:highlight>
              <a:srgbClr val="00FFFF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C868B1D7-CDEA-438E-BB43-0052CA5E655D}" type="parTrans" cxnId="{A8B202D0-9214-4DBC-A879-E239DF15397A}">
      <dgm:prSet/>
      <dgm:spPr/>
      <dgm:t>
        <a:bodyPr/>
        <a:lstStyle/>
        <a:p>
          <a:endParaRPr lang="en-US" b="1"/>
        </a:p>
      </dgm:t>
    </dgm:pt>
    <dgm:pt modelId="{8E0AC4FF-D083-4B76-897F-69CABBC4D7BB}" type="sibTrans" cxnId="{A8B202D0-9214-4DBC-A879-E239DF15397A}">
      <dgm:prSet/>
      <dgm:spPr/>
      <dgm:t>
        <a:bodyPr/>
        <a:lstStyle/>
        <a:p>
          <a:endParaRPr lang="en-US" b="1"/>
        </a:p>
      </dgm:t>
    </dgm:pt>
    <dgm:pt modelId="{3F77A9F0-C550-445E-848C-2DB4FCF9884B}">
      <dgm:prSet custT="1"/>
      <dgm:spPr/>
      <dgm:t>
        <a:bodyPr/>
        <a:lstStyle/>
        <a:p>
          <a:r>
            <a:rPr lang="th-TH" sz="2800" b="1" dirty="0">
              <a:highlight>
                <a:srgbClr val="FF00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ด้านการใช้ชีวิต : ในอนาคตมนุษย์เราที่ใช้ชีวิตอยู่ในโลกเสมือน ได้ทำในสิ่งที่อยากทำ เป็นในสิ่งที่อยากจะเป็น เช่น การท่องเที่ยวยังสถานที่ที่ไม่มีโอกาสจะได้ไป</a:t>
          </a:r>
          <a:endParaRPr lang="en-US" sz="2800" b="1" dirty="0">
            <a:highlight>
              <a:srgbClr val="FF00FF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EE4A0DC2-64FF-46F7-8342-65A784339122}" type="parTrans" cxnId="{C341377C-3B55-47CB-966E-22F46B2B4879}">
      <dgm:prSet/>
      <dgm:spPr/>
      <dgm:t>
        <a:bodyPr/>
        <a:lstStyle/>
        <a:p>
          <a:endParaRPr lang="en-US" b="1"/>
        </a:p>
      </dgm:t>
    </dgm:pt>
    <dgm:pt modelId="{0BCBD001-2941-4F92-8A42-EE10468D1B37}" type="sibTrans" cxnId="{C341377C-3B55-47CB-966E-22F46B2B4879}">
      <dgm:prSet/>
      <dgm:spPr/>
      <dgm:t>
        <a:bodyPr/>
        <a:lstStyle/>
        <a:p>
          <a:endParaRPr lang="en-US" b="1"/>
        </a:p>
      </dgm:t>
    </dgm:pt>
    <dgm:pt modelId="{C6FCA6D6-7DED-4A90-9C07-76AEE6E4C959}" type="pres">
      <dgm:prSet presAssocID="{3D60B634-C4B1-4024-A572-015DC7D7A327}" presName="vert0" presStyleCnt="0">
        <dgm:presLayoutVars>
          <dgm:dir/>
          <dgm:animOne val="branch"/>
          <dgm:animLvl val="lvl"/>
        </dgm:presLayoutVars>
      </dgm:prSet>
      <dgm:spPr/>
    </dgm:pt>
    <dgm:pt modelId="{4D2E2090-B944-4241-8816-EEB18AA897F2}" type="pres">
      <dgm:prSet presAssocID="{5158319E-F0B0-446F-816F-A5663E260AD6}" presName="thickLine" presStyleLbl="alignNode1" presStyleIdx="0" presStyleCnt="4"/>
      <dgm:spPr/>
    </dgm:pt>
    <dgm:pt modelId="{5161E741-F386-4384-9C1B-A8AB6C113B4D}" type="pres">
      <dgm:prSet presAssocID="{5158319E-F0B0-446F-816F-A5663E260AD6}" presName="horz1" presStyleCnt="0"/>
      <dgm:spPr/>
    </dgm:pt>
    <dgm:pt modelId="{5B3A1453-764A-417F-847E-16BADBD25A64}" type="pres">
      <dgm:prSet presAssocID="{5158319E-F0B0-446F-816F-A5663E260AD6}" presName="tx1" presStyleLbl="revTx" presStyleIdx="0" presStyleCnt="4"/>
      <dgm:spPr/>
    </dgm:pt>
    <dgm:pt modelId="{30AC6714-7FCE-4FCF-B6D7-BFF77232F603}" type="pres">
      <dgm:prSet presAssocID="{5158319E-F0B0-446F-816F-A5663E260AD6}" presName="vert1" presStyleCnt="0"/>
      <dgm:spPr/>
    </dgm:pt>
    <dgm:pt modelId="{38EF558F-4133-4C28-984A-E21AE69EAB77}" type="pres">
      <dgm:prSet presAssocID="{3DB5AC2C-C164-4543-83BB-C4E3DE00B538}" presName="thickLine" presStyleLbl="alignNode1" presStyleIdx="1" presStyleCnt="4"/>
      <dgm:spPr/>
    </dgm:pt>
    <dgm:pt modelId="{A5B11737-ED69-4967-A029-A82EBD58F0E7}" type="pres">
      <dgm:prSet presAssocID="{3DB5AC2C-C164-4543-83BB-C4E3DE00B538}" presName="horz1" presStyleCnt="0"/>
      <dgm:spPr/>
    </dgm:pt>
    <dgm:pt modelId="{03ED5467-6731-49F1-AE8A-70450E669DB1}" type="pres">
      <dgm:prSet presAssocID="{3DB5AC2C-C164-4543-83BB-C4E3DE00B538}" presName="tx1" presStyleLbl="revTx" presStyleIdx="1" presStyleCnt="4"/>
      <dgm:spPr/>
    </dgm:pt>
    <dgm:pt modelId="{B7CB1F6D-8556-4158-85B9-A422CD6E7B51}" type="pres">
      <dgm:prSet presAssocID="{3DB5AC2C-C164-4543-83BB-C4E3DE00B538}" presName="vert1" presStyleCnt="0"/>
      <dgm:spPr/>
    </dgm:pt>
    <dgm:pt modelId="{AF43B141-23AD-40DE-94D6-C134AE20A87D}" type="pres">
      <dgm:prSet presAssocID="{4A879783-FF42-4CC7-BE70-4B6A84BA0B23}" presName="thickLine" presStyleLbl="alignNode1" presStyleIdx="2" presStyleCnt="4"/>
      <dgm:spPr/>
    </dgm:pt>
    <dgm:pt modelId="{CF59ADB0-E295-4D2A-AB66-BF55EAF58BE2}" type="pres">
      <dgm:prSet presAssocID="{4A879783-FF42-4CC7-BE70-4B6A84BA0B23}" presName="horz1" presStyleCnt="0"/>
      <dgm:spPr/>
    </dgm:pt>
    <dgm:pt modelId="{D1C6698A-CF7E-44A0-9AC3-3568F4CDBED5}" type="pres">
      <dgm:prSet presAssocID="{4A879783-FF42-4CC7-BE70-4B6A84BA0B23}" presName="tx1" presStyleLbl="revTx" presStyleIdx="2" presStyleCnt="4"/>
      <dgm:spPr/>
    </dgm:pt>
    <dgm:pt modelId="{3682E063-AB66-464C-B74D-419DF13BA292}" type="pres">
      <dgm:prSet presAssocID="{4A879783-FF42-4CC7-BE70-4B6A84BA0B23}" presName="vert1" presStyleCnt="0"/>
      <dgm:spPr/>
    </dgm:pt>
    <dgm:pt modelId="{553E0244-8148-4CD6-B6B7-2C032895B0CA}" type="pres">
      <dgm:prSet presAssocID="{3F77A9F0-C550-445E-848C-2DB4FCF9884B}" presName="thickLine" presStyleLbl="alignNode1" presStyleIdx="3" presStyleCnt="4"/>
      <dgm:spPr/>
    </dgm:pt>
    <dgm:pt modelId="{7173B22E-7F4C-45FF-B64B-0D2FE000D7E2}" type="pres">
      <dgm:prSet presAssocID="{3F77A9F0-C550-445E-848C-2DB4FCF9884B}" presName="horz1" presStyleCnt="0"/>
      <dgm:spPr/>
    </dgm:pt>
    <dgm:pt modelId="{F2DB1B16-8B00-488A-A63D-25D375F1279B}" type="pres">
      <dgm:prSet presAssocID="{3F77A9F0-C550-445E-848C-2DB4FCF9884B}" presName="tx1" presStyleLbl="revTx" presStyleIdx="3" presStyleCnt="4"/>
      <dgm:spPr/>
    </dgm:pt>
    <dgm:pt modelId="{5E6117C3-A7C6-403D-AE09-97551AC95E56}" type="pres">
      <dgm:prSet presAssocID="{3F77A9F0-C550-445E-848C-2DB4FCF9884B}" presName="vert1" presStyleCnt="0"/>
      <dgm:spPr/>
    </dgm:pt>
  </dgm:ptLst>
  <dgm:cxnLst>
    <dgm:cxn modelId="{7A963A15-7BA7-4BC9-88D9-1A2D29529C6B}" type="presOf" srcId="{3DB5AC2C-C164-4543-83BB-C4E3DE00B538}" destId="{03ED5467-6731-49F1-AE8A-70450E669DB1}" srcOrd="0" destOrd="0" presId="urn:microsoft.com/office/officeart/2008/layout/LinedList"/>
    <dgm:cxn modelId="{A5831840-9DBC-44BC-AD05-F78053165651}" srcId="{3D60B634-C4B1-4024-A572-015DC7D7A327}" destId="{3DB5AC2C-C164-4543-83BB-C4E3DE00B538}" srcOrd="1" destOrd="0" parTransId="{5C1F52CC-3BCB-4126-B694-28D5CC005F46}" sibTransId="{499E7823-40F3-47CE-BE04-69FEE6B21E45}"/>
    <dgm:cxn modelId="{FF36BB63-890E-4E5D-8F02-EA9CD16A87AF}" type="presOf" srcId="{3D60B634-C4B1-4024-A572-015DC7D7A327}" destId="{C6FCA6D6-7DED-4A90-9C07-76AEE6E4C959}" srcOrd="0" destOrd="0" presId="urn:microsoft.com/office/officeart/2008/layout/LinedList"/>
    <dgm:cxn modelId="{89975044-A5F1-44A2-AF13-D46B4861EB20}" type="presOf" srcId="{4A879783-FF42-4CC7-BE70-4B6A84BA0B23}" destId="{D1C6698A-CF7E-44A0-9AC3-3568F4CDBED5}" srcOrd="0" destOrd="0" presId="urn:microsoft.com/office/officeart/2008/layout/LinedList"/>
    <dgm:cxn modelId="{C341377C-3B55-47CB-966E-22F46B2B4879}" srcId="{3D60B634-C4B1-4024-A572-015DC7D7A327}" destId="{3F77A9F0-C550-445E-848C-2DB4FCF9884B}" srcOrd="3" destOrd="0" parTransId="{EE4A0DC2-64FF-46F7-8342-65A784339122}" sibTransId="{0BCBD001-2941-4F92-8A42-EE10468D1B37}"/>
    <dgm:cxn modelId="{C598268E-79A7-4EDA-8241-6DE365A692EC}" type="presOf" srcId="{3F77A9F0-C550-445E-848C-2DB4FCF9884B}" destId="{F2DB1B16-8B00-488A-A63D-25D375F1279B}" srcOrd="0" destOrd="0" presId="urn:microsoft.com/office/officeart/2008/layout/LinedList"/>
    <dgm:cxn modelId="{FC3296B1-FAE5-40CA-B912-11EA2C4CF45F}" type="presOf" srcId="{5158319E-F0B0-446F-816F-A5663E260AD6}" destId="{5B3A1453-764A-417F-847E-16BADBD25A64}" srcOrd="0" destOrd="0" presId="urn:microsoft.com/office/officeart/2008/layout/LinedList"/>
    <dgm:cxn modelId="{A8B202D0-9214-4DBC-A879-E239DF15397A}" srcId="{3D60B634-C4B1-4024-A572-015DC7D7A327}" destId="{4A879783-FF42-4CC7-BE70-4B6A84BA0B23}" srcOrd="2" destOrd="0" parTransId="{C868B1D7-CDEA-438E-BB43-0052CA5E655D}" sibTransId="{8E0AC4FF-D083-4B76-897F-69CABBC4D7BB}"/>
    <dgm:cxn modelId="{7CE5A1E5-2C1B-43A1-A0D8-AA42D64B53FB}" srcId="{3D60B634-C4B1-4024-A572-015DC7D7A327}" destId="{5158319E-F0B0-446F-816F-A5663E260AD6}" srcOrd="0" destOrd="0" parTransId="{28CF9230-BA5A-4B4F-BC74-94BFF7DD7CDA}" sibTransId="{7CBCB939-6F36-4A61-86D3-7218A10E4E16}"/>
    <dgm:cxn modelId="{7D05FCF4-A76B-47DB-9507-AE897D36CB47}" type="presParOf" srcId="{C6FCA6D6-7DED-4A90-9C07-76AEE6E4C959}" destId="{4D2E2090-B944-4241-8816-EEB18AA897F2}" srcOrd="0" destOrd="0" presId="urn:microsoft.com/office/officeart/2008/layout/LinedList"/>
    <dgm:cxn modelId="{0AA70D7F-089B-443F-B7B8-02A365AB38E5}" type="presParOf" srcId="{C6FCA6D6-7DED-4A90-9C07-76AEE6E4C959}" destId="{5161E741-F386-4384-9C1B-A8AB6C113B4D}" srcOrd="1" destOrd="0" presId="urn:microsoft.com/office/officeart/2008/layout/LinedList"/>
    <dgm:cxn modelId="{AD90A48A-C38C-42A8-8FAB-E9D66350F63E}" type="presParOf" srcId="{5161E741-F386-4384-9C1B-A8AB6C113B4D}" destId="{5B3A1453-764A-417F-847E-16BADBD25A64}" srcOrd="0" destOrd="0" presId="urn:microsoft.com/office/officeart/2008/layout/LinedList"/>
    <dgm:cxn modelId="{379CD5C9-660D-4DB2-BCF6-922A70F56B81}" type="presParOf" srcId="{5161E741-F386-4384-9C1B-A8AB6C113B4D}" destId="{30AC6714-7FCE-4FCF-B6D7-BFF77232F603}" srcOrd="1" destOrd="0" presId="urn:microsoft.com/office/officeart/2008/layout/LinedList"/>
    <dgm:cxn modelId="{DA820773-1FCA-4266-BEEE-B3ACF258081C}" type="presParOf" srcId="{C6FCA6D6-7DED-4A90-9C07-76AEE6E4C959}" destId="{38EF558F-4133-4C28-984A-E21AE69EAB77}" srcOrd="2" destOrd="0" presId="urn:microsoft.com/office/officeart/2008/layout/LinedList"/>
    <dgm:cxn modelId="{CAD4AA0A-2437-432E-A381-E7AED1779F84}" type="presParOf" srcId="{C6FCA6D6-7DED-4A90-9C07-76AEE6E4C959}" destId="{A5B11737-ED69-4967-A029-A82EBD58F0E7}" srcOrd="3" destOrd="0" presId="urn:microsoft.com/office/officeart/2008/layout/LinedList"/>
    <dgm:cxn modelId="{19B28938-D94C-4129-B65B-BA1CF7E14C6E}" type="presParOf" srcId="{A5B11737-ED69-4967-A029-A82EBD58F0E7}" destId="{03ED5467-6731-49F1-AE8A-70450E669DB1}" srcOrd="0" destOrd="0" presId="urn:microsoft.com/office/officeart/2008/layout/LinedList"/>
    <dgm:cxn modelId="{46E3CC21-8BC9-441A-A3DB-191FC979FEB0}" type="presParOf" srcId="{A5B11737-ED69-4967-A029-A82EBD58F0E7}" destId="{B7CB1F6D-8556-4158-85B9-A422CD6E7B51}" srcOrd="1" destOrd="0" presId="urn:microsoft.com/office/officeart/2008/layout/LinedList"/>
    <dgm:cxn modelId="{8D2562E1-E229-45B2-8530-731EE30B7CE6}" type="presParOf" srcId="{C6FCA6D6-7DED-4A90-9C07-76AEE6E4C959}" destId="{AF43B141-23AD-40DE-94D6-C134AE20A87D}" srcOrd="4" destOrd="0" presId="urn:microsoft.com/office/officeart/2008/layout/LinedList"/>
    <dgm:cxn modelId="{7D1DE07D-E065-44F3-BF67-22FDF0B5BAE4}" type="presParOf" srcId="{C6FCA6D6-7DED-4A90-9C07-76AEE6E4C959}" destId="{CF59ADB0-E295-4D2A-AB66-BF55EAF58BE2}" srcOrd="5" destOrd="0" presId="urn:microsoft.com/office/officeart/2008/layout/LinedList"/>
    <dgm:cxn modelId="{015AE17A-C2D5-41E1-B1D4-A812E1B54EDB}" type="presParOf" srcId="{CF59ADB0-E295-4D2A-AB66-BF55EAF58BE2}" destId="{D1C6698A-CF7E-44A0-9AC3-3568F4CDBED5}" srcOrd="0" destOrd="0" presId="urn:microsoft.com/office/officeart/2008/layout/LinedList"/>
    <dgm:cxn modelId="{46819F74-79CA-4298-90AB-D1CEDF70C83A}" type="presParOf" srcId="{CF59ADB0-E295-4D2A-AB66-BF55EAF58BE2}" destId="{3682E063-AB66-464C-B74D-419DF13BA292}" srcOrd="1" destOrd="0" presId="urn:microsoft.com/office/officeart/2008/layout/LinedList"/>
    <dgm:cxn modelId="{1FF29580-8982-4593-A944-4980A3772E2B}" type="presParOf" srcId="{C6FCA6D6-7DED-4A90-9C07-76AEE6E4C959}" destId="{553E0244-8148-4CD6-B6B7-2C032895B0CA}" srcOrd="6" destOrd="0" presId="urn:microsoft.com/office/officeart/2008/layout/LinedList"/>
    <dgm:cxn modelId="{EFD67A65-3E69-4C92-A956-3CA9A0A50508}" type="presParOf" srcId="{C6FCA6D6-7DED-4A90-9C07-76AEE6E4C959}" destId="{7173B22E-7F4C-45FF-B64B-0D2FE000D7E2}" srcOrd="7" destOrd="0" presId="urn:microsoft.com/office/officeart/2008/layout/LinedList"/>
    <dgm:cxn modelId="{B1FD2737-B92B-407A-9AD6-DA47B5F84417}" type="presParOf" srcId="{7173B22E-7F4C-45FF-B64B-0D2FE000D7E2}" destId="{F2DB1B16-8B00-488A-A63D-25D375F1279B}" srcOrd="0" destOrd="0" presId="urn:microsoft.com/office/officeart/2008/layout/LinedList"/>
    <dgm:cxn modelId="{0A625F5C-D004-4EF8-A260-3F671E24B444}" type="presParOf" srcId="{7173B22E-7F4C-45FF-B64B-0D2FE000D7E2}" destId="{5E6117C3-A7C6-403D-AE09-97551AC95E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AD107-9AF1-40E4-8C0A-AA24A6560442}">
      <dsp:nvSpPr>
        <dsp:cNvPr id="0" name=""/>
        <dsp:cNvSpPr/>
      </dsp:nvSpPr>
      <dsp:spPr>
        <a:xfrm>
          <a:off x="1147367" y="432597"/>
          <a:ext cx="1179977" cy="11799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A1B69-44F2-487B-8AEA-74F2A872C753}">
      <dsp:nvSpPr>
        <dsp:cNvPr id="0" name=""/>
        <dsp:cNvSpPr/>
      </dsp:nvSpPr>
      <dsp:spPr>
        <a:xfrm>
          <a:off x="1018188" y="1623590"/>
          <a:ext cx="1455468" cy="60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ธุรกิจการเงิน</a:t>
          </a:r>
          <a:endParaRPr lang="en-US" sz="2800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1018188" y="1623590"/>
        <a:ext cx="1455468" cy="600380"/>
      </dsp:txXfrm>
    </dsp:sp>
    <dsp:sp modelId="{819E4BAE-B410-4635-B8C2-725A0C28F786}">
      <dsp:nvSpPr>
        <dsp:cNvPr id="0" name=""/>
        <dsp:cNvSpPr/>
      </dsp:nvSpPr>
      <dsp:spPr>
        <a:xfrm>
          <a:off x="4236013" y="349796"/>
          <a:ext cx="1179977" cy="11799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3C0C6-CC0A-4012-B175-1896D2720351}">
      <dsp:nvSpPr>
        <dsp:cNvPr id="0" name=""/>
        <dsp:cNvSpPr/>
      </dsp:nvSpPr>
      <dsp:spPr>
        <a:xfrm>
          <a:off x="4030935" y="1608467"/>
          <a:ext cx="1455468" cy="60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ธุรกิจเงินดิจิทัล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4030935" y="1608467"/>
        <a:ext cx="1455468" cy="600380"/>
      </dsp:txXfrm>
    </dsp:sp>
    <dsp:sp modelId="{65A7EEE3-D45A-4711-BD10-538801BDC4C2}">
      <dsp:nvSpPr>
        <dsp:cNvPr id="0" name=""/>
        <dsp:cNvSpPr/>
      </dsp:nvSpPr>
      <dsp:spPr>
        <a:xfrm>
          <a:off x="1168137" y="2616859"/>
          <a:ext cx="1179977" cy="11799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E8680-B828-44D0-8EB6-2FEB275F0EB3}">
      <dsp:nvSpPr>
        <dsp:cNvPr id="0" name=""/>
        <dsp:cNvSpPr/>
      </dsp:nvSpPr>
      <dsp:spPr>
        <a:xfrm flipH="1">
          <a:off x="667565" y="3888131"/>
          <a:ext cx="2083838" cy="60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ธุรกิจอสังหาริมทรัพย์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667565" y="3888131"/>
        <a:ext cx="2083838" cy="600380"/>
      </dsp:txXfrm>
    </dsp:sp>
    <dsp:sp modelId="{C0291E3D-D173-4FDC-A472-F56811483282}">
      <dsp:nvSpPr>
        <dsp:cNvPr id="0" name=""/>
        <dsp:cNvSpPr/>
      </dsp:nvSpPr>
      <dsp:spPr>
        <a:xfrm>
          <a:off x="7360499" y="2607938"/>
          <a:ext cx="1179977" cy="11799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E6AFA-2ACA-4868-9449-0908A0628C52}">
      <dsp:nvSpPr>
        <dsp:cNvPr id="0" name=""/>
        <dsp:cNvSpPr/>
      </dsp:nvSpPr>
      <dsp:spPr>
        <a:xfrm>
          <a:off x="7031966" y="3901837"/>
          <a:ext cx="1837048" cy="60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ธุรกิจสื่อออนไลน์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7031966" y="3901837"/>
        <a:ext cx="1837048" cy="600380"/>
      </dsp:txXfrm>
    </dsp:sp>
    <dsp:sp modelId="{D8A60A17-3652-46F4-A0FB-703134EE585C}">
      <dsp:nvSpPr>
        <dsp:cNvPr id="0" name=""/>
        <dsp:cNvSpPr/>
      </dsp:nvSpPr>
      <dsp:spPr>
        <a:xfrm>
          <a:off x="7364852" y="389769"/>
          <a:ext cx="1179977" cy="11799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07B64-8DBD-4484-A2F6-553F0E936AB7}">
      <dsp:nvSpPr>
        <dsp:cNvPr id="0" name=""/>
        <dsp:cNvSpPr/>
      </dsp:nvSpPr>
      <dsp:spPr>
        <a:xfrm>
          <a:off x="7128347" y="1640023"/>
          <a:ext cx="1738877" cy="60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ธุรกิจด้านสื่อสาร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7128347" y="1640023"/>
        <a:ext cx="1738877" cy="600380"/>
      </dsp:txXfrm>
    </dsp:sp>
    <dsp:sp modelId="{69E092FB-D03C-4277-A7A5-F2F83610D25D}">
      <dsp:nvSpPr>
        <dsp:cNvPr id="0" name=""/>
        <dsp:cNvSpPr/>
      </dsp:nvSpPr>
      <dsp:spPr>
        <a:xfrm>
          <a:off x="4236011" y="2656481"/>
          <a:ext cx="1179977" cy="11799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B3236-B4D8-4904-A129-5B19769ACB25}">
      <dsp:nvSpPr>
        <dsp:cNvPr id="0" name=""/>
        <dsp:cNvSpPr/>
      </dsp:nvSpPr>
      <dsp:spPr>
        <a:xfrm>
          <a:off x="4098265" y="3839836"/>
          <a:ext cx="1455468" cy="60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baseline="0" dirty="0">
              <a:latin typeface="SP SUAN DUSIT" panose="02000000000000000000" pitchFamily="2" charset="0"/>
              <a:cs typeface="SP SUAN DUSIT" panose="02000000000000000000" pitchFamily="2" charset="0"/>
            </a:rPr>
            <a:t>ธุรกิจบันเทิง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4098265" y="3839836"/>
        <a:ext cx="1455468" cy="600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E6702-27C4-4D2C-936F-0B079147A51A}">
      <dsp:nvSpPr>
        <dsp:cNvPr id="0" name=""/>
        <dsp:cNvSpPr/>
      </dsp:nvSpPr>
      <dsp:spPr>
        <a:xfrm>
          <a:off x="0" y="29160"/>
          <a:ext cx="9651999" cy="1155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ธุรกิจบันเทิง : สามารถจัดงานอีเวนต์ นิทรรศการ คอนเสิร์ตในโลกเสมือนจริงที่ไร้ขีดจำกัด สามารถเปลี่ยนชุดได้ทันที หรือสร้างสรรค์เวทีให้ล้ำเหนือจิตนาการอย่างไรก็ได้</a:t>
          </a:r>
          <a:endParaRPr lang="en-US" sz="2800" b="1" kern="1200" dirty="0">
            <a:highlight>
              <a:srgbClr val="00800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56429" y="85589"/>
        <a:ext cx="9539141" cy="1043102"/>
      </dsp:txXfrm>
    </dsp:sp>
    <dsp:sp modelId="{9101B916-3949-458D-AE8F-01C9BEE08C15}">
      <dsp:nvSpPr>
        <dsp:cNvPr id="0" name=""/>
        <dsp:cNvSpPr/>
      </dsp:nvSpPr>
      <dsp:spPr>
        <a:xfrm>
          <a:off x="0" y="1239840"/>
          <a:ext cx="9651999" cy="1155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00008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ธุรกิจแฟชั่น : เป็นการเปิดมิติใหม่ในการช้อปปิ้ง และเริ่มมีแบรนด์ระดับโลก เข้ามาขายเสื้อผ้าดิจิทัลสำหรับอวาตาร ในรูปแบบ 3 มิติ ซึ่งเป็นโอกาสใหม่ ๆ ในวงการแฟชั่น</a:t>
          </a:r>
          <a:endParaRPr lang="en-US" sz="2800" b="1" kern="1200" dirty="0">
            <a:highlight>
              <a:srgbClr val="00008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56429" y="1296269"/>
        <a:ext cx="9539141" cy="1043102"/>
      </dsp:txXfrm>
    </dsp:sp>
    <dsp:sp modelId="{6AC06C72-2A79-4373-A219-00A80B3039AC}">
      <dsp:nvSpPr>
        <dsp:cNvPr id="0" name=""/>
        <dsp:cNvSpPr/>
      </dsp:nvSpPr>
      <dsp:spPr>
        <a:xfrm>
          <a:off x="0" y="2450520"/>
          <a:ext cx="9651999" cy="1155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0000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ธุรกิจการลงทุนรูปแบบใหม่ : ผู้เล่นในโลกเสมือนจริงสามารถลงทุนลงทุนได้จริง เช่น การลงทุนสินทรัพทย์ การลงทุนที่ดิน และการลงทุนสกุลเงินดิจิทัล</a:t>
          </a:r>
          <a:endParaRPr lang="en-US" sz="2800" b="1" kern="1200" dirty="0">
            <a:highlight>
              <a:srgbClr val="0000FF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56429" y="2506949"/>
        <a:ext cx="9539141" cy="1043102"/>
      </dsp:txXfrm>
    </dsp:sp>
    <dsp:sp modelId="{988A5008-AC8A-4114-A44A-8636A6BAB0CE}">
      <dsp:nvSpPr>
        <dsp:cNvPr id="0" name=""/>
        <dsp:cNvSpPr/>
      </dsp:nvSpPr>
      <dsp:spPr>
        <a:xfrm>
          <a:off x="0" y="3661200"/>
          <a:ext cx="9651999" cy="1155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206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ธุรกิจอุตสาหกรรม : ไม่ว่าจะเป็นธุรกิจโทรคมนาคม 5</a:t>
          </a:r>
          <a:r>
            <a:rPr lang="en-US" sz="2800" b="1" kern="1200" dirty="0">
              <a:solidFill>
                <a:srgbClr val="00206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G – 6G </a:t>
          </a:r>
          <a:r>
            <a:rPr lang="th-TH" sz="2800" b="1" kern="1200" dirty="0">
              <a:solidFill>
                <a:srgbClr val="00206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และสินค้าไอที และอุปกรณ์อิเล็กทรอนิกส์ ได้ประโยชน์และเกิดการขยายตัวสูงขึ้น</a:t>
          </a:r>
          <a:endParaRPr lang="en-US" sz="2800" b="1" kern="1200" dirty="0">
            <a:solidFill>
              <a:srgbClr val="002060"/>
            </a:solidFill>
            <a:highlight>
              <a:srgbClr val="FFFF0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56429" y="3717629"/>
        <a:ext cx="9539141" cy="1043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E2090-B944-4241-8816-EEB18AA897F2}">
      <dsp:nvSpPr>
        <dsp:cNvPr id="0" name=""/>
        <dsp:cNvSpPr/>
      </dsp:nvSpPr>
      <dsp:spPr>
        <a:xfrm>
          <a:off x="0" y="0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A1453-764A-417F-847E-16BADBD25A64}">
      <dsp:nvSpPr>
        <dsp:cNvPr id="0" name=""/>
        <dsp:cNvSpPr/>
      </dsp:nvSpPr>
      <dsp:spPr>
        <a:xfrm>
          <a:off x="0" y="0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ด้านการแพทย์ : สามารถใช้  </a:t>
          </a:r>
          <a:r>
            <a:rPr lang="en-US" sz="2800" b="1" kern="1200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Metaverse </a:t>
          </a:r>
          <a:r>
            <a:rPr lang="th-TH" sz="2800" b="1" kern="1200" dirty="0">
              <a:highlight>
                <a:srgbClr val="00800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ในการผ่าตัดจากระยะไกล และช่วยในเรื่องการจำลองการฝึกผ่าตัดในโลกเสมือนให้มีความชำนาญมากขึ้น</a:t>
          </a:r>
          <a:endParaRPr lang="en-US" sz="2800" b="1" kern="1200" dirty="0">
            <a:highlight>
              <a:srgbClr val="00800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0"/>
        <a:ext cx="9651999" cy="1211579"/>
      </dsp:txXfrm>
    </dsp:sp>
    <dsp:sp modelId="{38EF558F-4133-4C28-984A-E21AE69EAB77}">
      <dsp:nvSpPr>
        <dsp:cNvPr id="0" name=""/>
        <dsp:cNvSpPr/>
      </dsp:nvSpPr>
      <dsp:spPr>
        <a:xfrm>
          <a:off x="0" y="1211580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D5467-6731-49F1-AE8A-70450E669DB1}">
      <dsp:nvSpPr>
        <dsp:cNvPr id="0" name=""/>
        <dsp:cNvSpPr/>
      </dsp:nvSpPr>
      <dsp:spPr>
        <a:xfrm>
          <a:off x="0" y="1211579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008080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ด้านการเรียนรู้ : หลายคนอาจจะมีโอกาสในการเข้าถึงการศึกษาที่เท่าเทียม และหลากหลายมากยิ่งขึ้น รูปแบบของการศึกษานั้นจะเปลี่ยนไป เช่น  การเรียนรู้เรื่องภาษา วัฒนธรรม การเรียน </a:t>
          </a:r>
          <a:endParaRPr lang="en-US" sz="2800" b="1" kern="1200" dirty="0">
            <a:highlight>
              <a:srgbClr val="008080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1211579"/>
        <a:ext cx="9651999" cy="1211579"/>
      </dsp:txXfrm>
    </dsp:sp>
    <dsp:sp modelId="{AF43B141-23AD-40DE-94D6-C134AE20A87D}">
      <dsp:nvSpPr>
        <dsp:cNvPr id="0" name=""/>
        <dsp:cNvSpPr/>
      </dsp:nvSpPr>
      <dsp:spPr>
        <a:xfrm>
          <a:off x="0" y="2423160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6698A-CF7E-44A0-9AC3-3568F4CDBED5}">
      <dsp:nvSpPr>
        <dsp:cNvPr id="0" name=""/>
        <dsp:cNvSpPr/>
      </dsp:nvSpPr>
      <dsp:spPr>
        <a:xfrm>
          <a:off x="0" y="2423159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00FF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ด้านการทำงาน : การมาของ </a:t>
          </a:r>
          <a:r>
            <a:rPr lang="en-US" sz="2800" b="1" kern="1200" dirty="0">
              <a:highlight>
                <a:srgbClr val="00FF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Metaverse </a:t>
          </a:r>
          <a:r>
            <a:rPr lang="th-TH" sz="2800" b="1" kern="1200" dirty="0">
              <a:highlight>
                <a:srgbClr val="00FF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อาจจะทำให้เกิดวิธีการใหม่ ๆ ทั้งในด้านการทำงาน บริการ ตำแหน่งงาน ที่จะทำให้การปฏิสัมพันธ์กันตอนทำงานเหมือนจริงกันมากขึ้น </a:t>
          </a:r>
          <a:endParaRPr lang="en-US" sz="2800" b="1" kern="1200" dirty="0">
            <a:highlight>
              <a:srgbClr val="00FFFF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2423159"/>
        <a:ext cx="9651999" cy="1211579"/>
      </dsp:txXfrm>
    </dsp:sp>
    <dsp:sp modelId="{553E0244-8148-4CD6-B6B7-2C032895B0CA}">
      <dsp:nvSpPr>
        <dsp:cNvPr id="0" name=""/>
        <dsp:cNvSpPr/>
      </dsp:nvSpPr>
      <dsp:spPr>
        <a:xfrm>
          <a:off x="0" y="3634739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B1B16-8B00-488A-A63D-25D375F1279B}">
      <dsp:nvSpPr>
        <dsp:cNvPr id="0" name=""/>
        <dsp:cNvSpPr/>
      </dsp:nvSpPr>
      <dsp:spPr>
        <a:xfrm>
          <a:off x="0" y="3634739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highlight>
                <a:srgbClr val="FF00FF"/>
              </a:highlight>
              <a:latin typeface="SP SUAN DUSIT" panose="02000000000000000000" pitchFamily="2" charset="0"/>
              <a:cs typeface="SP SUAN DUSIT" panose="02000000000000000000" pitchFamily="2" charset="0"/>
            </a:rPr>
            <a:t>ด้านการใช้ชีวิต : ในอนาคตมนุษย์เราที่ใช้ชีวิตอยู่ในโลกเสมือน ได้ทำในสิ่งที่อยากทำ เป็นในสิ่งที่อยากจะเป็น เช่น การท่องเที่ยวยังสถานที่ที่ไม่มีโอกาสจะได้ไป</a:t>
          </a:r>
          <a:endParaRPr lang="en-US" sz="2800" b="1" kern="1200" dirty="0">
            <a:highlight>
              <a:srgbClr val="FF00FF"/>
            </a:highlight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3634739"/>
        <a:ext cx="9651999" cy="121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6395"/>
            <a:ext cx="12191979" cy="2982360"/>
          </a:xfrm>
        </p:spPr>
        <p:txBody>
          <a:bodyPr>
            <a:normAutofit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5 </a:t>
            </a:r>
            <a: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เเทคโนโลยีเมตาเวิร์ส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(Metaverse</a:t>
            </a:r>
            <a:r>
              <a:rPr lang="th-TH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technology)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8" y="5768041"/>
            <a:ext cx="923545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ธุรกิจด้านสื่อสาร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9416"/>
            <a:ext cx="10143069" cy="4846320"/>
          </a:xfrm>
        </p:spPr>
        <p:txBody>
          <a:bodyPr/>
          <a:lstStyle/>
          <a:p>
            <a:pPr marL="292608" lvl="1" indent="0" algn="ju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ธุรกิจทางด้านสื่อสารเป็นอีกหนึ่งกลุ่มที่มีการวางอนาคต ให้อยู่ในพื้นที่ของ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แล้วสร้างรูปแบบใหม่ ๆ ในด้านงานบริการที่ถูกใจและเข้าถึงกลุ่มเป้าหมายได้ดีกว่าเดิม หนึ่งในเจ้าใหญ่ของกลุ่มอุปกรณ์สื่อสารที่ไม่มีทางพลาด! การเข้าเป็นส่วนหนึ่งของเมตาเวิร์ส คือ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ผู้สร้างสรรค์ธุรกิจที่มีความเรียบง่ายแต่แตกต่าง และกลายมาเป็นอันดับ 1 ของโลกอย่างง่ายดาย โดยมีการพัฒนา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กับโปรเจค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Apple Glasses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ที่ถูกทำขึ้นมาเพื่อเสริมประสบการณ์ใหม่ให้กับผู้ใช้งาน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Apple iPhone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และกลุ่มผลิตภัณฑ์ของ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ทั้งหมด โดยมีคาดการณ์จะเปิดตัวภายในปี 2565 แล้วจะเปิดตัวโปรแกรมใหม่อย่าง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ARKit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ที่จะใส่ไว้ภายใน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Framework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ของทาง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และมีการให้ผู้พัฒนาใส่เข้าสู่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Application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Apple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เพื่อให้เริ่มต้นการทำงานที่สมบูรณ์แบบ ซึ่งในความเป็นจริงแล้วบริษัทยักษ์ใหญ่รายนี้ได้พัฒนาระบบของ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มาตั้งแต่ปี 2560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7369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ธุรกิจบันเทิง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 algn="thaiDi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ธุรกิจด้านบันเทิงเป็นอีกหนึ่งกลุ่มใหญ่ที่น่าจับตามอง เพราะถ้าคุณเป็นสายบันเทิงจะรู้ดีว่ากลุ่มธุรกิจนี้ เริ่มมีการนำทั้ง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ภายใน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ออกมาใช้กับมิวสิควีดีโอ การแต่งเพลง และอีกหลากหลายบริการที่เกี่ยวข้องกับตัวศิลปินมากขึ้น ดังเช่นวงการเพลงของเกาหลีใต้ ที่มีหลายวงบอยแบนด์และเกิร์ลกรุ๊ป นำ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มาเป็นหนึ่งในส่วนสำคัญของ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Music Video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ทั้งยังมีการพูดคุยและสื่อสารระหว่างกลุ่มแฟนคลับกับศิลปินผ่านทาง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ในหลากหลายรูปแบบอีกด้วย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4302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ที่มา “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 algn="thaiDist"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เป็นการนำคำว่า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รวมกับ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ได้ความหมายว่าเป็น “จักรวาลนฤมิต”        ตามราชบัณฑิตยสภา [1] ปรากฏครั้งแรกในนิยายแนวไซไฟ เรื่อง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Snow Crash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แต่งโดยนีล สตีเฟนสัน ในปี 1992 ซึ่งโลก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ในหนังสือของนีลเป็นโลกเสมือนจริง 3 มิติ ที่ผู้คนสามารถปฏิสัมพันธ์กันได้ในรูปแบบของอวตาร (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Avatar)</a:t>
            </a:r>
          </a:p>
        </p:txBody>
      </p:sp>
      <p:pic>
        <p:nvPicPr>
          <p:cNvPr id="4100" name="Picture 4" descr="Metaverse Explained: What is the Metaverse, and Why Does it Matter? -  Beacon Venture Capital">
            <a:extLst>
              <a:ext uri="{FF2B5EF4-FFF2-40B4-BE49-F238E27FC236}">
                <a16:creationId xmlns:a16="http://schemas.microsoft.com/office/drawing/2014/main" id="{64A20C4E-232E-1922-1DF5-D88EC496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8" y="3125387"/>
            <a:ext cx="6185140" cy="347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8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เกี่ยวข้องกับเทคโนโลยีอะไรบ้าง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 algn="thaiDist"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AR (Augmented Reality) VR (Virtual Reality)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XR (Extended Reality)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เป็นเทคโนโลยีสำคัญในการที่จะช่วยให้สภาพแวดล้อมโลกความเป็นจริงเข้ากับกิจกรรมในโลกเสมือน แบบ 360 องศา โดยอุปกรณ์สำคัญ คือแว่นตา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ผ่านการรับรู้ของเราไม่ว่าจะเป็นการมองเห็น เสียง การสัมผัส และทำให้สามารถใช้ชีวิตบนโลกเสมือนจริงได้ เช่น การซื้อที่ดินบนโลกเสมือนจริง เล่นเกม การเข้าร่วมคอนเสิร์ต การซื้อสินค้าโดยใช้สกุลเงินดิจิทัล</a:t>
            </a:r>
          </a:p>
        </p:txBody>
      </p:sp>
    </p:spTree>
    <p:extLst>
      <p:ext uri="{BB962C8B-B14F-4D97-AF65-F5344CB8AC3E}">
        <p14:creationId xmlns:p14="http://schemas.microsoft.com/office/powerpoint/2010/main" val="299850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สำคัญอย่างไร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 algn="thaiDi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การเข้ามาของ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เรียกได้ว่าทำให้ชีวิตประจำวันของเราเปลี่ยนไป ทั้งการติดต่อสื่อสาร การทำงาน หรือแม้กระทั่งการโฆษณา หากเรายังเมินเฉย ไม่สนใจ ตัวเราเอง และธุรกิจของเราอาจจะเสียเปรียบได้ในอนาคต อย่างที่ผ่านมา อินเทอร์เน็ต โซเชียลมีเดีย ที่มีผลต่อชีวิตของเราในทุก ๆ ด้าน ไม่ว่าจะเป็นเศรษฐกิจ สังคม และวัฒนธรรม</a:t>
            </a:r>
          </a:p>
        </p:txBody>
      </p:sp>
      <p:pic>
        <p:nvPicPr>
          <p:cNvPr id="5122" name="Picture 2" descr="Can We Work in the Metaverse? - UC Today">
            <a:extLst>
              <a:ext uri="{FF2B5EF4-FFF2-40B4-BE49-F238E27FC236}">
                <a16:creationId xmlns:a16="http://schemas.microsoft.com/office/drawing/2014/main" id="{9615F347-5F44-BED5-9B50-DF6924D40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34" y="3488246"/>
            <a:ext cx="6227732" cy="31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8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กับโอกาสทางธุรกิจ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C52CE8-B4B6-9129-C418-208695EBC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379867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99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6562-9B1C-6E18-3099-D4E62CBE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8C837E-2CDF-07EB-3CCB-C291D005B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09771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57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97F-79A5-61E8-15B3-3C491BEA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อีกด้านหนึ่งของ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C8D06-92F7-F5D2-4272-B8C7D5DD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25" y="1609416"/>
            <a:ext cx="979034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การมาถึงของเทคโนโลยีใหม่ๆ นั้นเปรียบเสมือนเหรียญสองด้าน เมื่อมีการใช้งานจนเกิดประโยชน์ย่อมมีอีกด้านหนึ่งที่อาจจะเกิดปัญหาได้ในระยะยาว  ซึ่งปัญหาที่หลายคนกังวลว่าจะมาพร้อมกับ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ได้แก่ ปัญหาด้านความเป็นส่วนตัว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Privacy)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ด้านความปลอดภัย ด้านสุขภาพจิต รวมไปถึงการคุกคามทางเพศที่เกิดขึ้นบนโลกเสมือนจริง ซึ่งจริง ๆ แล้วเรื่องนี้เป็นประเด็นที่คนถกเถียงกัน ตั้งแต่โซเชียลมีเดียเข้ามาเป็นส่วนหนึ่งของชีวิตเรา แพลตฟอร์มอย่าง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Facebook, YouTube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และอื่น ๆ เคยถูกตั้งคำถาม และเรียกร้องให้ออกมาแถลงการณ์เรื่องเหล่านี้อยู่บ่อยครั้ง โดยเฉพาะปัญหาเรื่องความเป็นส่วนตัวของผู้ใช้งาน ที่แม้แต่ทุกวันนี้ก็ยังไม่มีข้อสรุปที่ชัดเจน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388213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97F-79A5-61E8-15B3-3C491BEA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คำถามถ้ายบท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C8D06-92F7-F5D2-4272-B8C7D5DD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25" y="1609416"/>
            <a:ext cx="9790342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จงอธิบายประโยชน์ของ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>
                <a:latin typeface="SP SUAN DUSIT" panose="02000000000000000000" pitchFamily="2" charset="0"/>
                <a:cs typeface="SP SUAN DUSIT" panose="02000000000000000000" pitchFamily="2" charset="0"/>
              </a:rPr>
              <a:t>ว่าควร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มีอะไรบ้าง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อะไร?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เกี่ยวข้องกับเทคโนโลยีอะไรบ้าง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จงอธิบาย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กับธุรกิจมาพอสังเขป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จงอธิบายข้อเสียของ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ว่ามีอะไรบ้าง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ยกตัวอย่างธุรกิจการเงิน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ในปัจจุบันมา 1 อย่าง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ยกตัวอย่างธุรกิจบันเทิง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ในปัจจุบันมา 1 อย่าง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ยกตัวอย่างธุรกิจสื่อออนไลน์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ในปัจจุบันมา 1 อย่าง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จงอธิบาย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ทางการแพทย์ มาพอสังเขป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ที่มาของ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มาจากอะไร</a:t>
            </a:r>
          </a:p>
        </p:txBody>
      </p:sp>
    </p:spTree>
    <p:extLst>
      <p:ext uri="{BB962C8B-B14F-4D97-AF65-F5344CB8AC3E}">
        <p14:creationId xmlns:p14="http://schemas.microsoft.com/office/powerpoint/2010/main" val="427322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97593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หมายถึง เทคโนโลยีที่สามารถเชื่อมต่อทุกการสื่อสารบนโลกออนไลน์ ให้รวมกันเป็นหนึ่งเดียวได้การเชื่อมต่อผู้คนจากทั่วโลก โดยเข้ามาทำความรู้จักกันผ่านทางผู้ให้บริการต่างๆ ดังนั้นผู้ที่มีเทคโนโลยีชั้นนำอยู่ในมือ  เพราะความกว้างใหญ่ของโลกใหม่บนอินเทอร์เน็ตนี้ สามารถที่จะถูกจับจองจากบริษัทใหญ่ต่าง ๆ ทั่วโลกผ่านทางเทคโนโลยีชั้นนำได้ทั้งหมด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คืออะไร?</a:t>
            </a:r>
          </a:p>
        </p:txBody>
      </p:sp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8833-4B2D-7FF9-CD97-EAB47EEC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ประโยชน์สำคัญของ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0CC3-0A13-190A-5536-95CE6F93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10007600" cy="484632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การสร้างชุมชนบนโลกเสมือนจริงที่ให้สภาพแวดล้อมกับวัตถุต่าง ๆ รอบตัวที่เหมือนจริงมาก และสามารถเชื่อมต่อกันได้ จะทำให้เกิดปฏิสัมพันธ์ซึ่งกันและกัน พร้อมการสร้างกิจกรรมร่วมกันได้อย่างดีที่สุด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แม้จะเป็นเพียงแค่โลกเสมือนจริงที่ต้องใช้งาน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แต่สามารถใช้ได้ครบทุกด้าน ดังนั้นคุณจึงพูดคุยกับคนจริง ออกกำลังกายไปกับเพื่อนจริง ๆ ชมคอนเสิร์ต ประชุมงาน และทำทุกกิจกรรมได้เหมือนตามปกติ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ปัจจุบันอุปกรณ์สำหรับเทคโนโลยี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อย่างเครื่อง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ถูกพัฒนาให้มีความทันสมัยมากขึ้น และราคาเข้าถึงง่าย สามารถเลือกได้หลายรูปแบบจากหลายแบรนด์ ดังนั้นจึงกระจายความเป็น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ออกไปได้มากขึ้น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32093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B1FE-D230-5DFE-2D9C-197E85A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ประโยชน์สำคัญของ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(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ต่อ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6C34-9924-3828-FE08-C947DF2E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9416"/>
            <a:ext cx="9973733" cy="4846320"/>
          </a:xfrm>
        </p:spPr>
        <p:txBody>
          <a:bodyPr/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หนึ่งในประโยชน์สำคัญที่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กำลังมาแรง คือ การถูกพัฒนาให้ใช้ในชีวิตจริงด้านการแพทย์, วิศวกรรม, ความบันเทิง และการค้าขายต่าง ๆ ที่จะมีความทันสมัยมากขึ้น จึงทำให้ชีวิตของมนุษย์ปลอดภัย สะดวก และรวดเร็วกว่าเดิม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เทคโนโลยีของเมตาเวิร์สถูกเชื่อมต่อสู่ความปลอดภัยในด้านต่าง ๆ ดังนั้นไม่ว่าคุณจะอยู่ที่บ้าน คอนโด หรือที่อยู่อาศัยใด ๆ แล้วใช้ชีวิตร่วมกับความเป็น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ได้โดยที่ไม่ต้องกลัวปัญหาด้านความปลอดภัยเลยแม้แต่น้อย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การทำธุรกิจบนโลกอินเทอร์เน็ตที่ใช้งาน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จะทำให้เกิดความคล่องตัว สื่อสารกับคนทั่วโลกได้ชัดเจน และต้นทุนไม่สูงมากจนเกินไป</a:t>
            </a:r>
          </a:p>
          <a:p>
            <a:pPr algn="thaiDist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40813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6CE3-DA27-BE4B-12EC-4C1B7C20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การใช้งาน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Metaverse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กับธุรกิจใหญ่ต่าง ๆ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EC9FEAA-3283-0D5B-B3E9-A7B46B123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16081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18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ธุรกิจการเงิน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10109200" cy="4846320"/>
          </a:xfrm>
        </p:spPr>
        <p:txBody>
          <a:bodyPr/>
          <a:lstStyle/>
          <a:p>
            <a:pPr marL="292608" lvl="1" indent="0" algn="thaiDi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การเป็น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กับธุรกิจด้านการเงิน เริ่มมองเห็นแพลตฟอร์มที่ค่อนข้างชัดเจนมากขึ้น เนื่องมาจากการทำธุรกรรมปกติของมนุษย์ถูกพัฒนาสู่การเป็นการทำธุรกรรมออนไลน์ผ่านทางมือถือ กระทั่งกลายเป็นวิถีของพฤติกรรมผู้บริโภคที่ปรับเปลี่ยนไปจากเดิม ไม่จำเป็นต้องเจอหน้ากันก็สามารถที่จะพูดคุยเรื่องการเงินหรือจัดการธุรกรรมต่าง ๆ ได้เสร็จสิ้น ดังนั้นจึงเกิดเป็นแนวคิดบริการธุรกิจการเงินบนเมตาเวิร์ส หรือที่ถูกเรียกว่า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Virtual Financial Services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ซึ่งในปัจจุบันมีธุรกิจจากทั่วโลกเริ่มปรับตัวเข้าสู่ระบบนี้กันมากขึ้น พร้อมการเปิดแพลตฟอร์มสำหรับลูกค้าที่เข้ามาใช้งานในรูปแบบ 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Virtual Bank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และใช้บริการธุรกิจของทางธนาคารได้อย่างครบครันทุกด้าน สำหรับในประเทศไทยแล้วยังไม่ถือว่ามาเต็มตัวมากนัก แต่เริ่มมีการปรับเปลี่ยนไปทีละส่วนอย่างเห็นได้ชัด ดังนั้นจึงถือเป็นหนึ่งในธุรกิจที่เข้าสู่ความเป็นเมตาเวิร์สในอนาคตเต็ม 100% แน่นอน</a:t>
            </a:r>
            <a:endParaRPr lang="en-US" sz="2800" b="1" dirty="0">
              <a:solidFill>
                <a:schemeClr val="tx1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27952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ธุรกิจเงินดิจิทัล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567083"/>
            <a:ext cx="10007601" cy="4846320"/>
          </a:xfrm>
        </p:spPr>
        <p:txBody>
          <a:bodyPr/>
          <a:lstStyle/>
          <a:p>
            <a:pPr marL="292608" lvl="1" indent="0" algn="thaiDi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เทคโนโลยีที่ทันสมัยย่อมมาพร้อมกับนวัตกรรมยุคใหม่ ที่จะเพิ่มความสะดวกต่อชีวิตมากขึ้น ดังนั้นกลุ่มของธุรกิจสินทรัพย์ดิจิทัล จึงกลายมาเป็นหนึ่งในธุรกิจระดับโลกที่เข้าสู่เมตาเวิร์สก่อนใคร พร้อมการพัฒนาสินทรัพย์ในโลกดิจิทัลที่กลายมาเป็นสิ่งเสมือนจริงแทบทั้งหมด ไม่ว่าจะเป็นที่ดิน, ไอเทมภายในเกม,    งานศิลปะ, งานด้านความบันเทิง หรือตัวละคร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Avatar 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ต่างมีบทบาทสำคัญที่สามารถทำเงินได้จริงภายในตลาดของ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NFT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Non-Fungible Token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ซึ่งเป็นเทคโนโลยีบล็อกเชนรุ่นใหม่ล่าสุด ที่สามารถอำนวยความสะดวกด้านการทำธุรกรรมผ่าน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ได้อย่างรวดเร็ว มีความโปร่งใส สามารถเข้าตรวจสอบได้เสมอและเจ้าของสิทธิ์จะเข้าถึงสินทรัพย์ของตัวเองภายในโลกเสมือนจริงได้ง่าย นอกจากนี้ยังนำไปสู่การถือครองเหรียญ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Bitcoin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หรือเหรียญคริปโตเคอเรนซี่อื่น ๆ เพื่อการนำไปแลกเปลี่ยนเป็นสินค้ากับบริการต่าง ๆ ได้อย่างสะดวกอีกด้วย</a:t>
            </a:r>
          </a:p>
          <a:p>
            <a:pPr marL="292608" lvl="1" indent="0" algn="thaiDist">
              <a:buNone/>
            </a:pPr>
            <a:endParaRPr lang="th-TH" sz="2800" b="1" dirty="0">
              <a:solidFill>
                <a:schemeClr val="tx1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06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ธุรกิจอสังหาริมทรัพย์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 algn="thaiDi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ธุรกิจอสังหาริมทรัพย์เริ่มมีการปรับตัวเข้าสู่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ด้วยการนำเครื่อง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มาเป็นหนึ่งในการส่งเสริมการขาย เพื่อทำให้ผู้ซื้อได้เข้าถึงประสบการณ์ที่อยู่อาศัยใหม่อย่างน่าประทับใจมากขึ้น โดยเฉพาะในกลุ่มของคอนโดที่มีการนำเทคโนโลยีทั้ง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VR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AR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มาส่งเสริมการขาย ด้วยการนำผู้ซื้อไปเยี่ยมชมห้องเสมือนจริง ของโครงการคอนโดที่กำลังพัฒนาพื้นที่อยู่  ดังนั้นจึงไม่มีห้องจริงได้เห็น การใช้เทคโนโลยีใหม่นี้จึงช่วยพาผู้ซื้อไปเห็นห้องจริงได้ง่าย และสามารถออกความคิดเห็นร่วม  เพื่อการตกแต่งห้องที่ตรงใจตัวเองมากขึ้น จึงช่วยเพิ่มความพึงพอใจและทำให้ปิดยอดขายได้เร็วกว่าเดิมอีกด้วย นอกจากนี้ยังปรับเปลี่ยนธุรกิจอสังหาริมทรัพย์ให้สามารถกระจายโฆษณา บริการ และเรื่องราวต่าง ๆ ของแต่ละบริษัทไปสู่กลุ่มเป้าหมายได้รวดเร็วและน่าสนใจมากขึ้นอีกด้วย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7577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94-441C-D81F-8ACC-C26CA43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ธุรกิจสื่อออนไลน์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81C-86E8-0F8C-99B7-C5F13DA7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lvl="1" indent="0" algn="thaiDist">
              <a:buNone/>
            </a:pP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ธุรกิจด้านสื่อออนไลน์ถือว่ามีความโดดเด่นที่สุดในกลุ่มของ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เพราะถือว่ามาเร็วมากและมีการพัฒนาอย่างต่อเนื่อง พร้อมการมีเจ้าใหญ่อยู่ภายในธุรกิจเป็นจำนวนมาก เช่น การเข้ามาเป็นส่วนหนึ่งของเมตาเวิร์สจาก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Google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ผู้ให้บริการ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Search Engine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ชื่อดังของโลก,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Facebook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ที่มาร์ค ซัคเคอร์เบิร์ก เปลี่ยนบริษัทแม่ให้กลายเป็น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เพื่อการสื่อให้เห็นถึงความเป็นเมตาเวิร์สแบบเต็มร้อยเปอร์เซ็นต์ และ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Microsoft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มีการเปิดตัวอุปกรณ์รุ่นใหม่ล่าสุดออกมาเพื่อให้สามารถใช้งานร่วมกับเมตาเวิร์สได้อย่างสมบูรณ์แบบ ทั้งยังมีอุปกรณ์ใหม่ ๆ ถูกผลิตออกมาเพื่อให้เข้าถึงความเป็น </a:t>
            </a:r>
            <a:r>
              <a:rPr lang="en-US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metaverse </a:t>
            </a:r>
            <a:r>
              <a:rPr lang="th-TH" sz="2800" b="1" dirty="0"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ได้มากขึ้น ดังนั้นคุณจึงควรเตรียมตัวรอเพื่อจะเข้าร่วมเป็นส่วนหนึ่งภายในแพลตฟอร์มสื่อออนไลน์ต่าง ๆ  แบบเข้าถึงอย่างสมจริงในอนาคตได้เลย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72124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1212</TotalTime>
  <Words>2132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Cordia New</vt:lpstr>
      <vt:lpstr>IrisUPC</vt:lpstr>
      <vt:lpstr>SP SUAN DUSIT</vt:lpstr>
      <vt:lpstr>Trebuchet MS</vt:lpstr>
      <vt:lpstr>Wingdings</vt:lpstr>
      <vt:lpstr>Wingdings 2</vt:lpstr>
      <vt:lpstr>Opulent</vt:lpstr>
      <vt:lpstr>บทที่ 5 เเทคโนโลยีเมตาเวิร์ส                              (Metaverse technology)</vt:lpstr>
      <vt:lpstr>Metaverse คืออะไร?</vt:lpstr>
      <vt:lpstr>ประโยชน์สำคัญของ Metaverse</vt:lpstr>
      <vt:lpstr>ประโยชน์สำคัญของ Metaverse (ต่อ)</vt:lpstr>
      <vt:lpstr>การใช้งาน Metaverse กับธุรกิจใหญ่ต่าง ๆ</vt:lpstr>
      <vt:lpstr>ธุรกิจการเงิน</vt:lpstr>
      <vt:lpstr>ธุรกิจเงินดิจิทัล</vt:lpstr>
      <vt:lpstr>ธุรกิจอสังหาริมทรัพย์</vt:lpstr>
      <vt:lpstr>ธุรกิจสื่อออนไลน์</vt:lpstr>
      <vt:lpstr>ธุรกิจด้านสื่อสาร</vt:lpstr>
      <vt:lpstr>ธุรกิจบันเทิง</vt:lpstr>
      <vt:lpstr>ที่มา “Metaverse”</vt:lpstr>
      <vt:lpstr>Metaverse เกี่ยวข้องกับเทคโนโลยีอะไรบ้าง</vt:lpstr>
      <vt:lpstr>Metaverse สำคัญอย่างไร</vt:lpstr>
      <vt:lpstr>Metaverse กับโอกาสทางธุรกิจ</vt:lpstr>
      <vt:lpstr>ประโยชน์ของ Metaverse</vt:lpstr>
      <vt:lpstr>อีกด้านหนึ่งของ Metaverse</vt:lpstr>
      <vt:lpstr>คำถามถ้ายบท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96</cp:revision>
  <dcterms:created xsi:type="dcterms:W3CDTF">2020-08-10T02:59:24Z</dcterms:created>
  <dcterms:modified xsi:type="dcterms:W3CDTF">2024-03-11T03:17:30Z</dcterms:modified>
</cp:coreProperties>
</file>