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3" r:id="rId3"/>
  </p:sldMasterIdLst>
  <p:notesMasterIdLst>
    <p:notesMasterId r:id="rId15"/>
  </p:notesMasterIdLst>
  <p:handoutMasterIdLst>
    <p:handoutMasterId r:id="rId16"/>
  </p:handoutMasterIdLst>
  <p:sldIdLst>
    <p:sldId id="256" r:id="rId4"/>
    <p:sldId id="270" r:id="rId5"/>
    <p:sldId id="271" r:id="rId6"/>
    <p:sldId id="273" r:id="rId7"/>
    <p:sldId id="274" r:id="rId8"/>
    <p:sldId id="275" r:id="rId9"/>
    <p:sldId id="276" r:id="rId10"/>
    <p:sldId id="277" r:id="rId11"/>
    <p:sldId id="278" r:id="rId12"/>
    <p:sldId id="264" r:id="rId13"/>
    <p:sldId id="269" r:id="rId14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75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CF4A7-0A7E-4E63-BEF6-B0ECBD5D5658}" type="datetimeFigureOut">
              <a:rPr lang="th-TH" smtClean="0"/>
              <a:t>20/11/59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C2C7F-1A48-4D50-9CD3-DCA67320B475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997783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E8F07-8B92-441A-A89C-24EE756AA923}" type="datetimeFigureOut">
              <a:rPr lang="th-TH" smtClean="0"/>
              <a:t>20/11/59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74EE8-16F1-4F71-BD6C-FC05D3F684B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0284497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 www.ppt-to-video.com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7D456-6CE1-4F76-B6B5-0BC0848811BC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90631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 www.ppt-to-video.com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4B61C-B0C3-473E-905D-46D887482876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914389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 www.ppt-to-video.com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8445F-FD33-4A96-9A5B-2EBB3A49DAD0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5049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 www.ppt-to-video.com</a:t>
            </a: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4B5F0-FDAA-4C57-A6A9-FD77C6656A14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096659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 www.ppt-to-video.com</a:t>
            </a: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4A872-3CD8-44E9-81A6-3310952E8CB6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284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987574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664245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 www.ppt-to-video.com</a:t>
            </a: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C406D7-A0F4-4F2D-B78B-74B79F402465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541161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 www.ppt-to-video.com</a:t>
            </a: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9EF5F-B233-4B92-A0C3-6079AE3EE7B7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811824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 www.ppt-to-video.com</a:t>
            </a: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C3509-37D1-4933-9B5E-55E182BF7ED8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238926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th-TH" noProof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 www.ppt-to-video.com</a:t>
            </a: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8C92B-8180-4A5C-881F-D7C03DFD8E78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83755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 www.ppt-to-video.com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EB0295-76A4-4323-A677-562F52C2B82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125644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 www.ppt-to-video.com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6E3B2-7754-433D-A52C-D1CC5E0040BC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982122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เนื้อหา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 www.ppt-to-video.com</a:t>
            </a: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B0EA46-0E30-45DC-994A-7AE8A2DDD21A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057485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ชื่อเรื่อง ข้อความ 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 www.ppt-to-video.com</a:t>
            </a: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818C4-1B68-4B84-ACD0-C60271DF2BA8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39222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hf hdr="0" dt="0"/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5603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898989"/>
                </a:solidFill>
                <a:latin typeface="+mn-lt"/>
                <a:ea typeface="+mn-ea"/>
                <a:cs typeface="Angsana New" pitchFamily="18" charset="-34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smtClean="0">
                <a:solidFill>
                  <a:srgbClr val="0D0D0D"/>
                </a:solidFill>
                <a:latin typeface="+mn-lt"/>
                <a:ea typeface="+mn-ea"/>
                <a:cs typeface="Angsana New" pitchFamily="18" charset="-34"/>
              </a:defRPr>
            </a:lvl1pPr>
          </a:lstStyle>
          <a:p>
            <a:pPr>
              <a:defRPr/>
            </a:pPr>
            <a:r>
              <a:rPr lang="en-US" altLang="zh-CN"/>
              <a:t> www.ppt-to-video.com</a:t>
            </a: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panose="020F0502020204030204" pitchFamily="34" charset="0"/>
                <a:cs typeface="Angsana New" panose="02020603050405020304" pitchFamily="18" charset="-34"/>
              </a:defRPr>
            </a:lvl1pPr>
          </a:lstStyle>
          <a:p>
            <a:fld id="{CDF1EB64-B3C7-456C-A343-C24D61898C3D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80754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SimSun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SimSun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SimSun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SimSun" pitchFamily="2" charset="-122"/>
        </a:defRPr>
      </a:lvl5pPr>
      <a:lvl6pPr marL="3429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SimSun" pitchFamily="2" charset="-122"/>
        </a:defRPr>
      </a:lvl6pPr>
      <a:lvl7pPr marL="685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SimSun" pitchFamily="2" charset="-122"/>
        </a:defRPr>
      </a:lvl7pPr>
      <a:lvl8pPr marL="10287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SimSun" pitchFamily="2" charset="-122"/>
        </a:defRPr>
      </a:lvl8pPr>
      <a:lvl9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  <a:ea typeface="SimSun" pitchFamily="2" charset="-122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>
          <a:solidFill>
            <a:schemeClr val="tx1"/>
          </a:solidFill>
          <a:latin typeface="+mn-lt"/>
          <a:ea typeface="+mn-ea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>
          <a:solidFill>
            <a:schemeClr val="tx1"/>
          </a:solidFill>
          <a:latin typeface="+mn-lt"/>
          <a:ea typeface="+mn-ea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th-TH"/>
      </a:defPPr>
      <a:lvl1pPr marL="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55576" y="1707654"/>
            <a:ext cx="50405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th-TH" altLang="ko-KR" sz="4800" b="1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 อินเตอร์</a:t>
            </a:r>
            <a:r>
              <a:rPr lang="th-TH" altLang="ko-KR" sz="4800" b="1" dirty="0" err="1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เฟส</a:t>
            </a:r>
            <a:r>
              <a:rPr lang="th-TH" altLang="ko-KR" sz="4800" b="1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 (</a:t>
            </a:r>
            <a:r>
              <a:rPr lang="en-US" altLang="ko-KR" sz="4800" b="1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Interface)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395536" y="4948594"/>
            <a:ext cx="87484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57064" y="4564372"/>
            <a:ext cx="937514" cy="230402"/>
            <a:chOff x="3275856" y="1242391"/>
            <a:chExt cx="1656184" cy="407020"/>
          </a:xfrm>
        </p:grpSpPr>
        <p:sp>
          <p:nvSpPr>
            <p:cNvPr id="12" name="Rounded Rectangle 11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3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0" y="4902428"/>
            <a:ext cx="9144000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Asst. Prof. </a:t>
            </a:r>
            <a:r>
              <a:rPr kumimoji="0" lang="en-US" altLang="ko-KR" sz="1600" b="1" dirty="0" err="1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Juthawut</a:t>
            </a:r>
            <a:r>
              <a:rPr kumimoji="0" lang="en-US" altLang="ko-KR" sz="16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kumimoji="0" lang="en-US" altLang="ko-KR" sz="1600" b="1" dirty="0" err="1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Chantharamalee</a:t>
            </a:r>
            <a:r>
              <a:rPr kumimoji="0" lang="en-US" altLang="ko-KR" sz="16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                                                               Computer Science   @  </a:t>
            </a:r>
            <a:r>
              <a:rPr kumimoji="0" lang="en-US" altLang="ko-KR" sz="1600" b="1" dirty="0" err="1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Suan</a:t>
            </a:r>
            <a:r>
              <a:rPr kumimoji="0" lang="en-US" altLang="ko-KR" sz="16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kumimoji="0" lang="en-US" altLang="ko-KR" sz="1600" b="1" dirty="0" err="1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Dusit</a:t>
            </a:r>
            <a:r>
              <a:rPr kumimoji="0" lang="en-US" altLang="ko-KR" sz="1600" b="1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University</a:t>
            </a:r>
          </a:p>
        </p:txBody>
      </p:sp>
      <p:sp>
        <p:nvSpPr>
          <p:cNvPr id="10" name="แผนผังลําดับงาน: กระบวนการสำรอง 9"/>
          <p:cNvSpPr/>
          <p:nvPr/>
        </p:nvSpPr>
        <p:spPr>
          <a:xfrm>
            <a:off x="421765" y="4434759"/>
            <a:ext cx="1008112" cy="360040"/>
          </a:xfrm>
          <a:prstGeom prst="flowChartAlternateProcess">
            <a:avLst/>
          </a:prstGeom>
          <a:solidFill>
            <a:srgbClr val="00B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Edit 10-2016</a:t>
            </a:r>
            <a:endParaRPr lang="th-TH" sz="16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49535" y="3363838"/>
            <a:ext cx="22182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800" b="1" dirty="0">
                <a:solidFill>
                  <a:schemeClr val="bg1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Chapter 5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91680" y="2067694"/>
            <a:ext cx="4608512" cy="884466"/>
          </a:xfrm>
        </p:spPr>
        <p:txBody>
          <a:bodyPr/>
          <a:lstStyle/>
          <a:p>
            <a:r>
              <a:rPr lang="en-US" altLang="ko-KR" sz="9600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The End</a:t>
            </a:r>
            <a:endParaRPr lang="ko-KR" altLang="en-US" sz="9600" dirty="0">
              <a:solidFill>
                <a:srgbClr val="7030A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79912" y="3003798"/>
            <a:ext cx="4320480" cy="460648"/>
          </a:xfrm>
        </p:spPr>
        <p:txBody>
          <a:bodyPr/>
          <a:lstStyle/>
          <a:p>
            <a:pPr lvl="0"/>
            <a:r>
              <a:rPr lang="en-US" altLang="ko-KR" sz="60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Chapter 5</a:t>
            </a:r>
          </a:p>
        </p:txBody>
      </p:sp>
    </p:spTree>
    <p:extLst>
      <p:ext uri="{BB962C8B-B14F-4D97-AF65-F5344CB8AC3E}">
        <p14:creationId xmlns:p14="http://schemas.microsoft.com/office/powerpoint/2010/main" val="4181470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ko-KR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ให้นักศึกษาทำแบบฝึกหัดบทที่ </a:t>
            </a:r>
            <a:r>
              <a:rPr lang="en-US" altLang="ko-KR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</a:t>
            </a:r>
            <a:r>
              <a:rPr lang="th-TH" altLang="ko-KR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(ลงในสมุดเท่านั้น)</a:t>
            </a:r>
            <a:endParaRPr lang="en-US" sz="3200" b="1" dirty="0">
              <a:solidFill>
                <a:srgbClr val="0070C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0"/>
          </p:nvPr>
        </p:nvSpPr>
        <p:spPr>
          <a:xfrm>
            <a:off x="405880" y="1664245"/>
            <a:ext cx="8496944" cy="2995737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th-TH" altLang="ko-KR" sz="28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ตอนที่ 1 (ให้ลอกโจทย์ด้วย) </a:t>
            </a:r>
          </a:p>
          <a:p>
            <a:pPr marL="342900" indent="-342900">
              <a:buAutoNum type="arabicPeriod"/>
            </a:pPr>
            <a:r>
              <a:rPr lang="th-TH" altLang="ko-KR" sz="28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ตอนที่ 2 การจับคู่ (ให้ลอกโจทย์ด้วย) </a:t>
            </a:r>
          </a:p>
          <a:p>
            <a:r>
              <a:rPr lang="th-TH" altLang="ko-KR" sz="2800" b="1" u="sng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หมายเหตุ   </a:t>
            </a:r>
          </a:p>
          <a:p>
            <a:pPr marL="514350" indent="-514350">
              <a:buAutoNum type="arabicPeriod"/>
            </a:pPr>
            <a:r>
              <a:rPr lang="th-TH" altLang="ko-KR" sz="28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ให้ขีดเส้นใต้คำตอบด้วยปากกาสีแดงเท่านั้น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th-TH" altLang="ko-KR" sz="28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เมื่อทำจบในแต่ละข้อย่อยให้ขีดเส้นใต้คำตอบด้วยปากกาสีแดงด้วย</a:t>
            </a:r>
          </a:p>
          <a:p>
            <a:pPr marL="514350" indent="-514350">
              <a:buAutoNum type="arabicPeriod"/>
            </a:pPr>
            <a:endParaRPr lang="th-TH" altLang="ko-KR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342900" indent="-342900">
              <a:buFont typeface="Arial" pitchFamily="34" charset="0"/>
              <a:buAutoNum type="arabicPeriod"/>
            </a:pPr>
            <a:endParaRPr lang="th-TH" altLang="ko-KR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342900" indent="-342900">
              <a:buAutoNum type="arabicPeriod"/>
            </a:pPr>
            <a:endParaRPr lang="th-TH" altLang="ko-KR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342900" indent="-342900">
              <a:buAutoNum type="arabicPeriod" startAt="8"/>
            </a:pPr>
            <a:endParaRPr lang="th-TH" altLang="ko-KR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en-US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Work-5 </a:t>
            </a:r>
            <a:r>
              <a:rPr lang="en-US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(</a:t>
            </a:r>
            <a:r>
              <a:rPr lang="th-TH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งานชิ้นที่ </a:t>
            </a:r>
            <a:r>
              <a:rPr lang="en-US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5)</a:t>
            </a:r>
            <a:endParaRPr lang="en-US" altLang="ko-KR" dirty="0">
              <a:solidFill>
                <a:srgbClr val="00B050"/>
              </a:solidFill>
              <a:latin typeface="SP SUAN DUSIT" panose="02000000000000000000" pitchFamily="2" charset="0"/>
              <a:ea typeface="맑은 고딕" pitchFamily="50" charset="-127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885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843558"/>
            <a:ext cx="8496944" cy="460648"/>
          </a:xfrm>
        </p:spPr>
        <p:txBody>
          <a:bodyPr/>
          <a:lstStyle/>
          <a:p>
            <a:r>
              <a:rPr lang="th-TH" altLang="ko-KR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อินเตอร์</a:t>
            </a:r>
            <a:r>
              <a:rPr lang="th-TH" altLang="ko-KR" sz="3200" b="1" dirty="0" err="1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เฟส</a:t>
            </a:r>
            <a:r>
              <a:rPr lang="th-TH" altLang="ko-KR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(</a:t>
            </a:r>
            <a:r>
              <a:rPr lang="en-US" altLang="ko-KR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Interface)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467544" y="1275606"/>
            <a:ext cx="8435280" cy="3384377"/>
          </a:xfrm>
        </p:spPr>
        <p:txBody>
          <a:bodyPr/>
          <a:lstStyle/>
          <a:p>
            <a:pPr algn="thaiDist"/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คลาส ที่คลาสอื่นสามารถสืบทอดคุณลักษณะได้อีกทั้งที่คลาสนั้นสืบทอดคลาสอื่นหรืออินเตอร์</a:t>
            </a:r>
            <a:r>
              <a:rPr lang="th-TH" altLang="ko-KR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เฟซ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อื่นมาแล้ว ซึ่งในภาษาจากวาปกติจะสามารถสืบทอดคลาสได้เพียงคลาสเดียวเท่านั้น แต่อินเตอร์</a:t>
            </a:r>
            <a:r>
              <a:rPr lang="th-TH" altLang="ko-KR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เฟซ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จะช่วยให้สามารถสืบทอดได้มากกว่าหน</a:t>
            </a:r>
            <a:r>
              <a:rPr lang="th-TH" altLang="ko-KR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ึ่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คลาส</a:t>
            </a: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th-TH" altLang="ko-KR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อินเตอร์</a:t>
            </a:r>
            <a:r>
              <a:rPr lang="th-TH" altLang="ko-KR" dirty="0" err="1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เฟส</a:t>
            </a:r>
            <a:r>
              <a:rPr lang="th-TH" altLang="ko-KR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 (</a:t>
            </a:r>
            <a:r>
              <a:rPr lang="en-US" altLang="ko-KR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Interface)</a:t>
            </a:r>
            <a:endParaRPr lang="th-TH" altLang="ko-KR" dirty="0">
              <a:solidFill>
                <a:srgbClr val="00B050"/>
              </a:solidFill>
              <a:latin typeface="SP SUAN DUSIT" panose="02000000000000000000" pitchFamily="2" charset="0"/>
              <a:ea typeface="맑은 고딕" pitchFamily="50" charset="-127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927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79512" y="898493"/>
            <a:ext cx="8579296" cy="3672409"/>
          </a:xfrm>
        </p:spPr>
        <p:txBody>
          <a:bodyPr/>
          <a:lstStyle/>
          <a:p>
            <a:pPr algn="thaiDist"/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คลาสที่เราต้องการประกาศให้เป็นอินเตอร์</a:t>
            </a:r>
            <a:r>
              <a:rPr lang="th-TH" altLang="ko-KR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เฟซ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 จะใช้คำว่า </a:t>
            </a:r>
            <a:r>
              <a:rPr lang="en-US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interface 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แทนคำว่า </a:t>
            </a:r>
            <a:r>
              <a:rPr lang="en-US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class 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ชื่อไฟล์ไม่จำเป็นต้องเหมือนกับชื่ออินเตอร์</a:t>
            </a:r>
            <a:r>
              <a:rPr lang="th-TH" altLang="ko-KR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เฟซ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 และถือว่าอินเตอร์</a:t>
            </a:r>
            <a:r>
              <a:rPr lang="th-TH" altLang="ko-KR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เฟซ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 </a:t>
            </a:r>
            <a:r>
              <a:rPr lang="en-US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public</a:t>
            </a:r>
            <a:endParaRPr lang="th-TH" altLang="ko-KR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ตัวอย่าง แสดงให้เห็นลักษณะซอร์สโค้ดของอินเตอร์</a:t>
            </a:r>
            <a:r>
              <a:rPr lang="th-TH" altLang="ko-KR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เฟซ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altLang="ko-KR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Merchandisc</a:t>
            </a:r>
            <a:endParaRPr lang="en-US" altLang="ko-KR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algn="thaiDist"/>
            <a:r>
              <a:rPr lang="en-US" altLang="ko-KR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//MyInterface.java</a:t>
            </a:r>
          </a:p>
          <a:p>
            <a:pPr algn="thaiDist"/>
            <a:r>
              <a:rPr lang="en-US" altLang="ko-KR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interface </a:t>
            </a:r>
            <a:r>
              <a:rPr lang="en-US" altLang="ko-KR" sz="2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Merchandisc</a:t>
            </a:r>
            <a:r>
              <a:rPr lang="en-US" altLang="ko-KR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 {</a:t>
            </a:r>
          </a:p>
          <a:p>
            <a:pPr algn="thaiDist"/>
            <a:r>
              <a:rPr lang="en-US" altLang="ko-KR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      </a:t>
            </a:r>
            <a:r>
              <a:rPr lang="en-US" altLang="ko-KR" sz="2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boolean</a:t>
            </a:r>
            <a:r>
              <a:rPr lang="en-US" altLang="ko-KR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altLang="ko-KR" sz="2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isSaleable</a:t>
            </a:r>
            <a:r>
              <a:rPr lang="en-US" altLang="ko-KR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 = true ; // (1)</a:t>
            </a:r>
          </a:p>
          <a:p>
            <a:pPr algn="thaiDist"/>
            <a:r>
              <a:rPr lang="en-US" altLang="ko-KR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     // float price ; // (2) </a:t>
            </a:r>
          </a:p>
          <a:p>
            <a:pPr algn="thaiDist"/>
            <a:r>
              <a:rPr lang="en-US" altLang="ko-KR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      void discount() ; // (3)  }</a:t>
            </a:r>
            <a:endParaRPr lang="th-TH" altLang="ko-KR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th-TH" altLang="ko-KR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การประกาศอินเตอร์</a:t>
            </a:r>
            <a:r>
              <a:rPr lang="th-TH" altLang="ko-KR" dirty="0" err="1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เฟซ</a:t>
            </a:r>
            <a:endParaRPr lang="th-TH" altLang="ko-KR" dirty="0">
              <a:solidFill>
                <a:srgbClr val="00B050"/>
              </a:solidFill>
              <a:latin typeface="SP SUAN DUSIT" panose="02000000000000000000" pitchFamily="2" charset="0"/>
              <a:ea typeface="맑은 고딕" pitchFamily="50" charset="-127"/>
              <a:cs typeface="SP SUAN DUSIT" panose="02000000000000000000" pitchFamily="2" charset="0"/>
            </a:endParaRPr>
          </a:p>
        </p:txBody>
      </p:sp>
      <p:sp>
        <p:nvSpPr>
          <p:cNvPr id="7" name="Content Placeholder 4"/>
          <p:cNvSpPr>
            <a:spLocks noGrp="1"/>
          </p:cNvSpPr>
          <p:nvPr>
            <p:ph idx="10"/>
          </p:nvPr>
        </p:nvSpPr>
        <p:spPr>
          <a:xfrm>
            <a:off x="3779912" y="2355726"/>
            <a:ext cx="4392488" cy="2448272"/>
          </a:xfrm>
        </p:spPr>
        <p:txBody>
          <a:bodyPr/>
          <a:lstStyle/>
          <a:p>
            <a:pPr algn="thaiDist"/>
            <a:r>
              <a:rPr lang="th-TH" altLang="ko-KR" sz="16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ในบรรทัด (1) เรานิยามตัวแปร </a:t>
            </a:r>
            <a:r>
              <a:rPr lang="en-US" altLang="ko-KR" sz="1600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isSaleable</a:t>
            </a:r>
            <a:r>
              <a:rPr lang="th-TH" altLang="ko-KR" sz="16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ไว้บอกความเป็นสินค้าซึ่งกำหนดค่าไว้เป็น </a:t>
            </a:r>
            <a:r>
              <a:rPr lang="en-US" altLang="ko-KR" sz="16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true </a:t>
            </a:r>
            <a:r>
              <a:rPr lang="th-TH" altLang="ko-KR" sz="16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ค่าของตัวแปรอินเตอร์</a:t>
            </a:r>
            <a:r>
              <a:rPr lang="th-TH" altLang="ko-KR" sz="1600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เฟซต้</a:t>
            </a:r>
            <a:r>
              <a:rPr lang="th-TH" altLang="ko-KR" sz="16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องกำหนดไว้ในอินเตอร์</a:t>
            </a:r>
            <a:r>
              <a:rPr lang="th-TH" altLang="ko-KR" sz="1600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เฟซเ</a:t>
            </a:r>
            <a:r>
              <a:rPr lang="th-TH" altLang="ko-KR" sz="16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สมอ และจะเปลี่ยนแปลงภายหลังไม่ได้ พูดง่ายๆคือเป็นตัวแปรถาวรเสมอโดยไม่ต้องมีการระบุ </a:t>
            </a:r>
          </a:p>
          <a:p>
            <a:pPr algn="thaiDist"/>
            <a:r>
              <a:rPr lang="th-TH" altLang="ko-KR" sz="16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ดังนันตัวแปร </a:t>
            </a:r>
            <a:r>
              <a:rPr lang="en-US" altLang="ko-KR" sz="16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price </a:t>
            </a:r>
            <a:r>
              <a:rPr lang="th-TH" altLang="ko-KR" sz="16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ในบรรทัด (2) จึงไม่อาจประกาศได้เพราะไม่มีค่า</a:t>
            </a:r>
          </a:p>
          <a:p>
            <a:pPr algn="thaiDist"/>
            <a:r>
              <a:rPr lang="th-TH" altLang="ko-KR" sz="16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ในบรรทัด (3) เมธอด </a:t>
            </a:r>
            <a:r>
              <a:rPr lang="en-US" altLang="ko-KR" sz="16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discount() </a:t>
            </a:r>
            <a:r>
              <a:rPr lang="th-TH" altLang="ko-KR" sz="16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มีแต่ชื่อไม่มีตัว เพราะเมธอดในอินเตอร์</a:t>
            </a:r>
            <a:r>
              <a:rPr lang="th-TH" altLang="ko-KR" sz="1600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เฟซ</a:t>
            </a:r>
            <a:r>
              <a:rPr lang="th-TH" altLang="ko-KR" sz="16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เป็นเมธอดนามธรรมเสมอโดยไม่ต้องมีการระบุ ดังนั้นก็ไม่ต้องสงสัยเลยว่าอินเตอร์</a:t>
            </a:r>
            <a:r>
              <a:rPr lang="th-TH" altLang="ko-KR" sz="1600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เฟซย่</a:t>
            </a:r>
            <a:r>
              <a:rPr lang="th-TH" altLang="ko-KR" sz="16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อมเป็นคลาสนามธรรมไปด้วย เราไม่สามารถสร้างอิน</a:t>
            </a:r>
            <a:r>
              <a:rPr lang="th-TH" altLang="ko-KR" sz="1600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สแต</a:t>
            </a:r>
            <a:r>
              <a:rPr lang="th-TH" altLang="ko-KR" sz="16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นท</a:t>
            </a:r>
            <a:r>
              <a:rPr lang="th-TH" altLang="ko-KR" sz="1600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์ข</a:t>
            </a:r>
            <a:r>
              <a:rPr lang="th-TH" altLang="ko-KR" sz="16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องอินเตอร์</a:t>
            </a:r>
            <a:r>
              <a:rPr lang="th-TH" altLang="ko-KR" sz="1600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เฟซ</a:t>
            </a:r>
            <a:r>
              <a:rPr lang="th-TH" altLang="ko-KR" sz="16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ได้</a:t>
            </a:r>
            <a:r>
              <a:rPr lang="en-US" altLang="ko-KR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}</a:t>
            </a:r>
            <a:endParaRPr lang="th-TH" altLang="ko-KR" sz="1600" dirty="0">
              <a:solidFill>
                <a:srgbClr val="FF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174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395536" y="987574"/>
            <a:ext cx="8507288" cy="3672409"/>
          </a:xfrm>
        </p:spPr>
        <p:txBody>
          <a:bodyPr/>
          <a:lstStyle/>
          <a:p>
            <a:pPr algn="thaiDist"/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ภายในอินเตอร์</a:t>
            </a:r>
            <a:r>
              <a:rPr lang="th-TH" altLang="ko-KR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เฟซ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นั้น ตัวแปรอินเตอร์</a:t>
            </a:r>
            <a:r>
              <a:rPr lang="th-TH" altLang="ko-KR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เฟซต้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องมีค่าแน่นอนเสมอและต้องกำหนดค่าไว้ในนิยามของอินเตอร์</a:t>
            </a:r>
            <a:r>
              <a:rPr lang="th-TH" altLang="ko-KR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เฟซแ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ละจะเปลี่ยนแปลงค่าภายหลังไม่ได้ (ถือว่าเป็นตัวแปรแบบ </a:t>
            </a:r>
            <a:r>
              <a:rPr lang="en-US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final) 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เมธอดของอินเตอร์</a:t>
            </a:r>
            <a:r>
              <a:rPr lang="th-TH" altLang="ko-KR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เฟซต้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องมีแต่ชื่อไม่มีตัวหรือเป็นได้เพียงเมธอดนามธรรมเท่านั้น และเราไม่สามารถสร้างอินเตอร์</a:t>
            </a:r>
            <a:r>
              <a:rPr lang="th-TH" altLang="ko-KR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เฟซข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องอินเตอร์</a:t>
            </a:r>
            <a:r>
              <a:rPr lang="th-TH" altLang="ko-KR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เฟซ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ได้</a:t>
            </a: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th-TH" altLang="ko-KR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ข้อจำกัดของอินเตอร์</a:t>
            </a:r>
            <a:r>
              <a:rPr lang="th-TH" altLang="ko-KR" dirty="0" err="1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เฟซ</a:t>
            </a:r>
            <a:endParaRPr lang="th-TH" altLang="ko-KR" dirty="0">
              <a:solidFill>
                <a:srgbClr val="00B050"/>
              </a:solidFill>
              <a:latin typeface="SP SUAN DUSIT" panose="02000000000000000000" pitchFamily="2" charset="0"/>
              <a:ea typeface="맑은 고딕" pitchFamily="50" charset="-127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716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395536" y="987574"/>
            <a:ext cx="8507288" cy="3672409"/>
          </a:xfrm>
        </p:spPr>
        <p:txBody>
          <a:bodyPr/>
          <a:lstStyle/>
          <a:p>
            <a:pPr algn="thaiDist"/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การสืบทอดอินเตอร์</a:t>
            </a:r>
            <a:r>
              <a:rPr lang="th-TH" altLang="ko-KR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เฟซข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องคลาส</a:t>
            </a:r>
            <a:r>
              <a:rPr lang="th-TH" altLang="ko-KR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ใดๆ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จะใช้คำสั่ง </a:t>
            </a:r>
            <a:r>
              <a:rPr lang="en-US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implements 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ดังตัวอย่างเช่น</a:t>
            </a:r>
          </a:p>
          <a:p>
            <a:pPr algn="thaiDist"/>
            <a:r>
              <a:rPr lang="en-US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class A extends class B implements </a:t>
            </a:r>
            <a:r>
              <a:rPr lang="en-US" altLang="ko-KR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Mechandisc</a:t>
            </a:r>
            <a:r>
              <a:rPr lang="en-US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 {</a:t>
            </a:r>
          </a:p>
          <a:p>
            <a:pPr algn="thaiDist"/>
            <a:r>
              <a:rPr lang="en-US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}</a:t>
            </a:r>
          </a:p>
          <a:p>
            <a:pPr algn="thaiDist"/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และในกรณีที่มีการสืบทอดมากกว่าหนึ่งอินเตอร์</a:t>
            </a:r>
            <a:r>
              <a:rPr lang="th-TH" altLang="ko-KR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เฟซ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จะใช้</a:t>
            </a:r>
            <a:r>
              <a:rPr lang="th-TH" altLang="ko-KR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เคื่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องหมาย , คั่น เช่น</a:t>
            </a:r>
          </a:p>
          <a:p>
            <a:pPr algn="thaiDist"/>
            <a:r>
              <a:rPr lang="en-US" altLang="ko-KR" sz="2800">
                <a:latin typeface="SP SUAN DUSIT" panose="02000000000000000000" pitchFamily="2" charset="0"/>
                <a:cs typeface="SP SUAN DUSIT" panose="02000000000000000000" pitchFamily="2" charset="0"/>
              </a:rPr>
              <a:t>class </a:t>
            </a:r>
            <a:r>
              <a:rPr lang="en-US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A extends class B implements </a:t>
            </a:r>
            <a:r>
              <a:rPr lang="en-US" altLang="ko-KR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Mechandisc</a:t>
            </a:r>
            <a:r>
              <a:rPr lang="en-US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, </a:t>
            </a:r>
            <a:r>
              <a:rPr lang="en-US" altLang="ko-KR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otherinterface</a:t>
            </a:r>
            <a:r>
              <a:rPr lang="en-US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 {</a:t>
            </a:r>
          </a:p>
          <a:p>
            <a:pPr algn="thaiDist"/>
            <a:r>
              <a:rPr lang="en-US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}</a:t>
            </a:r>
            <a:endParaRPr lang="th-TH" altLang="ko-KR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th-TH" altLang="ko-KR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การสืบทอดอินเตอร์</a:t>
            </a:r>
            <a:r>
              <a:rPr lang="th-TH" altLang="ko-KR" dirty="0" err="1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เฟซ</a:t>
            </a:r>
            <a:endParaRPr lang="th-TH" altLang="ko-KR" dirty="0">
              <a:solidFill>
                <a:srgbClr val="00B050"/>
              </a:solidFill>
              <a:latin typeface="SP SUAN DUSIT" panose="02000000000000000000" pitchFamily="2" charset="0"/>
              <a:ea typeface="맑은 고딕" pitchFamily="50" charset="-127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597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395536" y="699542"/>
            <a:ext cx="8507288" cy="3960441"/>
          </a:xfrm>
        </p:spPr>
        <p:txBody>
          <a:bodyPr/>
          <a:lstStyle/>
          <a:p>
            <a:pPr algn="thaiDist"/>
            <a:r>
              <a:rPr lang="en-US" altLang="ko-KR" sz="1200" dirty="0">
                <a:latin typeface="SP SUAN DUSIT" panose="02000000000000000000" pitchFamily="2" charset="0"/>
                <a:cs typeface="SP SUAN DUSIT" panose="02000000000000000000" pitchFamily="2" charset="0"/>
              </a:rPr>
              <a:t>import </a:t>
            </a:r>
            <a:r>
              <a:rPr lang="en-US" altLang="ko-KR" sz="1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car.Vehicle</a:t>
            </a:r>
            <a:r>
              <a:rPr lang="en-US" altLang="ko-KR" sz="1200" dirty="0">
                <a:latin typeface="SP SUAN DUSIT" panose="02000000000000000000" pitchFamily="2" charset="0"/>
                <a:cs typeface="SP SUAN DUSIT" panose="02000000000000000000" pitchFamily="2" charset="0"/>
              </a:rPr>
              <a:t>;</a:t>
            </a:r>
          </a:p>
          <a:p>
            <a:pPr algn="thaiDist"/>
            <a:r>
              <a:rPr lang="en-US" altLang="ko-KR" sz="1200" dirty="0">
                <a:latin typeface="SP SUAN DUSIT" panose="02000000000000000000" pitchFamily="2" charset="0"/>
                <a:cs typeface="SP SUAN DUSIT" panose="02000000000000000000" pitchFamily="2" charset="0"/>
              </a:rPr>
              <a:t>interface Merchandise {</a:t>
            </a:r>
          </a:p>
          <a:p>
            <a:pPr algn="thaiDist"/>
            <a:r>
              <a:rPr lang="en-US" altLang="ko-KR" sz="1200" dirty="0">
                <a:latin typeface="SP SUAN DUSIT" panose="02000000000000000000" pitchFamily="2" charset="0"/>
                <a:cs typeface="SP SUAN DUSIT" panose="02000000000000000000" pitchFamily="2" charset="0"/>
              </a:rPr>
              <a:t>     </a:t>
            </a:r>
            <a:r>
              <a:rPr lang="en-US" altLang="ko-KR" sz="1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boolean</a:t>
            </a:r>
            <a:r>
              <a:rPr lang="en-US" altLang="ko-KR" sz="1200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altLang="ko-KR" sz="1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isSaleable</a:t>
            </a:r>
            <a:r>
              <a:rPr lang="en-US" altLang="ko-KR" sz="1200" dirty="0">
                <a:latin typeface="SP SUAN DUSIT" panose="02000000000000000000" pitchFamily="2" charset="0"/>
                <a:cs typeface="SP SUAN DUSIT" panose="02000000000000000000" pitchFamily="2" charset="0"/>
              </a:rPr>
              <a:t>=true;</a:t>
            </a:r>
          </a:p>
          <a:p>
            <a:pPr algn="thaiDist"/>
            <a:r>
              <a:rPr lang="en-US" altLang="ko-KR" sz="1200" dirty="0">
                <a:latin typeface="SP SUAN DUSIT" panose="02000000000000000000" pitchFamily="2" charset="0"/>
                <a:cs typeface="SP SUAN DUSIT" panose="02000000000000000000" pitchFamily="2" charset="0"/>
              </a:rPr>
              <a:t>      void discount();  }</a:t>
            </a:r>
          </a:p>
          <a:p>
            <a:pPr algn="thaiDist"/>
            <a:r>
              <a:rPr lang="en-US" altLang="ko-KR" sz="1200" dirty="0">
                <a:latin typeface="SP SUAN DUSIT" panose="02000000000000000000" pitchFamily="2" charset="0"/>
                <a:cs typeface="SP SUAN DUSIT" panose="02000000000000000000" pitchFamily="2" charset="0"/>
              </a:rPr>
              <a:t>class </a:t>
            </a:r>
            <a:r>
              <a:rPr lang="en-US" altLang="ko-KR" sz="1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PrivateCar</a:t>
            </a:r>
            <a:r>
              <a:rPr lang="en-US" altLang="ko-KR" sz="1200" dirty="0">
                <a:latin typeface="SP SUAN DUSIT" panose="02000000000000000000" pitchFamily="2" charset="0"/>
                <a:cs typeface="SP SUAN DUSIT" panose="02000000000000000000" pitchFamily="2" charset="0"/>
              </a:rPr>
              <a:t> extends Vehicle implements Merchandise {      // (1) </a:t>
            </a:r>
          </a:p>
          <a:p>
            <a:pPr algn="thaiDist"/>
            <a:r>
              <a:rPr lang="en-US" altLang="ko-KR" sz="1200" dirty="0">
                <a:latin typeface="SP SUAN DUSIT" panose="02000000000000000000" pitchFamily="2" charset="0"/>
                <a:cs typeface="SP SUAN DUSIT" panose="02000000000000000000" pitchFamily="2" charset="0"/>
              </a:rPr>
              <a:t>     </a:t>
            </a:r>
            <a:r>
              <a:rPr lang="en-US" altLang="ko-KR" sz="1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int</a:t>
            </a:r>
            <a:r>
              <a:rPr lang="en-US" altLang="ko-KR" sz="1200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altLang="ko-KR" sz="1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numberOfPassengers</a:t>
            </a:r>
            <a:r>
              <a:rPr lang="en-US" altLang="ko-KR" sz="1200" dirty="0">
                <a:latin typeface="SP SUAN DUSIT" panose="02000000000000000000" pitchFamily="2" charset="0"/>
                <a:cs typeface="SP SUAN DUSIT" panose="02000000000000000000" pitchFamily="2" charset="0"/>
              </a:rPr>
              <a:t>;</a:t>
            </a:r>
          </a:p>
          <a:p>
            <a:pPr algn="thaiDist"/>
            <a:r>
              <a:rPr lang="en-US" altLang="ko-KR" sz="1200" dirty="0">
                <a:latin typeface="SP SUAN DUSIT" panose="02000000000000000000" pitchFamily="2" charset="0"/>
                <a:cs typeface="SP SUAN DUSIT" panose="02000000000000000000" pitchFamily="2" charset="0"/>
              </a:rPr>
              <a:t>     void </a:t>
            </a:r>
            <a:r>
              <a:rPr lang="en-US" altLang="ko-KR" sz="1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playCD</a:t>
            </a:r>
            <a:r>
              <a:rPr lang="en-US" altLang="ko-KR" sz="1200" dirty="0">
                <a:latin typeface="SP SUAN DUSIT" panose="02000000000000000000" pitchFamily="2" charset="0"/>
                <a:cs typeface="SP SUAN DUSIT" panose="02000000000000000000" pitchFamily="2" charset="0"/>
              </a:rPr>
              <a:t>() {</a:t>
            </a:r>
          </a:p>
          <a:p>
            <a:pPr algn="thaiDist"/>
            <a:r>
              <a:rPr lang="en-US" altLang="ko-KR" sz="1200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</a:t>
            </a:r>
            <a:r>
              <a:rPr lang="en-US" altLang="ko-KR" sz="1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System.out.println</a:t>
            </a:r>
            <a:r>
              <a:rPr lang="en-US" altLang="ko-KR" sz="1200" dirty="0">
                <a:latin typeface="SP SUAN DUSIT" panose="02000000000000000000" pitchFamily="2" charset="0"/>
                <a:cs typeface="SP SUAN DUSIT" panose="02000000000000000000" pitchFamily="2" charset="0"/>
              </a:rPr>
              <a:t>("CD is playing");</a:t>
            </a:r>
          </a:p>
          <a:p>
            <a:pPr algn="thaiDist"/>
            <a:r>
              <a:rPr lang="en-US" altLang="ko-KR" sz="1200" dirty="0">
                <a:latin typeface="SP SUAN DUSIT" panose="02000000000000000000" pitchFamily="2" charset="0"/>
                <a:cs typeface="SP SUAN DUSIT" panose="02000000000000000000" pitchFamily="2" charset="0"/>
              </a:rPr>
              <a:t>     }</a:t>
            </a:r>
          </a:p>
          <a:p>
            <a:pPr algn="thaiDist"/>
            <a:r>
              <a:rPr lang="en-US" altLang="ko-KR" sz="1200" dirty="0">
                <a:latin typeface="SP SUAN DUSIT" panose="02000000000000000000" pitchFamily="2" charset="0"/>
                <a:cs typeface="SP SUAN DUSIT" panose="02000000000000000000" pitchFamily="2" charset="0"/>
              </a:rPr>
              <a:t>     public void discount() {      // (2) </a:t>
            </a:r>
          </a:p>
          <a:p>
            <a:pPr algn="thaiDist"/>
            <a:r>
              <a:rPr lang="en-US" altLang="ko-KR" sz="1200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if(</a:t>
            </a:r>
            <a:r>
              <a:rPr lang="en-US" altLang="ko-KR" sz="1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isSaleable</a:t>
            </a:r>
            <a:r>
              <a:rPr lang="en-US" altLang="ko-KR" sz="1200" dirty="0">
                <a:latin typeface="SP SUAN DUSIT" panose="02000000000000000000" pitchFamily="2" charset="0"/>
                <a:cs typeface="SP SUAN DUSIT" panose="02000000000000000000" pitchFamily="2" charset="0"/>
              </a:rPr>
              <a:t>) {</a:t>
            </a:r>
          </a:p>
          <a:p>
            <a:pPr algn="thaiDist"/>
            <a:r>
              <a:rPr lang="en-US" altLang="ko-KR" sz="1200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    </a:t>
            </a:r>
            <a:r>
              <a:rPr lang="en-US" altLang="ko-KR" sz="1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System.out.println</a:t>
            </a:r>
            <a:r>
              <a:rPr lang="en-US" altLang="ko-KR" sz="1200" dirty="0">
                <a:latin typeface="SP SUAN DUSIT" panose="02000000000000000000" pitchFamily="2" charset="0"/>
                <a:cs typeface="SP SUAN DUSIT" panose="02000000000000000000" pitchFamily="2" charset="0"/>
              </a:rPr>
              <a:t>("Price reduced");    }      }  }</a:t>
            </a:r>
          </a:p>
          <a:p>
            <a:pPr algn="thaiDist"/>
            <a:r>
              <a:rPr lang="en-US" altLang="ko-KR" sz="1200" dirty="0">
                <a:latin typeface="SP SUAN DUSIT" panose="02000000000000000000" pitchFamily="2" charset="0"/>
                <a:cs typeface="SP SUAN DUSIT" panose="02000000000000000000" pitchFamily="2" charset="0"/>
              </a:rPr>
              <a:t>public class </a:t>
            </a:r>
            <a:r>
              <a:rPr lang="en-US" altLang="ko-KR" sz="1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TestInterface</a:t>
            </a:r>
            <a:r>
              <a:rPr lang="en-US" altLang="ko-KR" sz="1200" dirty="0">
                <a:latin typeface="SP SUAN DUSIT" panose="02000000000000000000" pitchFamily="2" charset="0"/>
                <a:cs typeface="SP SUAN DUSIT" panose="02000000000000000000" pitchFamily="2" charset="0"/>
              </a:rPr>
              <a:t> {</a:t>
            </a:r>
          </a:p>
          <a:p>
            <a:pPr algn="thaiDist"/>
            <a:r>
              <a:rPr lang="en-US" altLang="ko-KR" sz="1200" dirty="0">
                <a:latin typeface="SP SUAN DUSIT" panose="02000000000000000000" pitchFamily="2" charset="0"/>
                <a:cs typeface="SP SUAN DUSIT" panose="02000000000000000000" pitchFamily="2" charset="0"/>
              </a:rPr>
              <a:t>     public static void main(String[] </a:t>
            </a:r>
            <a:r>
              <a:rPr lang="en-US" altLang="ko-KR" sz="1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args</a:t>
            </a:r>
            <a:r>
              <a:rPr lang="en-US" altLang="ko-KR" sz="1200" dirty="0">
                <a:latin typeface="SP SUAN DUSIT" panose="02000000000000000000" pitchFamily="2" charset="0"/>
                <a:cs typeface="SP SUAN DUSIT" panose="02000000000000000000" pitchFamily="2" charset="0"/>
              </a:rPr>
              <a:t>) {</a:t>
            </a:r>
          </a:p>
          <a:p>
            <a:pPr algn="thaiDist"/>
            <a:r>
              <a:rPr lang="en-US" altLang="ko-KR" sz="1200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</a:t>
            </a:r>
            <a:r>
              <a:rPr lang="en-US" altLang="ko-KR" sz="1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PrivateCar</a:t>
            </a:r>
            <a:r>
              <a:rPr lang="en-US" altLang="ko-KR" sz="1200" dirty="0">
                <a:latin typeface="SP SUAN DUSIT" panose="02000000000000000000" pitchFamily="2" charset="0"/>
                <a:cs typeface="SP SUAN DUSIT" panose="02000000000000000000" pitchFamily="2" charset="0"/>
              </a:rPr>
              <a:t> v=new </a:t>
            </a:r>
            <a:r>
              <a:rPr lang="en-US" altLang="ko-KR" sz="1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PrivateCar</a:t>
            </a:r>
            <a:r>
              <a:rPr lang="en-US" altLang="ko-KR" sz="1200" dirty="0">
                <a:latin typeface="SP SUAN DUSIT" panose="02000000000000000000" pitchFamily="2" charset="0"/>
                <a:cs typeface="SP SUAN DUSIT" panose="02000000000000000000" pitchFamily="2" charset="0"/>
              </a:rPr>
              <a:t>();</a:t>
            </a:r>
          </a:p>
          <a:p>
            <a:pPr algn="thaiDist"/>
            <a:r>
              <a:rPr lang="en-US" altLang="ko-KR" sz="1200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</a:t>
            </a:r>
            <a:r>
              <a:rPr lang="en-US" altLang="ko-KR" sz="1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v.numberOfPassengers</a:t>
            </a:r>
            <a:r>
              <a:rPr lang="en-US" altLang="ko-KR" sz="1200" dirty="0">
                <a:latin typeface="SP SUAN DUSIT" panose="02000000000000000000" pitchFamily="2" charset="0"/>
                <a:cs typeface="SP SUAN DUSIT" panose="02000000000000000000" pitchFamily="2" charset="0"/>
              </a:rPr>
              <a:t>=10;</a:t>
            </a:r>
          </a:p>
          <a:p>
            <a:pPr algn="thaiDist"/>
            <a:r>
              <a:rPr lang="en-US" altLang="ko-KR" sz="1200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</a:t>
            </a:r>
            <a:r>
              <a:rPr lang="en-US" altLang="ko-KR" sz="1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v.playCD</a:t>
            </a:r>
            <a:r>
              <a:rPr lang="en-US" altLang="ko-KR" sz="1200" dirty="0">
                <a:latin typeface="SP SUAN DUSIT" panose="02000000000000000000" pitchFamily="2" charset="0"/>
                <a:cs typeface="SP SUAN DUSIT" panose="02000000000000000000" pitchFamily="2" charset="0"/>
              </a:rPr>
              <a:t>();</a:t>
            </a:r>
          </a:p>
          <a:p>
            <a:pPr algn="thaiDist"/>
            <a:r>
              <a:rPr lang="en-US" altLang="ko-KR" sz="1200" dirty="0">
                <a:latin typeface="SP SUAN DUSIT" panose="02000000000000000000" pitchFamily="2" charset="0"/>
                <a:cs typeface="SP SUAN DUSIT" panose="02000000000000000000" pitchFamily="2" charset="0"/>
              </a:rPr>
              <a:t>         </a:t>
            </a:r>
            <a:r>
              <a:rPr lang="en-US" altLang="ko-KR" sz="1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v.discount</a:t>
            </a:r>
            <a:r>
              <a:rPr lang="en-US" altLang="ko-KR" sz="1200" dirty="0">
                <a:latin typeface="SP SUAN DUSIT" panose="02000000000000000000" pitchFamily="2" charset="0"/>
                <a:cs typeface="SP SUAN DUSIT" panose="02000000000000000000" pitchFamily="2" charset="0"/>
              </a:rPr>
              <a:t>();       }  }</a:t>
            </a:r>
            <a:endParaRPr lang="th-TH" altLang="ko-KR" sz="12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th-TH" altLang="ko-KR" sz="2800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คลาสสามารถสืบทอดอินเตอร์</a:t>
            </a:r>
            <a:r>
              <a:rPr lang="th-TH" altLang="ko-KR" sz="2800" dirty="0" err="1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เฟซ</a:t>
            </a:r>
            <a:r>
              <a:rPr lang="th-TH" altLang="ko-KR" sz="2800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ได้ แต่อินเตอร์</a:t>
            </a:r>
            <a:r>
              <a:rPr lang="th-TH" altLang="ko-KR" sz="2800" dirty="0" err="1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เฟซ</a:t>
            </a:r>
            <a:r>
              <a:rPr lang="th-TH" altLang="ko-KR" sz="2800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ไม่สามารถสืบทอดคลาสได้ ดังตัวอย่างต่อไปนี้</a:t>
            </a:r>
            <a:endParaRPr lang="th-TH" altLang="ko-KR" sz="2800" dirty="0">
              <a:solidFill>
                <a:srgbClr val="00B050"/>
              </a:solidFill>
              <a:latin typeface="SP SUAN DUSIT" panose="02000000000000000000" pitchFamily="2" charset="0"/>
              <a:ea typeface="맑은 고딕" pitchFamily="50" charset="-127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309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67544" y="411510"/>
            <a:ext cx="4608512" cy="555526"/>
          </a:xfrm>
        </p:spPr>
        <p:txBody>
          <a:bodyPr/>
          <a:lstStyle/>
          <a:p>
            <a:r>
              <a:rPr lang="th-TH" altLang="ko-KR" sz="2800" dirty="0">
                <a:solidFill>
                  <a:srgbClr val="FF000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ผลการรัน</a:t>
            </a:r>
          </a:p>
        </p:txBody>
      </p:sp>
      <p:pic>
        <p:nvPicPr>
          <p:cNvPr id="1026" name="Picture 2" descr="http://203.172.182.81/WBI/unit12/images/testinterfa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67036"/>
            <a:ext cx="40100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4"/>
          <p:cNvSpPr>
            <a:spLocks noGrp="1"/>
          </p:cNvSpPr>
          <p:nvPr>
            <p:ph idx="10"/>
          </p:nvPr>
        </p:nvSpPr>
        <p:spPr>
          <a:xfrm>
            <a:off x="251520" y="2571750"/>
            <a:ext cx="8147248" cy="1811610"/>
          </a:xfrm>
        </p:spPr>
        <p:txBody>
          <a:bodyPr/>
          <a:lstStyle/>
          <a:p>
            <a:pPr algn="thaiDist"/>
            <a:r>
              <a:rPr lang="th-TH" altLang="ko-KR" sz="1800" dirty="0">
                <a:latin typeface="SP SUAN DUSIT" panose="02000000000000000000" pitchFamily="2" charset="0"/>
                <a:cs typeface="SP SUAN DUSIT" panose="02000000000000000000" pitchFamily="2" charset="0"/>
              </a:rPr>
              <a:t>ในบรรทัด (1) คลาส </a:t>
            </a:r>
            <a:r>
              <a:rPr lang="en-US" altLang="ko-KR" sz="1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PrivateCar</a:t>
            </a:r>
            <a:r>
              <a:rPr lang="en-US" altLang="ko-KR" sz="1800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ko-KR" sz="1800" dirty="0">
                <a:latin typeface="SP SUAN DUSIT" panose="02000000000000000000" pitchFamily="2" charset="0"/>
                <a:cs typeface="SP SUAN DUSIT" panose="02000000000000000000" pitchFamily="2" charset="0"/>
              </a:rPr>
              <a:t>สืบทอดทั้งคลาส </a:t>
            </a:r>
            <a:r>
              <a:rPr lang="en-US" altLang="ko-KR" sz="1800" dirty="0">
                <a:latin typeface="SP SUAN DUSIT" panose="02000000000000000000" pitchFamily="2" charset="0"/>
                <a:cs typeface="SP SUAN DUSIT" panose="02000000000000000000" pitchFamily="2" charset="0"/>
              </a:rPr>
              <a:t>Vehicle </a:t>
            </a:r>
            <a:r>
              <a:rPr lang="th-TH" altLang="ko-KR" sz="1800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และอินเตอร์</a:t>
            </a:r>
            <a:r>
              <a:rPr lang="th-TH" altLang="ko-KR" sz="1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เฟซ</a:t>
            </a:r>
            <a:r>
              <a:rPr lang="th-TH" altLang="ko-KR" sz="1800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altLang="ko-KR" sz="1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Merchandisc</a:t>
            </a:r>
            <a:r>
              <a:rPr lang="en-US" altLang="ko-KR" sz="1800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ko-KR" sz="1800" dirty="0">
                <a:latin typeface="SP SUAN DUSIT" panose="02000000000000000000" pitchFamily="2" charset="0"/>
                <a:cs typeface="SP SUAN DUSIT" panose="02000000000000000000" pitchFamily="2" charset="0"/>
              </a:rPr>
              <a:t>เมธอด </a:t>
            </a:r>
            <a:r>
              <a:rPr lang="en-US" altLang="ko-KR" sz="1800" dirty="0">
                <a:latin typeface="SP SUAN DUSIT" panose="02000000000000000000" pitchFamily="2" charset="0"/>
                <a:cs typeface="SP SUAN DUSIT" panose="02000000000000000000" pitchFamily="2" charset="0"/>
              </a:rPr>
              <a:t>discount() </a:t>
            </a:r>
            <a:r>
              <a:rPr lang="th-TH" altLang="ko-KR" sz="1800" dirty="0">
                <a:latin typeface="SP SUAN DUSIT" panose="02000000000000000000" pitchFamily="2" charset="0"/>
                <a:cs typeface="SP SUAN DUSIT" panose="02000000000000000000" pitchFamily="2" charset="0"/>
              </a:rPr>
              <a:t>ในบรรทัด (2) เป็นการนำเอาเมธอดนามธรรมที่ประกาศไว้ในอินเตอร์</a:t>
            </a:r>
            <a:r>
              <a:rPr lang="th-TH" altLang="ko-KR" sz="1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เฟซ</a:t>
            </a:r>
            <a:r>
              <a:rPr lang="th-TH" altLang="ko-KR" sz="1800" dirty="0">
                <a:latin typeface="SP SUAN DUSIT" panose="02000000000000000000" pitchFamily="2" charset="0"/>
                <a:cs typeface="SP SUAN DUSIT" panose="02000000000000000000" pitchFamily="2" charset="0"/>
              </a:rPr>
              <a:t>มานิยาม ซึ่งจะละไม่ได้เพราะคลาสที่สืบทอดอินเตอร์</a:t>
            </a:r>
            <a:r>
              <a:rPr lang="th-TH" altLang="ko-KR" sz="1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เฟซต้</a:t>
            </a:r>
            <a:r>
              <a:rPr lang="th-TH" altLang="ko-KR" sz="1800" dirty="0">
                <a:latin typeface="SP SUAN DUSIT" panose="02000000000000000000" pitchFamily="2" charset="0"/>
                <a:cs typeface="SP SUAN DUSIT" panose="02000000000000000000" pitchFamily="2" charset="0"/>
              </a:rPr>
              <a:t>องนิยามเมธอดทุกเมธอดที่อินเตอร์</a:t>
            </a:r>
            <a:r>
              <a:rPr lang="th-TH" altLang="ko-KR" sz="1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เฟซ</a:t>
            </a:r>
            <a:r>
              <a:rPr lang="th-TH" altLang="ko-KR" sz="1800" dirty="0">
                <a:latin typeface="SP SUAN DUSIT" panose="02000000000000000000" pitchFamily="2" charset="0"/>
                <a:cs typeface="SP SUAN DUSIT" panose="02000000000000000000" pitchFamily="2" charset="0"/>
              </a:rPr>
              <a:t>ประกาศไว้ มิฉะนั้นตัวคลาสเองจะต้องประกาศเป็นคลาสนามธรรมซึ่งจะทำให้นำไปสร้างอิน</a:t>
            </a:r>
            <a:r>
              <a:rPr lang="th-TH" altLang="ko-KR" sz="1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สแต</a:t>
            </a:r>
            <a:r>
              <a:rPr lang="th-TH" altLang="ko-KR" sz="1800" dirty="0">
                <a:latin typeface="SP SUAN DUSIT" panose="02000000000000000000" pitchFamily="2" charset="0"/>
                <a:cs typeface="SP SUAN DUSIT" panose="02000000000000000000" pitchFamily="2" charset="0"/>
              </a:rPr>
              <a:t>นท์ไม่ได้</a:t>
            </a:r>
          </a:p>
          <a:p>
            <a:pPr algn="thaiDist"/>
            <a:r>
              <a:rPr lang="th-TH" altLang="ko-KR" sz="1800" dirty="0">
                <a:latin typeface="SP SUAN DUSIT" panose="02000000000000000000" pitchFamily="2" charset="0"/>
                <a:cs typeface="SP SUAN DUSIT" panose="02000000000000000000" pitchFamily="2" charset="0"/>
              </a:rPr>
              <a:t>ทั้งตัวแปรและเมธอดในอินเตอร์</a:t>
            </a:r>
            <a:r>
              <a:rPr lang="th-TH" altLang="ko-KR" sz="1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เฟซ</a:t>
            </a:r>
            <a:r>
              <a:rPr lang="th-TH" altLang="ko-KR" sz="1800" dirty="0">
                <a:latin typeface="SP SUAN DUSIT" panose="02000000000000000000" pitchFamily="2" charset="0"/>
                <a:cs typeface="SP SUAN DUSIT" panose="02000000000000000000" pitchFamily="2" charset="0"/>
              </a:rPr>
              <a:t>จะเป็น </a:t>
            </a:r>
            <a:r>
              <a:rPr lang="en-US" altLang="ko-KR" sz="1800" dirty="0">
                <a:latin typeface="SP SUAN DUSIT" panose="02000000000000000000" pitchFamily="2" charset="0"/>
                <a:cs typeface="SP SUAN DUSIT" panose="02000000000000000000" pitchFamily="2" charset="0"/>
              </a:rPr>
              <a:t>public </a:t>
            </a:r>
            <a:r>
              <a:rPr lang="th-TH" altLang="ko-KR" sz="1800" dirty="0">
                <a:latin typeface="SP SUAN DUSIT" panose="02000000000000000000" pitchFamily="2" charset="0"/>
                <a:cs typeface="SP SUAN DUSIT" panose="02000000000000000000" pitchFamily="2" charset="0"/>
              </a:rPr>
              <a:t>โดยอัตโนมัติไม่ต้องมีการระบุ สังเกตว่าเมธอด </a:t>
            </a:r>
            <a:r>
              <a:rPr lang="en-US" altLang="ko-KR" sz="1800" dirty="0">
                <a:latin typeface="SP SUAN DUSIT" panose="02000000000000000000" pitchFamily="2" charset="0"/>
                <a:cs typeface="SP SUAN DUSIT" panose="02000000000000000000" pitchFamily="2" charset="0"/>
              </a:rPr>
              <a:t>discount() </a:t>
            </a:r>
            <a:r>
              <a:rPr lang="th-TH" altLang="ko-KR" sz="1800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ที่อยู่ในคลาส </a:t>
            </a:r>
            <a:r>
              <a:rPr lang="en-US" altLang="ko-KR" sz="1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PrivateCar</a:t>
            </a:r>
            <a:r>
              <a:rPr lang="en-US" altLang="ko-KR" sz="1800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ko-KR" sz="1800" dirty="0">
                <a:latin typeface="SP SUAN DUSIT" panose="02000000000000000000" pitchFamily="2" charset="0"/>
                <a:cs typeface="SP SUAN DUSIT" panose="02000000000000000000" pitchFamily="2" charset="0"/>
              </a:rPr>
              <a:t>ต้องเป็น </a:t>
            </a:r>
            <a:r>
              <a:rPr lang="en-US" altLang="ko-KR" sz="1800" dirty="0">
                <a:latin typeface="SP SUAN DUSIT" panose="02000000000000000000" pitchFamily="2" charset="0"/>
                <a:cs typeface="SP SUAN DUSIT" panose="02000000000000000000" pitchFamily="2" charset="0"/>
              </a:rPr>
              <a:t>public </a:t>
            </a:r>
            <a:r>
              <a:rPr lang="th-TH" altLang="ko-KR" sz="1800" dirty="0">
                <a:latin typeface="SP SUAN DUSIT" panose="02000000000000000000" pitchFamily="2" charset="0"/>
                <a:cs typeface="SP SUAN DUSIT" panose="02000000000000000000" pitchFamily="2" charset="0"/>
              </a:rPr>
              <a:t>ด้วย เพราะการโอ</a:t>
            </a:r>
            <a:r>
              <a:rPr lang="th-TH" altLang="ko-KR" sz="1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เวอร์</a:t>
            </a:r>
            <a:r>
              <a:rPr lang="th-TH" altLang="ko-KR" sz="1800" dirty="0">
                <a:latin typeface="SP SUAN DUSIT" panose="02000000000000000000" pitchFamily="2" charset="0"/>
                <a:cs typeface="SP SUAN DUSIT" panose="02000000000000000000" pitchFamily="2" charset="0"/>
              </a:rPr>
              <a:t>ราย</a:t>
            </a:r>
            <a:r>
              <a:rPr lang="th-TH" altLang="ko-KR" sz="1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ด์</a:t>
            </a:r>
            <a:r>
              <a:rPr lang="th-TH" altLang="ko-KR" sz="1800" dirty="0">
                <a:latin typeface="SP SUAN DUSIT" panose="02000000000000000000" pitchFamily="2" charset="0"/>
                <a:cs typeface="SP SUAN DUSIT" panose="02000000000000000000" pitchFamily="2" charset="0"/>
              </a:rPr>
              <a:t>เมธอด เมธอดตัวใหม่ต้องมีอิสระในการเข้าถึงเท่ากับหรือน้อยกว่าเมธอดต้นแบบ</a:t>
            </a:r>
            <a:endParaRPr lang="th-TH" altLang="ko-KR" sz="1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116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395536" y="987574"/>
            <a:ext cx="8507288" cy="3672409"/>
          </a:xfrm>
        </p:spPr>
        <p:txBody>
          <a:bodyPr/>
          <a:lstStyle/>
          <a:p>
            <a:pPr algn="thaiDist"/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แม้ว่าอินเตอร์</a:t>
            </a:r>
            <a:r>
              <a:rPr lang="th-TH" altLang="ko-KR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เฟซ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จะนำไปสร้างอิน</a:t>
            </a:r>
            <a:r>
              <a:rPr lang="th-TH" altLang="ko-KR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สแต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นท์ไม่ได้ แต่เราสามารถสร้างตัวแปรอ้างอิงของอินเตอร์</a:t>
            </a:r>
            <a:r>
              <a:rPr lang="th-TH" altLang="ko-KR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เฟซ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ได้ ตัวแปรอ้างอิงของอินเตอร์</a:t>
            </a:r>
            <a:r>
              <a:rPr lang="th-TH" altLang="ko-KR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เฟซ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นี้มีประโยชน์มาก เพราะสามารถใช้ชี้อิน</a:t>
            </a:r>
            <a:r>
              <a:rPr lang="th-TH" altLang="ko-KR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สแต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นท</a:t>
            </a:r>
            <a:r>
              <a:rPr lang="th-TH" altLang="ko-KR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์ข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องคลาสอะไรก็ได้ที่สืบทอดอินเตอร์</a:t>
            </a:r>
            <a:r>
              <a:rPr lang="th-TH" altLang="ko-KR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เฟซ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 คล้ายๆกับตัวแปรอ้างอิงของซู</a:t>
            </a:r>
            <a:r>
              <a:rPr lang="th-TH" altLang="ko-KR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เปอร์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คลาสที่ใช้ชี้อิน</a:t>
            </a:r>
            <a:r>
              <a:rPr lang="th-TH" altLang="ko-KR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สแต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นท</a:t>
            </a:r>
            <a:r>
              <a:rPr lang="th-TH" altLang="ko-KR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์ข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องสับคลาสได้ แต่ในกรณีของตัวแปรอ้างอิงของอินเตอร์</a:t>
            </a:r>
            <a:r>
              <a:rPr lang="th-TH" altLang="ko-KR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เฟซ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จะกว้างกว่า เพราะสามารถใช้ชี้อิน</a:t>
            </a:r>
            <a:r>
              <a:rPr lang="th-TH" altLang="ko-KR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สแต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นท</a:t>
            </a:r>
            <a:r>
              <a:rPr lang="th-TH" altLang="ko-KR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์ข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องคลาสที่ไม่เกี่ยวข้องกันเลยได้ โดยการจับให้คลาสเหล่านั้นสืบทอดอินเตอร์</a:t>
            </a:r>
            <a:r>
              <a:rPr lang="th-TH" altLang="ko-KR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เฟซ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เดียวกัน</a:t>
            </a:r>
            <a:endParaRPr lang="th-TH" altLang="ko-KR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th-TH" altLang="ko-KR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ตัวแปรอ้างอิงของอินเตอร์</a:t>
            </a:r>
            <a:r>
              <a:rPr lang="th-TH" altLang="ko-KR" dirty="0" err="1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เฟซ</a:t>
            </a:r>
            <a:endParaRPr lang="th-TH" altLang="ko-KR" dirty="0">
              <a:solidFill>
                <a:srgbClr val="00B050"/>
              </a:solidFill>
              <a:latin typeface="SP SUAN DUSIT" panose="02000000000000000000" pitchFamily="2" charset="0"/>
              <a:ea typeface="맑은 고딕" pitchFamily="50" charset="-127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399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395536" y="699542"/>
            <a:ext cx="8507288" cy="3960441"/>
          </a:xfrm>
        </p:spPr>
        <p:txBody>
          <a:bodyPr/>
          <a:lstStyle/>
          <a:p>
            <a:pPr algn="thaiDist"/>
            <a:r>
              <a:rPr lang="en-US" altLang="ko-KR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interface A { }</a:t>
            </a:r>
          </a:p>
          <a:p>
            <a:pPr algn="thaiDist"/>
            <a:r>
              <a:rPr lang="en-US" altLang="ko-KR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interface B { }</a:t>
            </a:r>
          </a:p>
          <a:p>
            <a:pPr algn="thaiDist"/>
            <a:r>
              <a:rPr lang="en-US" altLang="ko-KR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interface C extends A,B { }</a:t>
            </a:r>
          </a:p>
          <a:p>
            <a:pPr algn="thaiDist"/>
            <a:r>
              <a:rPr lang="th-TH" altLang="ko-KR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ในขณะที่คลาสสืบทอดอินเตอร์</a:t>
            </a:r>
            <a:r>
              <a:rPr lang="th-TH" altLang="ko-KR" sz="2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เฟซ</a:t>
            </a:r>
            <a:r>
              <a:rPr lang="th-TH" altLang="ko-KR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ได้ แต่อินเตอร์</a:t>
            </a:r>
            <a:r>
              <a:rPr lang="th-TH" altLang="ko-KR" sz="24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เฟซ</a:t>
            </a:r>
            <a:r>
              <a:rPr lang="th-TH" altLang="ko-KR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กลับไม่สามารถสืบทอดคลาสได้ ดังตัวอย่างต่อไปนี้ผิด</a:t>
            </a:r>
          </a:p>
          <a:p>
            <a:pPr algn="thaiDist"/>
            <a:r>
              <a:rPr lang="en-US" altLang="ko-KR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class A { }</a:t>
            </a:r>
          </a:p>
          <a:p>
            <a:pPr algn="thaiDist"/>
            <a:r>
              <a:rPr lang="en-US" altLang="ko-KR" sz="2400" dirty="0">
                <a:latin typeface="SP SUAN DUSIT" panose="02000000000000000000" pitchFamily="2" charset="0"/>
                <a:cs typeface="SP SUAN DUSIT" panose="02000000000000000000" pitchFamily="2" charset="0"/>
              </a:rPr>
              <a:t>interface B extends A { } // Error</a:t>
            </a:r>
            <a:endParaRPr lang="th-TH" altLang="ko-KR" sz="24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th-TH" altLang="ko-KR" sz="2800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อินเตอร์</a:t>
            </a:r>
            <a:r>
              <a:rPr lang="th-TH" altLang="ko-KR" sz="2800" dirty="0" err="1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เฟซ</a:t>
            </a:r>
            <a:r>
              <a:rPr lang="th-TH" altLang="ko-KR" sz="2800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สามารถสืบทอดอินเตอร์</a:t>
            </a:r>
            <a:r>
              <a:rPr lang="th-TH" altLang="ko-KR" sz="2800" dirty="0" err="1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เฟซ</a:t>
            </a:r>
            <a:r>
              <a:rPr lang="th-TH" altLang="ko-KR" sz="2800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ได้ด้วย แต่ในกรณีนี้เราจะใช้คำสั่ง </a:t>
            </a:r>
            <a:r>
              <a:rPr lang="en-US" altLang="ko-KR" sz="2800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extends </a:t>
            </a:r>
            <a:r>
              <a:rPr lang="th-TH" altLang="ko-KR" sz="2800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แทน ดังตัวอย่าง</a:t>
            </a:r>
            <a:endParaRPr lang="th-TH" altLang="ko-KR" sz="2800" dirty="0">
              <a:solidFill>
                <a:srgbClr val="00B050"/>
              </a:solidFill>
              <a:latin typeface="SP SUAN DUSIT" panose="02000000000000000000" pitchFamily="2" charset="0"/>
              <a:ea typeface="맑은 고딕" pitchFamily="50" charset="-127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968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ravel-1">
  <a:themeElements>
    <a:clrScheme name="1_Travel-1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Travel-1">
      <a:majorFont>
        <a:latin typeface="Calibri"/>
        <a:ea typeface="SimSun"/>
        <a:cs typeface=""/>
      </a:majorFont>
      <a:minorFont>
        <a:latin typeface="Calibri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ravel-1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1771</TotalTime>
  <Words>930</Words>
  <Application>Microsoft Office PowerPoint</Application>
  <PresentationFormat>นำเสนอทางหน้าจอ (16:9)</PresentationFormat>
  <Paragraphs>70</Paragraphs>
  <Slides>11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3</vt:i4>
      </vt:variant>
      <vt:variant>
        <vt:lpstr>ชื่อเรื่องสไลด์</vt:lpstr>
      </vt:variant>
      <vt:variant>
        <vt:i4>11</vt:i4>
      </vt:variant>
    </vt:vector>
  </HeadingPairs>
  <TitlesOfParts>
    <vt:vector size="21" baseType="lpstr">
      <vt:lpstr>맑은 고딕</vt:lpstr>
      <vt:lpstr>SimSun</vt:lpstr>
      <vt:lpstr>Angsana New</vt:lpstr>
      <vt:lpstr>Arial</vt:lpstr>
      <vt:lpstr>Calibri</vt:lpstr>
      <vt:lpstr>Cordia New</vt:lpstr>
      <vt:lpstr>SP SUAN DUSIT</vt:lpstr>
      <vt:lpstr>Office Theme</vt:lpstr>
      <vt:lpstr>Custom Design</vt:lpstr>
      <vt:lpstr>1_Travel-1</vt:lpstr>
      <vt:lpstr>งานนำเสนอ PowerPoint</vt:lpstr>
      <vt:lpstr>อินเตอร์เฟส (Interface)</vt:lpstr>
      <vt:lpstr>การประกาศอินเตอร์เฟซ</vt:lpstr>
      <vt:lpstr>ข้อจำกัดของอินเตอร์เฟซ</vt:lpstr>
      <vt:lpstr>การสืบทอดอินเตอร์เฟซ</vt:lpstr>
      <vt:lpstr>คลาสสามารถสืบทอดอินเตอร์เฟซได้ แต่อินเตอร์เฟซไม่สามารถสืบทอดคลาสได้ ดังตัวอย่างต่อไปนี้</vt:lpstr>
      <vt:lpstr>ผลการรัน</vt:lpstr>
      <vt:lpstr>ตัวแปรอ้างอิงของอินเตอร์เฟซ</vt:lpstr>
      <vt:lpstr>อินเตอร์เฟซสามารถสืบทอดอินเตอร์เฟซได้ด้วย แต่ในกรณีนี้เราจะใช้คำสั่ง extends แทน ดังตัวอย่าง</vt:lpstr>
      <vt:lpstr>The End</vt:lpstr>
      <vt:lpstr>Work-5 (งานชิ้นที่ 5)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Admin</cp:lastModifiedBy>
  <cp:revision>205</cp:revision>
  <dcterms:created xsi:type="dcterms:W3CDTF">2014-04-01T16:27:38Z</dcterms:created>
  <dcterms:modified xsi:type="dcterms:W3CDTF">2016-11-20T14:41:21Z</dcterms:modified>
</cp:coreProperties>
</file>