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63" r:id="rId3"/>
    <p:sldId id="264" r:id="rId4"/>
    <p:sldId id="300" r:id="rId5"/>
    <p:sldId id="301" r:id="rId6"/>
    <p:sldId id="265" r:id="rId7"/>
    <p:sldId id="266" r:id="rId8"/>
    <p:sldId id="267" r:id="rId9"/>
    <p:sldId id="287" r:id="rId10"/>
    <p:sldId id="298" r:id="rId11"/>
    <p:sldId id="299" r:id="rId12"/>
    <p:sldId id="295" r:id="rId13"/>
    <p:sldId id="296" r:id="rId14"/>
    <p:sldId id="297" r:id="rId15"/>
    <p:sldId id="269" r:id="rId16"/>
    <p:sldId id="268" r:id="rId17"/>
    <p:sldId id="270" r:id="rId18"/>
    <p:sldId id="271" r:id="rId19"/>
    <p:sldId id="272" r:id="rId20"/>
    <p:sldId id="273" r:id="rId21"/>
    <p:sldId id="275" r:id="rId22"/>
    <p:sldId id="274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8" r:id="rId35"/>
    <p:sldId id="294" r:id="rId36"/>
    <p:sldId id="289" r:id="rId37"/>
    <p:sldId id="290" r:id="rId38"/>
    <p:sldId id="291" r:id="rId39"/>
    <p:sldId id="292" r:id="rId40"/>
    <p:sldId id="293" r:id="rId41"/>
    <p:sldId id="26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FF"/>
    <a:srgbClr val="9966FF"/>
    <a:srgbClr val="63A4F7"/>
    <a:srgbClr val="FFD7D7"/>
    <a:srgbClr val="6600FF"/>
    <a:srgbClr val="009999"/>
    <a:srgbClr val="FF9900"/>
    <a:srgbClr val="00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98" autoAdjust="0"/>
    <p:restoredTop sz="94648" autoAdjust="0"/>
  </p:normalViewPr>
  <p:slideViewPr>
    <p:cSldViewPr snapToGrid="0">
      <p:cViewPr varScale="1">
        <p:scale>
          <a:sx n="81" d="100"/>
          <a:sy n="81" d="100"/>
        </p:scale>
        <p:origin x="4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0E24EEBF-CDA0-449E-94BC-87044071AE2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ED4FA00-DB5F-4B1C-8C60-057C95890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9682" y="1188698"/>
            <a:ext cx="9179706" cy="2745954"/>
          </a:xfrm>
        </p:spPr>
        <p:txBody>
          <a:bodyPr>
            <a:normAutofit fontScale="90000"/>
          </a:bodyPr>
          <a:lstStyle/>
          <a:p>
            <a:pPr algn="l"/>
            <a:r>
              <a:rPr lang="th-TH" sz="89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บทที่ </a:t>
            </a:r>
            <a:r>
              <a:rPr lang="en-US" sz="89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6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 </a:t>
            </a:r>
            <a:r>
              <a:rPr lang="th-TH" sz="7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การใช้โปรแกรมสำเร็จรูป</a:t>
            </a:r>
            <a:br>
              <a:rPr lang="en-US" sz="7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</a:br>
            <a:r>
              <a:rPr lang="en-US" sz="7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         </a:t>
            </a:r>
            <a:r>
              <a:rPr lang="th-TH" sz="7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ในการวิเคราะห์ข้อมูลทางธุรกิจ</a:t>
            </a:r>
            <a:br>
              <a:rPr lang="th-TH" sz="7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</a:br>
            <a:endParaRPr lang="th-TH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Rectangle 110">
            <a:extLst>
              <a:ext uri="{FF2B5EF4-FFF2-40B4-BE49-F238E27FC236}">
                <a16:creationId xmlns:a16="http://schemas.microsoft.com/office/drawing/2014/main" id="{19FA6729-7BA9-4DBC-8116-164273AF6825}"/>
              </a:ext>
            </a:extLst>
          </p:cNvPr>
          <p:cNvSpPr txBox="1">
            <a:spLocks noChangeArrowheads="1"/>
          </p:cNvSpPr>
          <p:nvPr/>
        </p:nvSpPr>
        <p:spPr>
          <a:xfrm>
            <a:off x="279480" y="5047316"/>
            <a:ext cx="8567737" cy="544512"/>
          </a:xfrm>
          <a:prstGeom prst="rect">
            <a:avLst/>
          </a:prstGeom>
          <a:noFill/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th-TH" alt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ผู้ช่วยศาสตราจารย์จุฑาวุฒิ จันทรมาลี</a:t>
            </a:r>
            <a:endParaRPr lang="es-ES" alt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127">
            <a:extLst>
              <a:ext uri="{FF2B5EF4-FFF2-40B4-BE49-F238E27FC236}">
                <a16:creationId xmlns:a16="http://schemas.microsoft.com/office/drawing/2014/main" id="{EEB60113-2585-4FC0-96A7-7613521E4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9" y="5768041"/>
            <a:ext cx="8496300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หลักสูตรวิทยา</a:t>
            </a:r>
            <a:r>
              <a:rPr lang="th-TH" altLang="th-TH" sz="2800" b="1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ศาสตร</a:t>
            </a:r>
            <a:r>
              <a:rPr lang="th-TH" altLang="th-TH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บัณฑิต สาขาวิชาวิทยาการคอมพิวเตอร์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คณะวิทยาศาสตร์และเทคโนโลยี มหาวิทยาลัยสวนดุสิต</a:t>
            </a:r>
            <a:endParaRPr lang="es-ES" altLang="th-TH" sz="28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F7CC38-CEE7-68B6-3271-A48DC54E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161" y="3258524"/>
            <a:ext cx="6022359" cy="338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1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FFEE60-6482-3EB6-C698-1EAE9DF75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9DE1D66-DB9D-20F2-3834-51F8ACE2F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66" y="372901"/>
            <a:ext cx="2482364" cy="29135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60DF38-58EB-BB2F-F4C7-43110FC7B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208" y="365830"/>
            <a:ext cx="5023263" cy="2920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4F2CC9-04A7-0044-BDC5-7BA5DA172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65" y="3516151"/>
            <a:ext cx="3795990" cy="30024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FA4464-F589-A782-55A1-B3F1D552F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388" y="3516151"/>
            <a:ext cx="3684083" cy="30024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A4CA5C-0C41-6082-7549-8D36B99634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6031" y="372901"/>
            <a:ext cx="3767682" cy="2920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AF51D1-E199-CE30-5085-9CAA7E0EB4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6031" y="3516151"/>
            <a:ext cx="3767682" cy="300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68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12AFCD-8410-14E0-DFEF-EF239F077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F141BE-07C4-5036-DCD3-8A6E6D895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97" y="466045"/>
            <a:ext cx="4197010" cy="29629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749D50-5C9E-34C7-C6D7-57112A13D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837" y="466045"/>
            <a:ext cx="3526119" cy="29629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0DAC29-1F1F-C09D-884F-144ECD1E9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186" y="466045"/>
            <a:ext cx="3526119" cy="29629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6A6BE3-4B2A-DDEF-A5FD-47174024B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2837" y="3501114"/>
            <a:ext cx="3526118" cy="30371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FB7CED-010C-A3C8-1AA9-42D3EF61F6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3185" y="3501114"/>
            <a:ext cx="3526118" cy="30371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EE955A3-6E03-96C4-4116-4CE915E926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596" y="3501113"/>
            <a:ext cx="4197009" cy="303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59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7CEA13-9371-DEA8-926C-71F5204B3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CF7F8AD-1F6C-86F9-89FE-7860FD973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70" y="688769"/>
            <a:ext cx="10877797" cy="2105768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rgbClr val="00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กลไก </a:t>
            </a:r>
            <a:r>
              <a:rPr lang="en-US" sz="3200" b="1" dirty="0">
                <a:solidFill>
                  <a:srgbClr val="00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ETL</a:t>
            </a:r>
          </a:p>
          <a:p>
            <a:pPr marL="0" lvl="0" indent="0" algn="thaiDist"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en-US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ETL </a:t>
            </a:r>
            <a:r>
              <a:rPr lang="th-TH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ย่อมาจาก </a:t>
            </a:r>
            <a:r>
              <a:rPr lang="en-US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Extract-Transform-Load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ซึ่งเป็นลำดับของกลไก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ETL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เพื่อนำข้อมูลจากแหล่งข้อมูลที่ยังไม่พร้อมนำมาใช้งานเพื่อการวิเคราะห์มาทำให้พร้อมใช้งาน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Data Preparation)</a:t>
            </a:r>
          </a:p>
          <a:p>
            <a:pPr marL="0" lvl="0" indent="0" algn="thaiDist">
              <a:buNone/>
            </a:pPr>
            <a:r>
              <a:rPr lang="th-TH" sz="3200" b="1" dirty="0">
                <a:solidFill>
                  <a:srgbClr val="00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ส่วนประกอบชองชุดกลไก </a:t>
            </a:r>
            <a:r>
              <a:rPr lang="en-US" sz="3200" b="1" dirty="0">
                <a:solidFill>
                  <a:srgbClr val="00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ETL</a:t>
            </a:r>
            <a:endParaRPr lang="th-TH" sz="3200" b="1" dirty="0">
              <a:solidFill>
                <a:srgbClr val="0000FF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29698" name="Picture 2" descr="กลไก ETL Extract Transform และ Load">
            <a:extLst>
              <a:ext uri="{FF2B5EF4-FFF2-40B4-BE49-F238E27FC236}">
                <a16:creationId xmlns:a16="http://schemas.microsoft.com/office/drawing/2014/main" id="{E2021715-2C5B-05D0-646C-7FE4B1C2B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11" y="2652033"/>
            <a:ext cx="108394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402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F63C92-C215-E466-D9DE-5731A6074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163AFFA-D654-2494-6E77-7886C0F72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895" y="950026"/>
            <a:ext cx="10580295" cy="1128156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ดังนั้นเมื่อพูดถึง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ETL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ในเวลานี้จะหมายถึง การสกัดข้อมูลจากต้นทาง แล้วทำการแปลงข้อมูลเพื่อให้พร้อมนำไปโหลดขึ้นปลายทางที่เป็น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Data Warehouse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ในรูปแบบ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Dimensional Model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นั่นเอง</a:t>
            </a:r>
            <a:endParaRPr lang="th-TH" sz="3600" b="1" dirty="0">
              <a:solidFill>
                <a:srgbClr val="0000FF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31746" name="Picture 2" descr="ETL Data Warehouse ให้ได้รูปแบบ Dimensional Model ">
            <a:extLst>
              <a:ext uri="{FF2B5EF4-FFF2-40B4-BE49-F238E27FC236}">
                <a16:creationId xmlns:a16="http://schemas.microsoft.com/office/drawing/2014/main" id="{F3DA5701-3FC9-21E5-B875-0AAA66BE0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614" y="2078182"/>
            <a:ext cx="9282855" cy="392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896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5867FC-5730-AE14-3C4A-02371E77E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3CC9971-995D-10B8-86F1-30D24A7F0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71" y="688768"/>
            <a:ext cx="10402164" cy="57120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th-TH" sz="3200" b="1" dirty="0">
                <a:solidFill>
                  <a:srgbClr val="00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เครื่องมือสำหรับ </a:t>
            </a:r>
            <a:r>
              <a:rPr lang="en-US" sz="3200" b="1" dirty="0">
                <a:solidFill>
                  <a:srgbClr val="00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ETL</a:t>
            </a:r>
          </a:p>
          <a:p>
            <a:pPr marL="0" lvl="0" indent="0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จะใช้เครื่องมือ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Microsoft SQL Server Integration Service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ซึ่งถูกออกแบบให้</a:t>
            </a:r>
          </a:p>
          <a:p>
            <a:pPr marL="0" lvl="0" indent="0"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1.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เข้าถึงแหล่งข้อมูลต้นทางได้หลากหลาย</a:t>
            </a:r>
          </a:p>
          <a:p>
            <a:pPr marL="0" lvl="0" indent="0"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2.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สามารถเรียกใช้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Service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อย่าง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Microsoft DQS (Data Quality Service)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เพื่อทำ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Data Cleansing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ให้กับข้อมูล</a:t>
            </a:r>
          </a:p>
          <a:p>
            <a:pPr marL="0" lvl="0" indent="0"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3.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มีกลไกเพื่อ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Transform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ข้อมูลที่ครบถ้วน</a:t>
            </a:r>
          </a:p>
          <a:p>
            <a:pPr marL="0" lvl="0" indent="0"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4.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รองรับการการ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Transform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ไปเป็น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Dimensional Model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โดยเฉพาะ</a:t>
            </a:r>
          </a:p>
          <a:p>
            <a:pPr marL="0" lvl="0" indent="0"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5.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รองรับ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Slow Changing Dimension</a:t>
            </a:r>
          </a:p>
          <a:p>
            <a:pPr marL="0" lvl="0" indent="0"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6.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รองรับ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Incremental Update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ปริมาณมาก</a:t>
            </a:r>
            <a:endParaRPr lang="th-TH" sz="3200" b="1" dirty="0">
              <a:solidFill>
                <a:srgbClr val="0000FF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618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D70811-B834-1060-3B02-9EA540C07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2D305CD-ED41-9AFF-1561-E2ADE79CB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773" y="546265"/>
            <a:ext cx="10877797" cy="4536374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en-US" sz="3200" b="1" dirty="0">
                <a:solidFill>
                  <a:srgbClr val="00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Data Modeling</a:t>
            </a:r>
          </a:p>
          <a:p>
            <a:pPr marL="0" lvl="0" indent="0" algn="thaiDist"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เป็นการสร้างความสัมพันธ์ของข้อมูล เชื่อมโยงข้อมูล กำหนดการออกแบบข้อมูล ในรูปแบบของ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Star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Schema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Snowflake schema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3074" name="Picture 2" descr="Power BI Data Modeling">
            <a:extLst>
              <a:ext uri="{FF2B5EF4-FFF2-40B4-BE49-F238E27FC236}">
                <a16:creationId xmlns:a16="http://schemas.microsoft.com/office/drawing/2014/main" id="{C6651517-220A-4AB2-D9EE-59756BDCE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813" y="2120550"/>
            <a:ext cx="8115161" cy="453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85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0E9DC5-8B7C-53EE-8036-A85232FB1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0AD029F-A4DD-7C05-9E71-E1F246070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773" y="546265"/>
            <a:ext cx="10877797" cy="4536374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</a:t>
            </a:r>
            <a:r>
              <a:rPr lang="en-US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. </a:t>
            </a:r>
            <a:r>
              <a:rPr lang="th-TH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สร้าง </a:t>
            </a:r>
            <a:r>
              <a:rPr lang="en-US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Power BI Report</a:t>
            </a:r>
            <a:endParaRPr lang="th-TH" sz="3200" b="1" dirty="0">
              <a:solidFill>
                <a:srgbClr val="00B05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lvl="0" indent="0" algn="thaiDist"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สามารถนำข้อมูลมานำเสนอในรูปแบบของ </a:t>
            </a:r>
            <a:r>
              <a:rPr lang="en-US" sz="2800" b="1" u="sng" dirty="0">
                <a:solidFill>
                  <a:srgbClr val="00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Visualization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ต่าง ๆ ได้อย่างน่าสนใจ สวยงาม และตอบโจทย์ทางธุรกิจ เชื่อมโยงข้อมูลเข้าด้วยกันอย่างเป็นระบบ ให้ข้อมูลถูกต้อง และสวยงาม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2818E3-2C1C-80EA-3529-96319442D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617" y="2102736"/>
            <a:ext cx="789622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96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3A8CA7-AD63-F99F-2F53-A9332062C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8946C25-83A7-4C37-0522-0AC3272CD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773" y="546265"/>
            <a:ext cx="10877797" cy="4536374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en-US" sz="3200" b="1" dirty="0">
                <a:solidFill>
                  <a:srgbClr val="00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Visualization </a:t>
            </a:r>
            <a:r>
              <a:rPr lang="th-TH" sz="3200" b="1" dirty="0">
                <a:solidFill>
                  <a:srgbClr val="00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ใน </a:t>
            </a:r>
            <a:r>
              <a:rPr lang="en-US" sz="3200" b="1" dirty="0">
                <a:solidFill>
                  <a:srgbClr val="00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Power BI Desktop</a:t>
            </a:r>
            <a:endParaRPr lang="th-TH" sz="3200" b="1" dirty="0">
              <a:solidFill>
                <a:srgbClr val="0000FF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lvl="0" indent="0" algn="thaiDist"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Power BI Desktop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มี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Visualization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(ตัวช่วยนำเสนอข้อมูล) ได้หลากหลายรูปแบบ เช่น ตาราง กราฟ แผนที่ กราฟฟิกต่าง ๆ ที่จะช่วยให้การสรุปผลข้อมูลแบบที่ดูได้ง่าย สวยงาม อีกทั้งยังสามารถแสดงผลในรูปแบบของ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Interactive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ได้อีกด้วย</a:t>
            </a:r>
          </a:p>
          <a:p>
            <a:pPr marL="0" lvl="0" indent="0" algn="thaiDist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จุดเด่น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Visualization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ใน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Power BI Desktop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สามารถเข้าถึง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Dashboard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Report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ที่ได้สร้างไว้ได้จากทุกอุปกรณ์ ไม่ว่าจะเป็น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PC, Tablet, Mobile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ได้โดยไม่รูปแบบการแสดงผลไม่เพี้ยนด้วย และหากเปิดดูผ่านทาง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Browser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ก็สามารถดูได้โดยไม่ต้องติดตั้ง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Add-Ins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ใด ๆ เพิ่มเติม ในหลักการที่ว่า "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Design One View Anywhere"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410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6EFB6A-25CB-F152-AF14-204E126ED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6A14314-0D27-F352-2388-813C6EDA8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773" y="546265"/>
            <a:ext cx="10877797" cy="4536374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rgbClr val="00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ประเภทของกราฟ และ </a:t>
            </a:r>
            <a:r>
              <a:rPr lang="en-US" sz="3200" b="1" dirty="0">
                <a:solidFill>
                  <a:srgbClr val="00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Visualization </a:t>
            </a:r>
            <a:r>
              <a:rPr lang="th-TH" sz="3200" b="1" dirty="0">
                <a:solidFill>
                  <a:srgbClr val="00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ที่มีใน </a:t>
            </a:r>
            <a:r>
              <a:rPr lang="en-US" sz="3200" b="1" dirty="0">
                <a:solidFill>
                  <a:srgbClr val="00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Power BI Desktop </a:t>
            </a:r>
            <a:endParaRPr lang="th-TH" sz="3200" b="1" dirty="0">
              <a:solidFill>
                <a:srgbClr val="0000FF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Area charts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		2.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Bar and column charts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	3.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Pie charts</a:t>
            </a:r>
          </a:p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Scatter and Bubble charts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5.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Cards: Multi row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	6.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Combo charts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7.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Doughnut charts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	8.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Funnel charts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	9.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Gauge charts</a:t>
            </a:r>
          </a:p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10.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KPIs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		11.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Maps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		12.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ArcGIS maps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</a:p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13.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Filled maps (Choropleth)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14.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Matrix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		15.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Slicers</a:t>
            </a:r>
          </a:p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16.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Tables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		17.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Waterfall charts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	18. </a:t>
            </a:r>
            <a:r>
              <a:rPr lang="en-US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Treemap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630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DC41B7-9892-6CFA-25E3-D7788C377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C8336CB-EB31-C060-EBFF-D33433901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524" y="676894"/>
            <a:ext cx="10877797" cy="653143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Area charts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กราฟพื้นที่ แสดงการเปรียบเทียบ คล้าย ๆ กับ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Line Chart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ที่จะแสดง</a:t>
            </a:r>
          </a:p>
        </p:txBody>
      </p:sp>
      <p:pic>
        <p:nvPicPr>
          <p:cNvPr id="5122" name="Picture 2" descr="Area Charts ของ Power BI ">
            <a:extLst>
              <a:ext uri="{FF2B5EF4-FFF2-40B4-BE49-F238E27FC236}">
                <a16:creationId xmlns:a16="http://schemas.microsoft.com/office/drawing/2014/main" id="{0A1E74A3-6964-159D-1A64-7CCD031D0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19" y="1330037"/>
            <a:ext cx="952500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82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8E6C69-83A4-E645-1295-C37FADA18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63" y="479651"/>
            <a:ext cx="1447800" cy="1457325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A3D295-6650-45B7-A66A-FAF9C9D5B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421" y="271436"/>
            <a:ext cx="8361548" cy="11430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Microsoft Power Platform </a:t>
            </a:r>
            <a:endParaRPr lang="th-TH" sz="4400" dirty="0">
              <a:solidFill>
                <a:srgbClr val="00B0F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609416"/>
            <a:ext cx="11060428" cy="4631727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คือ ชุดของซอฟต์แวร์ที่จะช่วย วิเคราะห์ข้อมูล สร้างโซลูชั่น ทำ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Workflow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และสร้าง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Chatbot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โดยเขียนโค้ดน้อยมาก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Low Code Platform)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ซึ่งรวมเอาเทคโนโลยีต่าง ๆ ไว้มากมาย โดยมี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AI Builder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เพื่อใช้ในการเก็บข้อมูล และ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Data Connectors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ที่มีมากกว่า 400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connections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ประกอบด้วย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122BF7-94E8-9E6D-EC0A-9A096A033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412" y="3447297"/>
            <a:ext cx="94011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97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40BA10-4F9D-5B5D-CB41-6425E248C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2D07736-6445-F725-0732-FC2AB5CA4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524" y="676894"/>
            <a:ext cx="10877797" cy="1116280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Bar and column charts</a:t>
            </a:r>
            <a:r>
              <a:rPr lang="th-TH" sz="3200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กราฟแท่งหรือ กราฟบาร์ เป็นกราฟที่ใช้เปรียบเทียบข้อมูล โดยแสดงค่าของข้อมูลที่ต้องการ</a:t>
            </a:r>
          </a:p>
        </p:txBody>
      </p:sp>
      <p:pic>
        <p:nvPicPr>
          <p:cNvPr id="8194" name="Picture 2" descr="Column Charts ของ Power BI ">
            <a:extLst>
              <a:ext uri="{FF2B5EF4-FFF2-40B4-BE49-F238E27FC236}">
                <a16:creationId xmlns:a16="http://schemas.microsoft.com/office/drawing/2014/main" id="{6390E92E-6E84-A552-8AA9-13DD41377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24" y="2182524"/>
            <a:ext cx="4853601" cy="268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B3A781-C8FB-3697-17D9-D40820A36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027" y="1911927"/>
            <a:ext cx="5406634" cy="295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32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BE30DC-E970-0F59-78EC-338B848F0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6CA818C-F88F-0BD1-357C-CAD298F6C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524" y="676894"/>
            <a:ext cx="10877797" cy="1116280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en-US" sz="32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Pie charts</a:t>
            </a:r>
            <a:r>
              <a:rPr lang="th-TH" sz="32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เป็นกราฟวงกลม เอาไว้เน้นดูข้อมูลในรูปแบบของสัดส่วน เช่น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Market Share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เป็นต้น</a:t>
            </a:r>
          </a:p>
        </p:txBody>
      </p:sp>
      <p:pic>
        <p:nvPicPr>
          <p:cNvPr id="9218" name="Picture 2" descr="Pie Charts ของ Power BI  เพื่อดูสัดส่วนของยอดขาย">
            <a:extLst>
              <a:ext uri="{FF2B5EF4-FFF2-40B4-BE49-F238E27FC236}">
                <a16:creationId xmlns:a16="http://schemas.microsoft.com/office/drawing/2014/main" id="{FE3E5E22-1FE3-3968-1027-F16F8B546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675" y="1551062"/>
            <a:ext cx="7388431" cy="448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112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1726C8-6C48-6503-71AD-DC1D27B01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91657B7-8CFB-2E20-DD47-0C5CE9866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617517"/>
            <a:ext cx="10877797" cy="1888176"/>
          </a:xfrm>
        </p:spPr>
        <p:txBody>
          <a:bodyPr>
            <a:normAutofit fontScale="92500" lnSpcReduction="10000"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en-US" sz="32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Scatter and Bubble charts</a:t>
            </a:r>
            <a:r>
              <a:rPr lang="th-TH" sz="32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เป็นคือกราฟประเภทจุด โดยเป็นรูปแบบของแกน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X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และแกน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Y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ซึ่งหากเป็น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Bubble Chart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จะสามารถกำหนดในเรื่องของขนาด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Size)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ให้กับจุดได้อีกด้วยและ ยังสามารถกำหนดในเรื่องของความสดของสี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Saturation)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ได้อีกด้วยเช่น กราฟแสดงยอดขายและจำนวนหน่วย พร้อมการเปลี่ยนแปลงยอดขายของสินค้าในแต่ละกลุ่ม เป็นต้น</a:t>
            </a:r>
          </a:p>
        </p:txBody>
      </p:sp>
      <p:pic>
        <p:nvPicPr>
          <p:cNvPr id="9226" name="Picture 10" descr="Scatter and Bubble chart ของ Power BI เพื่อดูยอดขายและจำนวนหน่วย พร้อมการเปลี่ยนแปลงยอดขายของสินค้าในแต่ละกลุ่ม">
            <a:extLst>
              <a:ext uri="{FF2B5EF4-FFF2-40B4-BE49-F238E27FC236}">
                <a16:creationId xmlns:a16="http://schemas.microsoft.com/office/drawing/2014/main" id="{E520B09B-D1B8-3E38-92A5-ECF7FC3C8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004" y="2300288"/>
            <a:ext cx="952500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743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E6DAA0-994B-837F-D2C3-E5D32E0BA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897A992-B07E-1618-2C7B-19FA2275E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617517"/>
            <a:ext cx="10877797" cy="1888176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rgbClr val="0099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</a:t>
            </a:r>
            <a:r>
              <a:rPr lang="en-US" sz="3200" b="1" dirty="0">
                <a:solidFill>
                  <a:srgbClr val="0099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Cards: Multi row</a:t>
            </a:r>
            <a:r>
              <a:rPr lang="th-TH" sz="3200" b="1" dirty="0">
                <a:solidFill>
                  <a:srgbClr val="0099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เป็นเสมือนเป็นข้อมูลสรุปในรูปแบบเป็นคอลัมน์เดี่ยว หรือ แถวเดี่ยว เพื่อสรุปยอด ง่ายๆ เช่น สรุปยอดขายในแต่ละจังหวัด</a:t>
            </a:r>
          </a:p>
        </p:txBody>
      </p:sp>
      <p:pic>
        <p:nvPicPr>
          <p:cNvPr id="12290" name="Picture 2" descr="Multi-Row Card ใน Power BI">
            <a:extLst>
              <a:ext uri="{FF2B5EF4-FFF2-40B4-BE49-F238E27FC236}">
                <a16:creationId xmlns:a16="http://schemas.microsoft.com/office/drawing/2014/main" id="{2115E519-8371-EF15-CFA2-9CDC93918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691" y="1888175"/>
            <a:ext cx="1857400" cy="43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125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712235-F1F9-AE22-5C78-7CB3F72D2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DBB1A6C-089A-BA57-158F-50C1E9072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402" y="1211974"/>
            <a:ext cx="3823855" cy="4310051"/>
          </a:xfrm>
        </p:spPr>
        <p:txBody>
          <a:bodyPr>
            <a:normAutofit fontScale="92500" lnSpcReduction="10000"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rgbClr val="9966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6. </a:t>
            </a:r>
            <a:r>
              <a:rPr lang="en-US" sz="3200" b="1" dirty="0">
                <a:solidFill>
                  <a:srgbClr val="9966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Combo charts</a:t>
            </a:r>
            <a:r>
              <a:rPr lang="th-TH" sz="3200" b="1" dirty="0">
                <a:solidFill>
                  <a:srgbClr val="9966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</a:p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เป็นสำหรับสร้างกราฟในการนำเสนอที่เป็นคนละ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Scale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กันของ 2 ข้อมูลเป็นอย่างน้อย โดยนำเสนอคนละแกนกัน โดยส่วนใหญ่มักจะนำเสนอในรูปแบบของกราฟแท่ง และกราฟเส้นผสมกัน เช่น การเปรียบเทียบยอดขาย กับ %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Margin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 ในกราฟแสดงยอดขาย กับ จำนวนหน่วยที่ขายได้ในแต่ละปี เป็นต้น</a:t>
            </a:r>
          </a:p>
        </p:txBody>
      </p:sp>
      <p:pic>
        <p:nvPicPr>
          <p:cNvPr id="11266" name="Picture 2" descr="Combo Chart ใน Power BI เพื่อแสดงยอดขาย กับ จำนวนหน่วยที่ขายได้ในแต่ละปี">
            <a:extLst>
              <a:ext uri="{FF2B5EF4-FFF2-40B4-BE49-F238E27FC236}">
                <a16:creationId xmlns:a16="http://schemas.microsoft.com/office/drawing/2014/main" id="{C7B58D33-E654-D17C-E9B7-D9DEF15A9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020" y="1389413"/>
            <a:ext cx="6356639" cy="485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145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9DA853-A60F-298F-3197-D226EDEAF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0744E6A-E503-FA52-8195-AF35B9296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402" y="1211974"/>
            <a:ext cx="3823855" cy="4310051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7. </a:t>
            </a:r>
            <a:r>
              <a:rPr lang="en-US" sz="32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Doughnut charts</a:t>
            </a:r>
            <a:endParaRPr lang="th-TH" sz="3200" b="1" dirty="0">
              <a:solidFill>
                <a:srgbClr val="00B0F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เป็นเป้าหมายของกราฟประเภทโดนัท คล้าย ๆ กับ กราฟประเภทวงกลมแต่จะเจาะรูตรงกลาง เพื่อนำเสนอในมุมที่แตกต่างจากเดิม</a:t>
            </a:r>
          </a:p>
        </p:txBody>
      </p:sp>
      <p:pic>
        <p:nvPicPr>
          <p:cNvPr id="13314" name="Picture 2" descr="Donut Chart ของ Power BI ที่จะแสดงสัดส่วนของยอดขายของพนักงานแต่ละคน">
            <a:extLst>
              <a:ext uri="{FF2B5EF4-FFF2-40B4-BE49-F238E27FC236}">
                <a16:creationId xmlns:a16="http://schemas.microsoft.com/office/drawing/2014/main" id="{F43FC171-FCFC-24EF-79CA-0036EBA0D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009" y="1383476"/>
            <a:ext cx="65151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943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48D0FD-B09B-28A4-ADE5-D0A949748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F692AD3-ED0D-01FE-58B0-0F5B84A8F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402" y="1211974"/>
            <a:ext cx="3823855" cy="4310051"/>
          </a:xfrm>
        </p:spPr>
        <p:txBody>
          <a:bodyPr>
            <a:normAutofit fontScale="92500" lnSpcReduction="20000"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chemeClr val="bg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8. 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Funnel charts</a:t>
            </a:r>
            <a:endParaRPr lang="th-TH" sz="3200" b="1" dirty="0">
              <a:solidFill>
                <a:schemeClr val="bg2">
                  <a:lumMod val="5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จากภาพจะเป็นด้านขวาของกราฟโดยจะแสดงจากตัวเลขมากไปยังตัวเลขน้อย โดยแสดงเป็นพื้นที่ ให้เห็นปริมาณและลำดับประกอบกัน ซึ่งเทียบว่าตัวใหญ่สุดคือ 100%</a:t>
            </a:r>
          </a:p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โดย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Dashboard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ในภาพเป็น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Sales Performance by Country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กราฟแสดงยอดขายในแต่ละประเทศเป็นการแสดงยอดขายในลักษณะ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Funnel Chart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15362" name="Picture 2" descr="กราฟแสดงยอดขายในแต่ละประเทศ โดยแสดงยอดขายในลักษณะ Funnel Chart">
            <a:extLst>
              <a:ext uri="{FF2B5EF4-FFF2-40B4-BE49-F238E27FC236}">
                <a16:creationId xmlns:a16="http://schemas.microsoft.com/office/drawing/2014/main" id="{3F615113-3494-D05D-19A5-EB7A2480B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275" y="1727086"/>
            <a:ext cx="6599973" cy="367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833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A6C0EF-C8FA-BA97-E206-A7AEFCAD7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AA3328A-3E7A-FB87-78C0-BB3B97494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402" y="1211974"/>
            <a:ext cx="3942608" cy="4310051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rgbClr val="FF99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9. </a:t>
            </a:r>
            <a:r>
              <a:rPr lang="en-US" sz="3200" b="1" dirty="0">
                <a:solidFill>
                  <a:srgbClr val="FF99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Gauge charts</a:t>
            </a:r>
            <a:endParaRPr lang="th-TH" sz="3200" b="1" dirty="0">
              <a:solidFill>
                <a:srgbClr val="FF99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ใช้สำหรับสรุปตัวเลขโดยสามารถเปรียบเทียบกับค่าที่ต้องการได้ เช่น ยอดขายปีนี้ เทียบ กับยอดขายปีที่แล้ว เป็นอย่างไร</a:t>
            </a:r>
          </a:p>
        </p:txBody>
      </p:sp>
      <p:pic>
        <p:nvPicPr>
          <p:cNvPr id="14338" name="Picture 2" descr="KPIs ใน Power BI">
            <a:extLst>
              <a:ext uri="{FF2B5EF4-FFF2-40B4-BE49-F238E27FC236}">
                <a16:creationId xmlns:a16="http://schemas.microsoft.com/office/drawing/2014/main" id="{5EAC9220-8CE7-08A8-43D9-F90BFBC64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458" y="1211974"/>
            <a:ext cx="493395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823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ADF780-7930-0503-A15E-9346796ED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B4D2377-7E3A-76BF-00F6-1754D1F03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402" y="1211974"/>
            <a:ext cx="4168240" cy="4310051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10. </a:t>
            </a:r>
            <a:r>
              <a:rPr lang="en-US" sz="32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Maps</a:t>
            </a:r>
            <a:endParaRPr lang="th-TH" sz="3200" b="1" dirty="0">
              <a:solidFill>
                <a:srgbClr val="00B0F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ใช้สำหรับการนำเสนอข้อมูลที่ต้องอ้างถึงตำแหน่งของประเทศ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Country) ,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ชื่อเมือง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City) ,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จังหวัด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Province)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 พิกัด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Longitude, Latitude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โดยสามารถนำเสนอในรูปแบบของแผนที่ได้ โดย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Engine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ที่ใช้ในการแสดงผล คือ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Bing Map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16386" name="Picture 2" descr="การแสดงยอดขายด้วยการนำเสนอด้วย Map ใน Power BI ">
            <a:extLst>
              <a:ext uri="{FF2B5EF4-FFF2-40B4-BE49-F238E27FC236}">
                <a16:creationId xmlns:a16="http://schemas.microsoft.com/office/drawing/2014/main" id="{89819CE2-673D-A6BA-605B-DE29D1D63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14" y="1211974"/>
            <a:ext cx="6196048" cy="454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99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C2EBEE-AF3A-AE57-2C48-41D2EE3D2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93B6843-68B1-1926-E434-01E16B38E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402" y="489347"/>
            <a:ext cx="10497788" cy="4310051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chemeClr val="tx2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11. </a:t>
            </a:r>
            <a:r>
              <a:rPr lang="en-US" sz="3200" b="1" dirty="0">
                <a:solidFill>
                  <a:schemeClr val="tx2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Filled maps (Choropleth)</a:t>
            </a:r>
            <a:endParaRPr lang="th-TH" sz="3200" b="1" dirty="0">
              <a:solidFill>
                <a:schemeClr val="tx2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เป็นรูปแบบการนำเสนอแผนที่ในลักษณะของการใส่เฉดสีให้กับแผนที่ได้ เช่น จะนำเสนอยอดขายในแต่ละจังหวัด โดยจังหวัดใดยอดขายสูง ก็จะให้เห็นเป็นแผนที่จังหวัดนั้น ๆ แล้วเทสีเขียวเข้าไปให้เห็นได้อย่างชัดเจน</a:t>
            </a:r>
          </a:p>
          <a:p>
            <a:pPr marL="0" lvl="0" indent="0" algn="thaiDist">
              <a:buNone/>
            </a:pP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lvl="0" indent="0" algn="thaiDist">
              <a:buNone/>
            </a:pP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18434" name="Picture 2" descr=" filled-map-power-bi">
            <a:extLst>
              <a:ext uri="{FF2B5EF4-FFF2-40B4-BE49-F238E27FC236}">
                <a16:creationId xmlns:a16="http://schemas.microsoft.com/office/drawing/2014/main" id="{4F8D1AA9-F699-0839-F1FF-C261077AA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796" y="2644372"/>
            <a:ext cx="9525000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36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F38933-48B0-14D1-94C1-CDB7B1543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B84373-BB85-E2D5-5811-850960454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04" y="95003"/>
            <a:ext cx="2013527" cy="1811296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9081DCC-0488-7DD2-3758-DAD428D52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421" y="271436"/>
            <a:ext cx="8361548" cy="11430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Microsoft Power BI</a:t>
            </a:r>
            <a:endParaRPr lang="th-TH" sz="4400" dirty="0">
              <a:solidFill>
                <a:srgbClr val="00B0F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9AD35B4-C5CF-B262-9145-6A7D19DDE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609416"/>
            <a:ext cx="11060428" cy="4631727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เป็นเครื่องมือในการวิเคราะห์ข้อมูลธุรกิจ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Business Analytics Tool)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และสร้างรายงาน สร้าง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Dashboard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ได้อย่างน่าสนใจ ให้ผู้ใช้งานเพื่อประกอบการตัดสินใจ แบบรวมศูนย์ สามารถอัพเดต ได้อย่างทันที อีกทั้งยังสามารถดูได้จากทุกๆ อุปกรณ์ ทั้ง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PC, Mobile, Tablet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ผู้ใช้สามารถทำ คลิกเพื่อดูข้อมูลในมุมที่ต้องการ เพื่อที่จะหาคำตอบ เพื่อตัดสินใจ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Power BI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สามารถเชื่อมต่อแหล่งข้อมูล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Data Source)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ที่เป็นที่นิยมมากมาย เช่น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Excel, Database, Website, File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ต่าง ๆ ด้วยหลักการของ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Design Once View Anywhere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คือออกแบบครั้งเดียวแล้วดูได้จากทุก ๆ ที่ ทุก ๆ เวลา</a:t>
            </a:r>
          </a:p>
        </p:txBody>
      </p:sp>
    </p:spTree>
    <p:extLst>
      <p:ext uri="{BB962C8B-B14F-4D97-AF65-F5344CB8AC3E}">
        <p14:creationId xmlns:p14="http://schemas.microsoft.com/office/powerpoint/2010/main" val="697301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E9F289-9697-3346-56E5-89C6B5751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1E34B3A-0EBD-BEF3-2DE4-033794191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79" y="891341"/>
            <a:ext cx="10735294" cy="4310051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.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Matrix</a:t>
            </a:r>
          </a:p>
          <a:p>
            <a:pPr marL="0" lvl="0" indent="0" algn="thaiDist"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จะเหมือนกับการแสดงผลใน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Pivot Table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ประกอบด้วยส่วน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Row Header, Column Header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และส่วนของการสรุปผลข้อมูล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โดยสามารถเลือกสูตรที่ต้องการประมวลผลได้หลากหลาย</a:t>
            </a:r>
          </a:p>
          <a:p>
            <a:pPr marL="0" lvl="0" indent="0" algn="thaiDist">
              <a:buNone/>
            </a:pP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lvl="0" indent="0" algn="thaiDist">
              <a:buNone/>
            </a:pP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17410" name="Picture 2" descr="Slicer เป็นเครื่องมือในการกรอง สามารถระบุว่าจะให้เลือกได้ทีละตัว หรือ ทีละหลายๆ ตัว อีกด้วย">
            <a:extLst>
              <a:ext uri="{FF2B5EF4-FFF2-40B4-BE49-F238E27FC236}">
                <a16:creationId xmlns:a16="http://schemas.microsoft.com/office/drawing/2014/main" id="{E9C0887D-EAB1-4EBE-DFF5-4EF5E9041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221" y="2488226"/>
            <a:ext cx="9525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588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7E4939-342B-988A-DED7-E5D56F6DB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A623376-6A6C-D306-E42F-1D13D642E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78" y="665710"/>
            <a:ext cx="8312720" cy="4310051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rgbClr val="009999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</a:t>
            </a:r>
            <a:r>
              <a:rPr lang="en-US" sz="3200" b="1" dirty="0">
                <a:solidFill>
                  <a:srgbClr val="009999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</a:t>
            </a:r>
            <a:r>
              <a:rPr lang="th-TH" sz="3200" b="1" dirty="0">
                <a:solidFill>
                  <a:srgbClr val="009999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. </a:t>
            </a:r>
            <a:r>
              <a:rPr lang="en-US" sz="3200" b="1" dirty="0">
                <a:solidFill>
                  <a:srgbClr val="009999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Tables</a:t>
            </a:r>
          </a:p>
          <a:p>
            <a:pPr marL="0" lvl="0" indent="0" algn="thaiDist"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เป็นรูปแบบแรกของการนำเสนอข้อมูลกันก็ว่าได้ แสดงผลในรูปแบบของตารางโดยจะระบุการจัดกลุ่มได้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Group)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และรูปแบบของสูตรที่จะแสดงผลว่าจะแสดงผลด้วยสูตรอะไร ให้กับข้อมูลใด</a:t>
            </a:r>
          </a:p>
          <a:p>
            <a:pPr marL="0" lvl="0" indent="0" algn="thaiDist">
              <a:buNone/>
            </a:pP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E3F353-0720-7AD5-4C43-457C86763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605" y="2596445"/>
            <a:ext cx="8047067" cy="2462443"/>
          </a:xfrm>
          <a:prstGeom prst="rect">
            <a:avLst/>
          </a:prstGeom>
        </p:spPr>
      </p:pic>
      <p:pic>
        <p:nvPicPr>
          <p:cNvPr id="19458" name="Picture 2" descr=" table-with-conditional-formatting-power-bi">
            <a:extLst>
              <a:ext uri="{FF2B5EF4-FFF2-40B4-BE49-F238E27FC236}">
                <a16:creationId xmlns:a16="http://schemas.microsoft.com/office/drawing/2014/main" id="{06BE352B-90C5-0252-00A5-99203E792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498" y="1318160"/>
            <a:ext cx="2218492" cy="539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6486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F1A26D-D51A-8187-31DA-5743B51E1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FCA2820-40F9-A178-6145-38AA52E01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79" y="891341"/>
            <a:ext cx="3092734" cy="4310051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</a:t>
            </a:r>
            <a:r>
              <a:rPr lang="en-US" sz="32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</a:t>
            </a:r>
            <a:r>
              <a:rPr lang="th-TH" sz="32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. </a:t>
            </a:r>
            <a:r>
              <a:rPr lang="en-US" sz="32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Waterfall charts</a:t>
            </a:r>
          </a:p>
          <a:p>
            <a:pPr marL="0" lvl="0" indent="0" algn="thaiDist"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เป็นกราฟที่แสดงให้เห็นความสัมพันธ์พร้อมการเปลี่ยนแปลงของข้อมูล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โดยในรูปเป็นการเปลี่ยนแปลงยอดขายในแต่ละเดือน และแสดงยอดรวมที่ท้ายของกราฟในบริเวณ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Total </a:t>
            </a:r>
          </a:p>
          <a:p>
            <a:pPr marL="0" lvl="0" indent="0" algn="thaiDist">
              <a:buNone/>
            </a:pP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lvl="0" indent="0" algn="thaiDist">
              <a:buNone/>
            </a:pP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20482" name="Picture 2" descr="Water fall Map บน Power BI">
            <a:extLst>
              <a:ext uri="{FF2B5EF4-FFF2-40B4-BE49-F238E27FC236}">
                <a16:creationId xmlns:a16="http://schemas.microsoft.com/office/drawing/2014/main" id="{F4539B0C-C951-BBDC-3775-174532786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768" y="836870"/>
            <a:ext cx="7635138" cy="518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7858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AFC1EF-4FB9-650B-089A-61D0AE736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Treemap เพื่อแสดงยอดขายของสินค้าตามแต่ละ Sale ซึ่งจะเห็นว่า Margaret สร้างยอดขายได้สูงสุด">
            <a:extLst>
              <a:ext uri="{FF2B5EF4-FFF2-40B4-BE49-F238E27FC236}">
                <a16:creationId xmlns:a16="http://schemas.microsoft.com/office/drawing/2014/main" id="{6E4D3410-CD2F-7C90-0DF3-D73943082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513" y="940902"/>
            <a:ext cx="7551130" cy="497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F997BDB-AA42-30EB-2D81-4A6924F63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79" y="891341"/>
            <a:ext cx="3092734" cy="4310051"/>
          </a:xfrm>
        </p:spPr>
        <p:txBody>
          <a:bodyPr>
            <a:normAutofit fontScale="92500" lnSpcReduction="20000"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rgbClr val="8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</a:t>
            </a:r>
            <a:r>
              <a:rPr lang="en-US" sz="3200" b="1" dirty="0">
                <a:solidFill>
                  <a:srgbClr val="8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6</a:t>
            </a:r>
            <a:r>
              <a:rPr lang="th-TH" sz="3200" b="1" dirty="0">
                <a:solidFill>
                  <a:srgbClr val="8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. </a:t>
            </a:r>
            <a:r>
              <a:rPr lang="en-US" sz="3200" b="1" dirty="0" err="1">
                <a:solidFill>
                  <a:srgbClr val="8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Treemap</a:t>
            </a:r>
            <a:endParaRPr lang="en-US" sz="3200" b="1" dirty="0">
              <a:solidFill>
                <a:srgbClr val="80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lvl="0" indent="0" algn="thaiDist"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ำเสนอในรูปแบบของพื้นที่โดยหากตัวเลขมากก็จะแสดงด้วยพื้นที่ใหญ่เพื่อให้เห็นเป็นสัดส่วนของข้อมูลอีกลักษณะหนึ่ง เพราะหากนำเสนอด้วยกราฟวงกลมอาจจะไม่เหมาะสมหากมีกลุ่มของข้อมูลจำนวนมาก ๆ แต่ </a:t>
            </a:r>
            <a:r>
              <a:rPr lang="en-US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Treemap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สามารถช่วยตอบโจทย์ดังกล่าวได้</a:t>
            </a:r>
          </a:p>
          <a:p>
            <a:pPr marL="0" lvl="0" indent="0" algn="thaiDist">
              <a:buNone/>
            </a:pP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lvl="0" indent="0" algn="thaiDist">
              <a:buNone/>
            </a:pP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lvl="0" indent="0" algn="thaiDist">
              <a:buNone/>
            </a:pP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643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41496A-123B-12D1-1812-4864E7E90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F7C8951-4168-69E7-7D0F-F25F73A40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77" y="665710"/>
            <a:ext cx="10355285" cy="4310051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rgbClr val="009999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ภาษา </a:t>
            </a:r>
            <a:r>
              <a:rPr lang="en-US" sz="3200" b="1" dirty="0">
                <a:solidFill>
                  <a:srgbClr val="009999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 </a:t>
            </a:r>
            <a:r>
              <a:rPr lang="th-TH" sz="3200" b="1" dirty="0">
                <a:solidFill>
                  <a:srgbClr val="009999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ใน </a:t>
            </a:r>
            <a:r>
              <a:rPr lang="en-US" sz="3200" b="1" dirty="0">
                <a:solidFill>
                  <a:srgbClr val="009999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Power Query</a:t>
            </a:r>
          </a:p>
          <a:p>
            <a:pPr marL="0" lvl="0" indent="0" algn="thaiDist"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ภาษา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 (M Language)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คือภาษาสคริปต์ที่ทำงานในหลังฉากเมื่อเราสร้างสูตรด้วย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Power Query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Power BI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Excel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ถูกสร้างโดย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Microsoft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หน้าที่หลักของภาษา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คือการแปลงข้อมูล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Data Transformation)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ETL (Extract Transform Load)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มีความสามารถในการ นำข้อมูลจากแหล่งต่าง ๆ มาจัดการทำให้ข้อมูลต่าง ๆ นั้น เพื่อเตรียมข้อมูลให้พร้อมที่จะนำไปใช้ในการวิเคราะห์ข้อมูลต่อไป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428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F266CA-D57B-8BA8-9A33-49553749D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08A8C48-B8C0-0E91-B7E4-A9DE87487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77" y="665710"/>
            <a:ext cx="10533415" cy="4310051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rgbClr val="009999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ลักษณะของภาษา </a:t>
            </a:r>
            <a:r>
              <a:rPr lang="en-US" sz="3200" b="1" dirty="0">
                <a:solidFill>
                  <a:srgbClr val="009999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</a:t>
            </a:r>
          </a:p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ภาษา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มีลักษณะเป็นภาษาคอมพิวเตอร์เต็มรูปแบบ ลักษณะคล้ายภาษา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F#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เช่น</a:t>
            </a:r>
          </a:p>
          <a:p>
            <a:pPr marL="0" lvl="0" indent="0" algn="thaiDist"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M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เป็นภาษาเชิงฟังก์ชัน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functional programming language)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คำสั่งเป็นตัวอักษรเล็กทั้งหมด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การประกาศตัวแปรสามารถทำได้โดยไม่ต้องกำหนดชนิดข้อมูล ตัวแปรมีลักษณะพลวัตคือเปลี่ยน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Data Type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ไปมาได้ มีประเภท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Data Type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พื้นฐานคือ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Whole Number, Decimal, Text, Boolean, Date, </a:t>
            </a:r>
            <a:r>
              <a:rPr lang="en-US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DateTime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null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มีประเภทแบบเก็บข้อมูลเป็นชุดลายแบบ เช่น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list, record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table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ลักษณะของฟังก์ชันจะเหมือนฟังก์ชันทางคณิตศาสตร์ ไม่ใช่ฟังก์ชันที่เป็นโปรแกรมย่อยอย่างในภาษา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5999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935903-10E8-23C8-FCAD-33726DB54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C06B84D-FFD8-FDC4-4EB5-50C1A0ABB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77" y="665710"/>
            <a:ext cx="10402787" cy="5865719"/>
          </a:xfrm>
        </p:spPr>
        <p:txBody>
          <a:bodyPr>
            <a:normAutofit lnSpcReduction="10000"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rgbClr val="009999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ความสามารถของ </a:t>
            </a:r>
            <a:r>
              <a:rPr lang="en-US" sz="3200" b="1" dirty="0">
                <a:solidFill>
                  <a:srgbClr val="009999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Power Query</a:t>
            </a:r>
          </a:p>
          <a:p>
            <a:pPr marL="0" lvl="0" indent="0" algn="thaiDist"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1.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การสกัดข้อมูล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Extract Data)</a:t>
            </a:r>
          </a:p>
          <a:p>
            <a:pPr marL="0" lvl="0" indent="0" algn="thaiDist"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2.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การรวมข้อมูล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Combine Data)</a:t>
            </a:r>
          </a:p>
          <a:p>
            <a:pPr marL="0" lvl="0" indent="0" algn="thaiDist"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3.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การแปลงข้อมูล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Data Transformation)</a:t>
            </a:r>
          </a:p>
          <a:p>
            <a:pPr marL="0" lvl="0" indent="0" algn="thaiDist"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4.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การชำระข้อมูล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Data Cleansing)</a:t>
            </a:r>
          </a:p>
          <a:p>
            <a:pPr marL="0" lvl="0" indent="0" algn="thaiDist"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5.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การกรองข้อมูลที่ต้องการ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Data Filtering)</a:t>
            </a:r>
          </a:p>
          <a:p>
            <a:pPr marL="0" lvl="0" indent="0" algn="thaiDist"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6.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การลบข้อมูลที่ไม่ต้องการออก และจัดทรงข้อมูลเพื่อนำไปวิเคราะห์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Data Shaping)</a:t>
            </a:r>
          </a:p>
          <a:p>
            <a:pPr marL="0" lvl="0" indent="0" algn="thaiDist">
              <a:buNone/>
            </a:pPr>
            <a:r>
              <a:rPr lang="en-US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</a:t>
            </a:r>
            <a:r>
              <a:rPr 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โดยเครื่องมือที่ช่วยในการทำงานในส่วนนี้เราเรียกว่า </a:t>
            </a:r>
            <a:r>
              <a:rPr lang="en-US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Power Query </a:t>
            </a:r>
            <a:r>
              <a:rPr 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ซึ่งจะช่วยในการสร้างภาษา </a:t>
            </a:r>
            <a:r>
              <a:rPr lang="en-US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 </a:t>
            </a:r>
            <a:r>
              <a:rPr 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ผ่าน </a:t>
            </a:r>
            <a:r>
              <a:rPr lang="en-US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UI (User Interface) </a:t>
            </a:r>
            <a:r>
              <a:rPr 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ที่เข้าใจได้ง่าย ๆ โดยจะทำอย่างเป็นขบวนการทีละขั้นตอน คล้ายกับการสร้าง </a:t>
            </a:r>
            <a:r>
              <a:rPr lang="en-US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Macro </a:t>
            </a:r>
            <a:r>
              <a:rPr 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ของ </a:t>
            </a:r>
            <a:r>
              <a:rPr lang="en-US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Excel </a:t>
            </a:r>
            <a:r>
              <a:rPr lang="th-TH" sz="3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คือจะบันทึกขั้นตอนที่เรากำหนด โดยที่ขั้นตอนปัจจุบันจะทำงานกับข้อมูลที่ถูกเปลี่ยนแปลงจากขั้นตอนก่อนหน้า และขั้นตอนต่อไปจะแปลงข้อมูลให้แตกต่างไปจากกระบวนการปัจจุบันมากยิ่งขึ้นไปอีก</a:t>
            </a:r>
          </a:p>
        </p:txBody>
      </p:sp>
    </p:spTree>
    <p:extLst>
      <p:ext uri="{BB962C8B-B14F-4D97-AF65-F5344CB8AC3E}">
        <p14:creationId xmlns:p14="http://schemas.microsoft.com/office/powerpoint/2010/main" val="19142272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CAC6C3-9DDF-A1CB-DA61-C6D918893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F7E4E59-131E-6F7A-3382-9E95B25B3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77" y="665710"/>
            <a:ext cx="10402787" cy="5865719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rgbClr val="009999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การเขียนสคริปต์ภาษา </a:t>
            </a:r>
            <a:r>
              <a:rPr lang="en-US" sz="3200" b="1" dirty="0">
                <a:solidFill>
                  <a:srgbClr val="009999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 </a:t>
            </a:r>
            <a:endParaRPr lang="th-TH" sz="3200" b="1" dirty="0">
              <a:solidFill>
                <a:srgbClr val="009999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lvl="0" indent="0" algn="thaiDist"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จะยืดหยุ่นกว่าการใช้ 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Power Query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ที่ใช้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UI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ราะสามารถป้อนพิมพ์โค้ดได้อย่างพลิกแพลงหลากหลายกว่าโค้ดที่ได้จากการเลือกเมนูคำสั่งและตัวเลือกต่าง ๆ ในโปรแกรม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Excel 2016, 2019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ขึ้นไป ท่านสามารถป้อนคำสั่งภาษา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Power Query Editor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หรือที่แถบ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Formular Bar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ได้โดยตรงก็สามารถทำได้ </a:t>
            </a:r>
          </a:p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ส่วนในโปรแกรม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Power BI Desktop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ป้อนได้ที่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Power Query Editor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จากนั้นสามารถสั่งให้ทำงานที่ละขั้น เมื่อทำครบเสร็จแล้ว ท่านอาจจะทดลองยกเลิกขั้นตอนย้อนหลังไปทีละขั้นเพื่อตรวจสอบการทำงานของโค้ดก็ได้</a:t>
            </a:r>
            <a:endParaRPr lang="th-TH" sz="3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7438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9F2431-B7C0-9F25-9CC2-7C3BDCCBC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A15BF40-C531-D6B0-4BFF-5F537FE7D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77" y="665710"/>
            <a:ext cx="10402787" cy="5865719"/>
          </a:xfrm>
          <a:noFill/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rgbClr val="009999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ตัวอย่างการเข้าไปยังหน้าต่างของ </a:t>
            </a:r>
            <a:r>
              <a:rPr lang="en-US" sz="3200" b="1" dirty="0">
                <a:solidFill>
                  <a:srgbClr val="009999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Power Query Editor </a:t>
            </a:r>
            <a:r>
              <a:rPr lang="th-TH" sz="3200" b="1" dirty="0">
                <a:solidFill>
                  <a:srgbClr val="009999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ใน </a:t>
            </a:r>
            <a:r>
              <a:rPr lang="en-US" sz="3200" b="1" dirty="0">
                <a:solidFill>
                  <a:srgbClr val="009999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Power BI Desktop </a:t>
            </a:r>
            <a:r>
              <a:rPr lang="th-TH" sz="3200" b="1" dirty="0">
                <a:solidFill>
                  <a:srgbClr val="009999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ทำได้โดย</a:t>
            </a:r>
          </a:p>
          <a:p>
            <a:pPr marL="0" lvl="0" indent="0" algn="thaiDist"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     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คลิกที่ป้าย 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Home 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	</a:t>
            </a:r>
            <a:endParaRPr lang="th-TH" sz="30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22530" name="Picture 2" descr="การเข้าไปยังหน้าต่างของ Power Query Editor ใน Power BI Desktop ">
            <a:extLst>
              <a:ext uri="{FF2B5EF4-FFF2-40B4-BE49-F238E27FC236}">
                <a16:creationId xmlns:a16="http://schemas.microsoft.com/office/drawing/2014/main" id="{DB75F943-3A77-64D8-136C-8810EE258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438" y="1751865"/>
            <a:ext cx="8860785" cy="477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D10117-22F3-A978-F4A8-D8DC36E8E7D6}"/>
              </a:ext>
            </a:extLst>
          </p:cNvPr>
          <p:cNvSpPr txBox="1"/>
          <p:nvPr/>
        </p:nvSpPr>
        <p:spPr>
          <a:xfrm>
            <a:off x="7882061" y="1969417"/>
            <a:ext cx="38743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คลิกที่คำสั่ง 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Transform 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0ACA30-8562-6516-8FF3-ACBB1101BB47}"/>
              </a:ext>
            </a:extLst>
          </p:cNvPr>
          <p:cNvSpPr/>
          <p:nvPr/>
        </p:nvSpPr>
        <p:spPr>
          <a:xfrm>
            <a:off x="6709464" y="2347317"/>
            <a:ext cx="771991" cy="7996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8FB801-6576-DD1E-A8BA-B82B9B210243}"/>
              </a:ext>
            </a:extLst>
          </p:cNvPr>
          <p:cNvSpPr/>
          <p:nvPr/>
        </p:nvSpPr>
        <p:spPr>
          <a:xfrm>
            <a:off x="2966850" y="2054930"/>
            <a:ext cx="581891" cy="403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856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6C0AF6-8714-48A2-6C75-C7BF0C7DD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7729EB3-47CE-B979-C842-AA22747B0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77" y="665710"/>
            <a:ext cx="10402787" cy="1448098"/>
          </a:xfrm>
          <a:noFill/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จะปรากฏหน้าต่างของ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Power Query Editor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หากต้องการเข้าไปดู แก้ไข หรือ ปรับแต่ง สามารถทำได้โดย คลิกขวาที่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Query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ที่ต้องการเลือกคำสั่ง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Advanced Editor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จะปรากฏหน้าต่างของ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Advanced Editor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ซึ่งเราสามารถทำการเขียน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ได้ที่บริเวณนี้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     </a:t>
            </a:r>
            <a:r>
              <a:rPr lang="th-TH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</a:p>
        </p:txBody>
      </p:sp>
      <p:pic>
        <p:nvPicPr>
          <p:cNvPr id="27650" name="Picture 2" descr="การเข้าสู่ Advanced Editor เพื่อแก้ไขภาษา M ใน Power Query Editor">
            <a:extLst>
              <a:ext uri="{FF2B5EF4-FFF2-40B4-BE49-F238E27FC236}">
                <a16:creationId xmlns:a16="http://schemas.microsoft.com/office/drawing/2014/main" id="{287808C1-9950-8B7E-03D5-27B1C8796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682" y="1652155"/>
            <a:ext cx="7803882" cy="479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661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F7930F-A855-D136-915B-DF92B90F3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EEC8D44-339A-E3C1-25D1-B18FA8BED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271436"/>
            <a:ext cx="9426367" cy="11430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44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จุดเด่นของ </a:t>
            </a:r>
            <a:r>
              <a:rPr lang="en-US" sz="44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Power BI</a:t>
            </a:r>
            <a:endParaRPr lang="th-TH" sz="4400" dirty="0">
              <a:solidFill>
                <a:srgbClr val="00B0F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0B302CC-F76D-2FE9-D3F9-5CE008A46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579418"/>
            <a:ext cx="10889673" cy="4797631"/>
          </a:xfrm>
        </p:spPr>
        <p:txBody>
          <a:bodyPr>
            <a:normAutofit fontScale="92500" lnSpcReduction="20000"/>
          </a:bodyPr>
          <a:lstStyle/>
          <a:p>
            <a:pPr marL="0" lvl="0" indent="0" algn="thaiDist">
              <a:buNone/>
            </a:pPr>
            <a:r>
              <a:rPr lang="en-US" sz="3200" b="1" dirty="0">
                <a:solidFill>
                  <a:srgbClr val="00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200" b="1" dirty="0">
                <a:solidFill>
                  <a:srgbClr val="00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ข้อมูลของเราสามารถนำมาใช้ และเข้าถึงได้อย่างง่ายดายมากกว่าแต่ก่อน</a:t>
            </a:r>
          </a:p>
          <a:p>
            <a:pPr marL="0" lvl="0" indent="0" algn="thaiDist"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Power BI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รองรับข้อมูลได้หลายรูปแบบไม่ว่าจะเป็น ฐานข้อมูล(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Database)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ไฟล์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File)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เช่น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Excel, Text, CSV, PDF, Access, </a:t>
            </a:r>
            <a:r>
              <a:rPr lang="en-US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json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และระบบต่างๆ ได้แก่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SAP HANA, Hadoop, Google Analytics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เป็นต้น</a:t>
            </a:r>
          </a:p>
          <a:p>
            <a:pPr marL="0" lvl="0" indent="0" algn="thaiDist">
              <a:buNone/>
            </a:pPr>
            <a:r>
              <a:rPr lang="en-US" sz="3200" b="1" dirty="0">
                <a:solidFill>
                  <a:srgbClr val="8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3200" b="1" dirty="0">
                <a:solidFill>
                  <a:srgbClr val="8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ง่ายต่อการ </a:t>
            </a:r>
            <a:r>
              <a:rPr lang="en-US" sz="3200" b="1" dirty="0">
                <a:solidFill>
                  <a:srgbClr val="8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Implement</a:t>
            </a:r>
          </a:p>
          <a:p>
            <a:pPr marL="0" lvl="0" indent="0" algn="thaiDist"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ผู้ใช้งานไม่จำเป็นจะต้องมีความรู้ในเชิงเทคนิคมากเพื่อใช้งานให้ได้ผลลัพธ์ที่ต้องการ โดยหากองค์กรใช้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Microsoft 365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แล้วจะสามารถใช้งาน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Power BI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ได้เลย</a:t>
            </a:r>
          </a:p>
          <a:p>
            <a:pPr marL="0" lvl="0" indent="0" algn="thaiDist">
              <a:buNone/>
            </a:pPr>
            <a:r>
              <a:rPr lang="en-US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สามารถควบคุมการเข้าถึงและการรักษาความปลอดภัยได้</a:t>
            </a:r>
          </a:p>
          <a:p>
            <a:pPr marL="0" lvl="0" indent="0" algn="thaiDist"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Power BI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สามารถกำหนดการเข้าถึงของข้อมูลในแต่ละระดับให้สามารถเข้าถึงได้ เช่น ฝ่ายวิศวกรรม ไม่จำเป็นต้องเข้าถึงข้อมูลยอดขายสินค้าได้ ฝ่ายขาย ไม่จำเป็นต้องเข้าถึงข้อมูลเงินเดือนพนักงานได้ แต่สามารถเข้าถึงชื่อพนักงานที่เป็นพนักงานขายได้ เป็นต้น และสามารถสร้าง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Content Pack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เพื่อที่ผู้ใช้งานไม่จำเป็นจะต้องเข้าถึงฐานข้อมูลได้โดยตรง ก็สามารถทำได้</a:t>
            </a:r>
          </a:p>
        </p:txBody>
      </p:sp>
    </p:spTree>
    <p:extLst>
      <p:ext uri="{BB962C8B-B14F-4D97-AF65-F5344CB8AC3E}">
        <p14:creationId xmlns:p14="http://schemas.microsoft.com/office/powerpoint/2010/main" val="31837196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639B89-A01A-CFB1-D6C6-185855B66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7BCF07A-0E84-8772-A467-7955FF48B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651" y="815289"/>
            <a:ext cx="10402787" cy="597875"/>
          </a:xfrm>
          <a:noFill/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หน้าต่างของ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Power Query Editor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ซึ่งเราสามารถทำการเขียน แก้ไข ปรับแต่ง ภาษา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ได้ที่นี่ ได้เลย</a:t>
            </a:r>
            <a:r>
              <a:rPr lang="th-TH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</a:p>
        </p:txBody>
      </p:sp>
      <p:pic>
        <p:nvPicPr>
          <p:cNvPr id="28674" name="Picture 2" descr="หน้าต่างของ Power Query Editor สำหรับปรับแก้ไข ภาษา M ได้">
            <a:extLst>
              <a:ext uri="{FF2B5EF4-FFF2-40B4-BE49-F238E27FC236}">
                <a16:creationId xmlns:a16="http://schemas.microsoft.com/office/drawing/2014/main" id="{7DB7ED34-96C4-09B4-6478-D4E156CE9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42" y="1539338"/>
            <a:ext cx="930592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5780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Question and Answers Submissions in SEO?">
            <a:extLst>
              <a:ext uri="{FF2B5EF4-FFF2-40B4-BE49-F238E27FC236}">
                <a16:creationId xmlns:a16="http://schemas.microsoft.com/office/drawing/2014/main" id="{60DC008B-7F0D-46B4-A0E1-A124D8723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8302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E7C42B2-3FF1-47C4-B798-7BB0CFAE66B0}"/>
              </a:ext>
            </a:extLst>
          </p:cNvPr>
          <p:cNvSpPr/>
          <p:nvPr/>
        </p:nvSpPr>
        <p:spPr>
          <a:xfrm>
            <a:off x="154378" y="6068291"/>
            <a:ext cx="5367647" cy="584775"/>
          </a:xfrm>
          <a:prstGeom prst="rect">
            <a:avLst/>
          </a:prstGeom>
          <a:solidFill>
            <a:srgbClr val="9966FF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Credit by www.9experttraining.com/articles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485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6605EE-098B-78E9-A230-060BB0F55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190F79E-90D4-0347-2CC5-BDAD97759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579418"/>
            <a:ext cx="10889673" cy="4797631"/>
          </a:xfrm>
        </p:spPr>
        <p:txBody>
          <a:bodyPr>
            <a:normAutofit lnSpcReduction="10000"/>
          </a:bodyPr>
          <a:lstStyle/>
          <a:p>
            <a:pPr marL="0" lvl="0" indent="0" algn="thaiDist">
              <a:buNone/>
            </a:pPr>
            <a:r>
              <a:rPr lang="en-US" sz="3200" b="1" dirty="0">
                <a:solidFill>
                  <a:srgbClr val="9966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sz="3200" b="1" dirty="0">
                <a:solidFill>
                  <a:srgbClr val="9966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ใช้เวลาในการเรียนรู้ไม่มาก</a:t>
            </a:r>
          </a:p>
          <a:p>
            <a:pPr marL="0" lvl="0" indent="0" algn="thaiDist"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Power BI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ถูกออกมาสำหรับผู้ที่ต้องการเอาข้อมูลมาใช้เพื่อแสดงผล โดยมีเครื่องมือต่างๆ มากมาย ผู้ใช้งานใช้เวลาในการเรียนรู้เครื่องมือไม่มาก ก็จะสามารถเริ่มใช้งานได้ (9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Expert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เรามีหลักสูตร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Power BI Desktop for Business Analytics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ที่จะช่วยให้ทุกท่านสามารถเริ่มต้นใช้งานอย่างถูกวิธีและมีประสิทธิภาพ)</a:t>
            </a:r>
          </a:p>
          <a:p>
            <a:pPr marL="0" lvl="0" indent="0" algn="thaiDist">
              <a:buNone/>
            </a:pP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เข้าถึงได้อย่างง่ายได้</a:t>
            </a:r>
          </a:p>
          <a:p>
            <a:pPr marL="0" lvl="0" indent="0" algn="thaiDist"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หลังจากออกแบบใน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Power BI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เรียบร้อย ด้วย หลักการที่เรียกว่า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Design Once View Anyway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เราสามารถที่จะแชร์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Publish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รายงาน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Dashboard, Data source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ในรูปแบบต่างๆ ไม่ว่าจะเป็นเว็บไซต์ หรือผ่าน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Apps Power BI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ให้กับเพื่อร่วมงาน หัวหน้างานเพื่อสามารถเข้าถึงข้อมูลล่าสุด รายงานล่าสุด พร้อมๆ กับเรา</a:t>
            </a:r>
          </a:p>
        </p:txBody>
      </p:sp>
    </p:spTree>
    <p:extLst>
      <p:ext uri="{BB962C8B-B14F-4D97-AF65-F5344CB8AC3E}">
        <p14:creationId xmlns:p14="http://schemas.microsoft.com/office/powerpoint/2010/main" val="4141715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3AB9E4-8DFE-170D-359D-1F571AA6E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F830EE9-CFB8-1E3B-CD64-BD5ACFEC7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271436"/>
            <a:ext cx="9426367" cy="11430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44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โปรแกรมที่เกี่ยวข้องกับ </a:t>
            </a:r>
            <a:r>
              <a:rPr lang="en-US" sz="44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Power BI</a:t>
            </a:r>
            <a:endParaRPr lang="th-TH" sz="4400" dirty="0">
              <a:solidFill>
                <a:srgbClr val="00B0F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6F9962C-1938-9A5C-4D43-ED03941AD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579418"/>
            <a:ext cx="10889673" cy="4797631"/>
          </a:xfrm>
        </p:spPr>
        <p:txBody>
          <a:bodyPr>
            <a:normAutofit fontScale="85000" lnSpcReduction="10000"/>
          </a:bodyPr>
          <a:lstStyle/>
          <a:p>
            <a:pPr marL="0" lvl="0" indent="0" algn="thaiDist"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Power BI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ประกอบด้วยกลุ่มซอฟต์แวร์ที่ทำงานร่วมกัน ได้แก่</a:t>
            </a:r>
          </a:p>
          <a:p>
            <a:pPr marL="0" lvl="0" indent="0" algn="thaiDist">
              <a:buNone/>
            </a:pP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Microsoft Power BI Desktop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(free download)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ใช้สำหรับนำข้อมูลเข้า ทำ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Data Prep, Data Model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 ทำรายงานด้วย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Visualization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มากมาย </a:t>
            </a:r>
          </a:p>
          <a:p>
            <a:pPr marL="0" lvl="0" indent="0" algn="thaiDist">
              <a:buNone/>
            </a:pPr>
            <a:r>
              <a:rPr lang="th-TH" sz="3200" b="1" dirty="0">
                <a:solidFill>
                  <a:srgbClr val="00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en-US" sz="3200" b="1" dirty="0">
                <a:solidFill>
                  <a:srgbClr val="00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Microsoft Power BI Service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(https://www.powerbi.com)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lvl="0" indent="0" algn="thaiDist">
              <a:buNone/>
            </a:pPr>
            <a:r>
              <a:rPr lang="th-TH" sz="32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en-US" sz="3200" b="1" dirty="0">
                <a:solidFill>
                  <a:srgbClr val="FF66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Microsoft Power BI for Mobile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ที่จะสามารถใช้ดู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Report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Dashboard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ได้จากมือถือ สามารถ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Download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ได้ฟรีทั้ง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iOS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 </a:t>
            </a:r>
            <a:r>
              <a:rPr lang="en-US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Andriod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lvl="0" indent="0" algn="thaiDist">
              <a:buNone/>
            </a:pPr>
            <a:r>
              <a:rPr lang="th-TH" sz="3200" b="1" dirty="0">
                <a:solidFill>
                  <a:srgbClr val="FF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en-US" sz="3200" b="1" dirty="0">
                <a:solidFill>
                  <a:srgbClr val="FF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Microsoft Power BI Gateway </a:t>
            </a:r>
            <a:r>
              <a:rPr lang="th-TH" sz="3200" b="1" dirty="0">
                <a:solidFill>
                  <a:srgbClr val="FF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หรือ </a:t>
            </a:r>
            <a:r>
              <a:rPr lang="en-US" sz="3200" b="1" dirty="0">
                <a:solidFill>
                  <a:srgbClr val="FF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On Premise Data Gateway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ซึ่งจะทำหน้าที่ในการ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Sync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ข้อมูลที่เป็น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on-premise data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ขึ้น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Cloud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</a:p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โดยมี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Connector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ให้เชื่อมต่อมากมาย ไม่ว่าจะเป็น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File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ต่าง ๆ เช่น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Excel, PDF, Access, Text File, CSV File, XML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Service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เช่น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Google Sheet, Salesforce, Dynamic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Social Media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ต่าง ๆ เพื่อให้เราสามารถนำข้อมูลทั้งหมดมาวิเคราะห์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Analyst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พร้อมทั้งยังมีความสามารถด้าน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AI (Artificial Intelligence)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ชื่อ 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AI Builder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401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BCD217-DE44-C4A7-E0DC-145B199F0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FEAF744-B71F-315C-C703-4BC4F0043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271436"/>
            <a:ext cx="9426367" cy="11430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440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ส่วนประกอบ</a:t>
            </a:r>
            <a:r>
              <a:rPr lang="th-TH" sz="44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ต่าง ๆ ของ </a:t>
            </a:r>
            <a:r>
              <a:rPr lang="en-US" sz="44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Power BI</a:t>
            </a:r>
            <a:endParaRPr lang="th-TH" sz="4400" dirty="0">
              <a:solidFill>
                <a:srgbClr val="00B0F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851BED-18D4-9670-77C6-A626C7006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00" y="1687532"/>
            <a:ext cx="10277599" cy="462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30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F4818D-212B-B5FA-D9C9-F9C79700D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360B657-33F8-642E-C413-7A6A042C9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271436"/>
            <a:ext cx="9426367" cy="11430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44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ความสามารถของ </a:t>
            </a:r>
            <a:r>
              <a:rPr lang="en-US" sz="4400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Microsoft Power BI</a:t>
            </a:r>
            <a:endParaRPr lang="th-TH" sz="4400" dirty="0">
              <a:solidFill>
                <a:srgbClr val="00B0F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25D21B5-A192-DCE9-2C50-862855962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579418"/>
            <a:ext cx="3835731" cy="3728852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Data Preparation 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หรือ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ETL 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ด้วย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Power Query</a:t>
            </a:r>
          </a:p>
          <a:p>
            <a:pPr marL="0" lvl="0" indent="0" algn="thaiDist"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สามารถนำเข้าข้อมูลได้จากหลาย</a:t>
            </a:r>
            <a:r>
              <a:rPr lang="th-TH" sz="2800" b="1" u="sng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แหล่งข้อมูลต่าง ๆ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พร้อมจัดเตรียมข้อมูลด้วย</a:t>
            </a:r>
            <a:r>
              <a:rPr lang="th-TH" sz="2800" b="1" u="sng" dirty="0">
                <a:solidFill>
                  <a:srgbClr val="FF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กลไก </a:t>
            </a:r>
            <a:r>
              <a:rPr lang="en-US" sz="2800" b="1" u="sng" dirty="0">
                <a:solidFill>
                  <a:srgbClr val="FF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ET</a:t>
            </a:r>
            <a:r>
              <a:rPr lang="en-US" sz="2800" b="1" dirty="0">
                <a:solidFill>
                  <a:srgbClr val="FF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L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ให้พร้อมใช้งานได้ โดยเครื่องมือในส่วนนี้เรียกว่า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Power Query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โดย</a:t>
            </a:r>
            <a:r>
              <a:rPr lang="th-TH" sz="2800" b="1" u="sng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ใช้ภาษา </a:t>
            </a:r>
            <a:r>
              <a:rPr lang="en-US" sz="2800" b="1" u="sng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</a:t>
            </a:r>
            <a:endParaRPr lang="th-TH" sz="2800" b="1" u="sng" dirty="0">
              <a:solidFill>
                <a:srgbClr val="00B05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1026" name="Picture 2" descr="Power BI Data Prepaaration ด้วย Power Query โดยภาษา M">
            <a:extLst>
              <a:ext uri="{FF2B5EF4-FFF2-40B4-BE49-F238E27FC236}">
                <a16:creationId xmlns:a16="http://schemas.microsoft.com/office/drawing/2014/main" id="{05B3D413-A82A-6B62-19C3-862D5B291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262" y="1789605"/>
            <a:ext cx="6930407" cy="421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794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A0F59E-68BC-1EB3-FB59-692B92903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4A8749F-7A89-5F1F-F516-3D398FB65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358" y="629856"/>
            <a:ext cx="10877797" cy="4536374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en-US" sz="3200" b="1" dirty="0">
                <a:solidFill>
                  <a:srgbClr val="00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Power Query </a:t>
            </a:r>
            <a:r>
              <a:rPr lang="th-TH" sz="3200" b="1" dirty="0">
                <a:solidFill>
                  <a:srgbClr val="00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เชื่อมโยงไปยังอะไรได้บ้าง สามารถแยกเป็นกลุ่ม ๆ ได้ดังนี้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lvl="0" indent="0" algn="thaiDist"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File</a:t>
            </a:r>
          </a:p>
          <a:p>
            <a:pPr marL="0" lvl="0" indent="0" algn="thaiDist"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Database</a:t>
            </a:r>
          </a:p>
          <a:p>
            <a:pPr marL="0" lvl="0" indent="0" algn="thaiDist"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Power Platform</a:t>
            </a:r>
          </a:p>
          <a:p>
            <a:pPr marL="0" lvl="0" indent="0" algn="thaiDist"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Azure</a:t>
            </a:r>
          </a:p>
          <a:p>
            <a:pPr marL="0" lvl="0" indent="0" algn="thaiDist"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 Online Services</a:t>
            </a:r>
          </a:p>
          <a:p>
            <a:pPr marL="0" lvl="0" indent="0" algn="thaiDist"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6. Big Data &amp; Other</a:t>
            </a:r>
          </a:p>
          <a:p>
            <a:pPr marL="0" lvl="0" indent="0" algn="thaiDist">
              <a:buNone/>
            </a:pP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13E71F-EA4D-8351-9EA2-349EF6271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243" y="1224086"/>
            <a:ext cx="3419066" cy="27778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247524-B0AF-8765-92FD-9D60C2240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354" y="1224085"/>
            <a:ext cx="3644353" cy="2777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7A7F9E-FCB1-3AB5-0182-C2B140F07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243" y="4120737"/>
            <a:ext cx="4206457" cy="26042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0D5CFB-1C15-2352-AAEC-69F952691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6775" y="4120736"/>
            <a:ext cx="2981932" cy="260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71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3989</TotalTime>
  <Words>2484</Words>
  <Application>Microsoft Office PowerPoint</Application>
  <PresentationFormat>Widescreen</PresentationFormat>
  <Paragraphs>113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SP SUAN DUSIT</vt:lpstr>
      <vt:lpstr>Trebuchet MS</vt:lpstr>
      <vt:lpstr>Wingdings</vt:lpstr>
      <vt:lpstr>Wingdings 2</vt:lpstr>
      <vt:lpstr>Opulent</vt:lpstr>
      <vt:lpstr>บทที่ 6  การใช้โปรแกรมสำเร็จรูป           ในการวิเคราะห์ข้อมูลทางธุรกิจ </vt:lpstr>
      <vt:lpstr> Microsoft Power Platform </vt:lpstr>
      <vt:lpstr> Microsoft Power BI</vt:lpstr>
      <vt:lpstr> จุดเด่นของ Power BI</vt:lpstr>
      <vt:lpstr>PowerPoint Presentation</vt:lpstr>
      <vt:lpstr> โปรแกรมที่เกี่ยวข้องกับ Power BI</vt:lpstr>
      <vt:lpstr> ส่วนประกอบต่าง ๆ ของ Power BI</vt:lpstr>
      <vt:lpstr> ความสามารถของ Microsoft Power BI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วิชาพื้นฐานธุรกิจดิจิทัล (Business Digital Basic)</dc:title>
  <dc:creator>admin</dc:creator>
  <cp:lastModifiedBy>dcc2</cp:lastModifiedBy>
  <cp:revision>479</cp:revision>
  <dcterms:created xsi:type="dcterms:W3CDTF">2020-08-10T02:59:24Z</dcterms:created>
  <dcterms:modified xsi:type="dcterms:W3CDTF">2025-01-13T08:31:58Z</dcterms:modified>
</cp:coreProperties>
</file>