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10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FDC27-475D-470F-A113-2BDB6948CC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9BFE8-C8DE-43D2-B708-E038953D4FA1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1.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ให้ผลตอบแทนจากการลงทุนสูง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E2D041D8-634D-442C-BA1F-C008D650B885}" type="parTrans" cxnId="{69DE0A21-01C8-43C7-96E9-56DDDDF02684}">
      <dgm:prSet/>
      <dgm:spPr/>
      <dgm:t>
        <a:bodyPr/>
        <a:lstStyle/>
        <a:p>
          <a:endParaRPr lang="en-US" b="1"/>
        </a:p>
      </dgm:t>
    </dgm:pt>
    <dgm:pt modelId="{9B1A9673-580B-4319-AE07-F280A5F39DE2}" type="sibTrans" cxnId="{69DE0A21-01C8-43C7-96E9-56DDDDF02684}">
      <dgm:prSet/>
      <dgm:spPr/>
      <dgm:t>
        <a:bodyPr/>
        <a:lstStyle/>
        <a:p>
          <a:endParaRPr lang="en-US" b="1"/>
        </a:p>
      </dgm:t>
    </dgm:pt>
    <dgm:pt modelId="{784C459A-9D62-4ABE-947C-80D96A05BC08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2.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เกิดความได้เปรียบในการแข่งขัน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FA364A0A-B8FA-41FD-A470-8B1AB707FA38}" type="parTrans" cxnId="{49F5C110-BE52-43E8-943D-295458D8E1A6}">
      <dgm:prSet/>
      <dgm:spPr/>
      <dgm:t>
        <a:bodyPr/>
        <a:lstStyle/>
        <a:p>
          <a:endParaRPr lang="en-US" b="1"/>
        </a:p>
      </dgm:t>
    </dgm:pt>
    <dgm:pt modelId="{F41C3EDA-C8ED-4AEF-8889-608E92992D54}" type="sibTrans" cxnId="{49F5C110-BE52-43E8-943D-295458D8E1A6}">
      <dgm:prSet/>
      <dgm:spPr/>
      <dgm:t>
        <a:bodyPr/>
        <a:lstStyle/>
        <a:p>
          <a:endParaRPr lang="en-US" b="1"/>
        </a:p>
      </dgm:t>
    </dgm:pt>
    <dgm:pt modelId="{9373E19D-ADAE-46CA-8F68-6FEDAAC7F030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3.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เพิ่มประสิทธิภาพในการตัดสินใจ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1477F5AE-CB83-484B-9245-13E24566859B}" type="parTrans" cxnId="{6CDE28A2-DE1B-4172-870C-2B880B6B744E}">
      <dgm:prSet/>
      <dgm:spPr/>
      <dgm:t>
        <a:bodyPr/>
        <a:lstStyle/>
        <a:p>
          <a:endParaRPr lang="en-US" b="1"/>
        </a:p>
      </dgm:t>
    </dgm:pt>
    <dgm:pt modelId="{90BD156F-6D2B-42EF-A989-B0828730E572}" type="sibTrans" cxnId="{6CDE28A2-DE1B-4172-870C-2B880B6B744E}">
      <dgm:prSet/>
      <dgm:spPr/>
      <dgm:t>
        <a:bodyPr/>
        <a:lstStyle/>
        <a:p>
          <a:endParaRPr lang="en-US" b="1"/>
        </a:p>
      </dgm:t>
    </dgm:pt>
    <dgm:pt modelId="{D76C62EA-02CC-4E8C-853F-379E1FC6F8DF}">
      <dgm:prSet custT="1"/>
      <dgm:spPr/>
      <dgm:t>
        <a:bodyPr/>
        <a:lstStyle/>
        <a:p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8C355398-F1E1-4BC7-A7D0-A078676D32EC}" type="parTrans" cxnId="{18BB86EE-0700-4020-A00B-CD90C8A96EAF}">
      <dgm:prSet/>
      <dgm:spPr/>
      <dgm:t>
        <a:bodyPr/>
        <a:lstStyle/>
        <a:p>
          <a:endParaRPr lang="en-US" b="1"/>
        </a:p>
      </dgm:t>
    </dgm:pt>
    <dgm:pt modelId="{B35ACFBB-AD1A-4C9D-AB59-F96D0275D341}" type="sibTrans" cxnId="{18BB86EE-0700-4020-A00B-CD90C8A96EAF}">
      <dgm:prSet/>
      <dgm:spPr/>
      <dgm:t>
        <a:bodyPr/>
        <a:lstStyle/>
        <a:p>
          <a:endParaRPr lang="en-US" b="1"/>
        </a:p>
      </dgm:t>
    </dgm:pt>
    <dgm:pt modelId="{F3623011-467F-4B8C-93E0-8CB1EE418644}" type="pres">
      <dgm:prSet presAssocID="{41EFDC27-475D-470F-A113-2BDB6948CCC4}" presName="vert0" presStyleCnt="0">
        <dgm:presLayoutVars>
          <dgm:dir/>
          <dgm:animOne val="branch"/>
          <dgm:animLvl val="lvl"/>
        </dgm:presLayoutVars>
      </dgm:prSet>
      <dgm:spPr/>
    </dgm:pt>
    <dgm:pt modelId="{B0C4B04C-6426-40E5-B14B-4418A3464DE5}" type="pres">
      <dgm:prSet presAssocID="{DF79BFE8-C8DE-43D2-B708-E038953D4FA1}" presName="thickLine" presStyleLbl="alignNode1" presStyleIdx="0" presStyleCnt="4" custLinFactY="-200000" custLinFactNeighborX="-760" custLinFactNeighborY="-202905"/>
      <dgm:spPr/>
    </dgm:pt>
    <dgm:pt modelId="{7033BD0C-7E52-4D51-80D6-D124070277E5}" type="pres">
      <dgm:prSet presAssocID="{DF79BFE8-C8DE-43D2-B708-E038953D4FA1}" presName="horz1" presStyleCnt="0"/>
      <dgm:spPr/>
    </dgm:pt>
    <dgm:pt modelId="{9BA602E3-6F4F-4027-8A0D-842AF8761CEB}" type="pres">
      <dgm:prSet presAssocID="{DF79BFE8-C8DE-43D2-B708-E038953D4FA1}" presName="tx1" presStyleLbl="revTx" presStyleIdx="0" presStyleCnt="4"/>
      <dgm:spPr/>
    </dgm:pt>
    <dgm:pt modelId="{7E1F82A1-94B0-4EE6-9BF9-0C5977FFEE19}" type="pres">
      <dgm:prSet presAssocID="{DF79BFE8-C8DE-43D2-B708-E038953D4FA1}" presName="vert1" presStyleCnt="0"/>
      <dgm:spPr/>
    </dgm:pt>
    <dgm:pt modelId="{F718F42F-C744-40D9-BF1C-7A4A751EB5BD}" type="pres">
      <dgm:prSet presAssocID="{784C459A-9D62-4ABE-947C-80D96A05BC08}" presName="thickLine" presStyleLbl="alignNode1" presStyleIdx="1" presStyleCnt="4"/>
      <dgm:spPr/>
    </dgm:pt>
    <dgm:pt modelId="{933CE4C7-6D90-4480-A185-8810FCF0F6EC}" type="pres">
      <dgm:prSet presAssocID="{784C459A-9D62-4ABE-947C-80D96A05BC08}" presName="horz1" presStyleCnt="0"/>
      <dgm:spPr/>
    </dgm:pt>
    <dgm:pt modelId="{AE68AFF1-EAE7-4D53-A9F3-BBD246AA1304}" type="pres">
      <dgm:prSet presAssocID="{784C459A-9D62-4ABE-947C-80D96A05BC08}" presName="tx1" presStyleLbl="revTx" presStyleIdx="1" presStyleCnt="4"/>
      <dgm:spPr/>
    </dgm:pt>
    <dgm:pt modelId="{0064AB36-5F22-424D-AA45-655DB34582BA}" type="pres">
      <dgm:prSet presAssocID="{784C459A-9D62-4ABE-947C-80D96A05BC08}" presName="vert1" presStyleCnt="0"/>
      <dgm:spPr/>
    </dgm:pt>
    <dgm:pt modelId="{32BC8E82-04DA-4E10-A6A8-A63C433E5F9F}" type="pres">
      <dgm:prSet presAssocID="{9373E19D-ADAE-46CA-8F68-6FEDAAC7F030}" presName="thickLine" presStyleLbl="alignNode1" presStyleIdx="2" presStyleCnt="4"/>
      <dgm:spPr/>
    </dgm:pt>
    <dgm:pt modelId="{F2E422A5-772E-4C38-974A-FB66AE2524D8}" type="pres">
      <dgm:prSet presAssocID="{9373E19D-ADAE-46CA-8F68-6FEDAAC7F030}" presName="horz1" presStyleCnt="0"/>
      <dgm:spPr/>
    </dgm:pt>
    <dgm:pt modelId="{3A22E082-11A6-432D-8B47-E2B35D330E5B}" type="pres">
      <dgm:prSet presAssocID="{9373E19D-ADAE-46CA-8F68-6FEDAAC7F030}" presName="tx1" presStyleLbl="revTx" presStyleIdx="2" presStyleCnt="4"/>
      <dgm:spPr/>
    </dgm:pt>
    <dgm:pt modelId="{CA280D70-641B-40DE-8B51-69BDFDB75369}" type="pres">
      <dgm:prSet presAssocID="{9373E19D-ADAE-46CA-8F68-6FEDAAC7F030}" presName="vert1" presStyleCnt="0"/>
      <dgm:spPr/>
    </dgm:pt>
    <dgm:pt modelId="{A4088315-9B97-48F9-A553-3C1E6FC44D61}" type="pres">
      <dgm:prSet presAssocID="{D76C62EA-02CC-4E8C-853F-379E1FC6F8DF}" presName="thickLine" presStyleLbl="alignNode1" presStyleIdx="3" presStyleCnt="4" custFlipVert="1" custSzY="675348" custScaleX="62203" custLinFactNeighborY="71739"/>
      <dgm:spPr>
        <a:ln>
          <a:noFill/>
        </a:ln>
      </dgm:spPr>
    </dgm:pt>
    <dgm:pt modelId="{10220E2C-5E22-4E5A-B6EB-FCD04BBA75B7}" type="pres">
      <dgm:prSet presAssocID="{D76C62EA-02CC-4E8C-853F-379E1FC6F8DF}" presName="horz1" presStyleCnt="0"/>
      <dgm:spPr/>
    </dgm:pt>
    <dgm:pt modelId="{0FCACD07-A54B-43E8-A046-0423F86037DF}" type="pres">
      <dgm:prSet presAssocID="{D76C62EA-02CC-4E8C-853F-379E1FC6F8DF}" presName="tx1" presStyleLbl="revTx" presStyleIdx="3" presStyleCnt="4"/>
      <dgm:spPr/>
    </dgm:pt>
    <dgm:pt modelId="{B629F526-27E0-4ACA-9EDD-7237E00E11B6}" type="pres">
      <dgm:prSet presAssocID="{D76C62EA-02CC-4E8C-853F-379E1FC6F8DF}" presName="vert1" presStyleCnt="0"/>
      <dgm:spPr/>
    </dgm:pt>
  </dgm:ptLst>
  <dgm:cxnLst>
    <dgm:cxn modelId="{49F5C110-BE52-43E8-943D-295458D8E1A6}" srcId="{41EFDC27-475D-470F-A113-2BDB6948CCC4}" destId="{784C459A-9D62-4ABE-947C-80D96A05BC08}" srcOrd="1" destOrd="0" parTransId="{FA364A0A-B8FA-41FD-A470-8B1AB707FA38}" sibTransId="{F41C3EDA-C8ED-4AEF-8889-608E92992D54}"/>
    <dgm:cxn modelId="{69DE0A21-01C8-43C7-96E9-56DDDDF02684}" srcId="{41EFDC27-475D-470F-A113-2BDB6948CCC4}" destId="{DF79BFE8-C8DE-43D2-B708-E038953D4FA1}" srcOrd="0" destOrd="0" parTransId="{E2D041D8-634D-442C-BA1F-C008D650B885}" sibTransId="{9B1A9673-580B-4319-AE07-F280A5F39DE2}"/>
    <dgm:cxn modelId="{B641045B-AB60-4DB2-90DC-BCDB00FF44EA}" type="presOf" srcId="{D76C62EA-02CC-4E8C-853F-379E1FC6F8DF}" destId="{0FCACD07-A54B-43E8-A046-0423F86037DF}" srcOrd="0" destOrd="0" presId="urn:microsoft.com/office/officeart/2008/layout/LinedList"/>
    <dgm:cxn modelId="{CE7A6B9F-7F80-456F-A3D9-ECF81C0015C1}" type="presOf" srcId="{784C459A-9D62-4ABE-947C-80D96A05BC08}" destId="{AE68AFF1-EAE7-4D53-A9F3-BBD246AA1304}" srcOrd="0" destOrd="0" presId="urn:microsoft.com/office/officeart/2008/layout/LinedList"/>
    <dgm:cxn modelId="{6CDE28A2-DE1B-4172-870C-2B880B6B744E}" srcId="{41EFDC27-475D-470F-A113-2BDB6948CCC4}" destId="{9373E19D-ADAE-46CA-8F68-6FEDAAC7F030}" srcOrd="2" destOrd="0" parTransId="{1477F5AE-CB83-484B-9245-13E24566859B}" sibTransId="{90BD156F-6D2B-42EF-A989-B0828730E572}"/>
    <dgm:cxn modelId="{B0545AAD-8E68-4BDC-8D48-6A02EAD612AF}" type="presOf" srcId="{41EFDC27-475D-470F-A113-2BDB6948CCC4}" destId="{F3623011-467F-4B8C-93E0-8CB1EE418644}" srcOrd="0" destOrd="0" presId="urn:microsoft.com/office/officeart/2008/layout/LinedList"/>
    <dgm:cxn modelId="{39CFEDD9-A829-4C24-8CFA-490007D516C8}" type="presOf" srcId="{9373E19D-ADAE-46CA-8F68-6FEDAAC7F030}" destId="{3A22E082-11A6-432D-8B47-E2B35D330E5B}" srcOrd="0" destOrd="0" presId="urn:microsoft.com/office/officeart/2008/layout/LinedList"/>
    <dgm:cxn modelId="{18BB86EE-0700-4020-A00B-CD90C8A96EAF}" srcId="{41EFDC27-475D-470F-A113-2BDB6948CCC4}" destId="{D76C62EA-02CC-4E8C-853F-379E1FC6F8DF}" srcOrd="3" destOrd="0" parTransId="{8C355398-F1E1-4BC7-A7D0-A078676D32EC}" sibTransId="{B35ACFBB-AD1A-4C9D-AB59-F96D0275D341}"/>
    <dgm:cxn modelId="{929046F6-2EF7-416F-A54B-306A01157566}" type="presOf" srcId="{DF79BFE8-C8DE-43D2-B708-E038953D4FA1}" destId="{9BA602E3-6F4F-4027-8A0D-842AF8761CEB}" srcOrd="0" destOrd="0" presId="urn:microsoft.com/office/officeart/2008/layout/LinedList"/>
    <dgm:cxn modelId="{8ED9BF54-40A4-43BD-934F-4A4F8920A164}" type="presParOf" srcId="{F3623011-467F-4B8C-93E0-8CB1EE418644}" destId="{B0C4B04C-6426-40E5-B14B-4418A3464DE5}" srcOrd="0" destOrd="0" presId="urn:microsoft.com/office/officeart/2008/layout/LinedList"/>
    <dgm:cxn modelId="{9FC77EAE-F466-4EA9-B64B-707F24854E7C}" type="presParOf" srcId="{F3623011-467F-4B8C-93E0-8CB1EE418644}" destId="{7033BD0C-7E52-4D51-80D6-D124070277E5}" srcOrd="1" destOrd="0" presId="urn:microsoft.com/office/officeart/2008/layout/LinedList"/>
    <dgm:cxn modelId="{F25C641E-2C35-4571-B290-B731953C06E4}" type="presParOf" srcId="{7033BD0C-7E52-4D51-80D6-D124070277E5}" destId="{9BA602E3-6F4F-4027-8A0D-842AF8761CEB}" srcOrd="0" destOrd="0" presId="urn:microsoft.com/office/officeart/2008/layout/LinedList"/>
    <dgm:cxn modelId="{69B02A96-5C4A-45FF-AC73-DE50079E3C57}" type="presParOf" srcId="{7033BD0C-7E52-4D51-80D6-D124070277E5}" destId="{7E1F82A1-94B0-4EE6-9BF9-0C5977FFEE19}" srcOrd="1" destOrd="0" presId="urn:microsoft.com/office/officeart/2008/layout/LinedList"/>
    <dgm:cxn modelId="{FA487088-4CA0-43BA-87EA-2D3BAD039B0F}" type="presParOf" srcId="{F3623011-467F-4B8C-93E0-8CB1EE418644}" destId="{F718F42F-C744-40D9-BF1C-7A4A751EB5BD}" srcOrd="2" destOrd="0" presId="urn:microsoft.com/office/officeart/2008/layout/LinedList"/>
    <dgm:cxn modelId="{DC8BCDBA-0983-4DD8-B240-124EC4E75B82}" type="presParOf" srcId="{F3623011-467F-4B8C-93E0-8CB1EE418644}" destId="{933CE4C7-6D90-4480-A185-8810FCF0F6EC}" srcOrd="3" destOrd="0" presId="urn:microsoft.com/office/officeart/2008/layout/LinedList"/>
    <dgm:cxn modelId="{5E7FEC79-10DF-4CFD-99EC-03B539455624}" type="presParOf" srcId="{933CE4C7-6D90-4480-A185-8810FCF0F6EC}" destId="{AE68AFF1-EAE7-4D53-A9F3-BBD246AA1304}" srcOrd="0" destOrd="0" presId="urn:microsoft.com/office/officeart/2008/layout/LinedList"/>
    <dgm:cxn modelId="{1BB9CF30-6B75-4994-8A29-43692688FB8A}" type="presParOf" srcId="{933CE4C7-6D90-4480-A185-8810FCF0F6EC}" destId="{0064AB36-5F22-424D-AA45-655DB34582BA}" srcOrd="1" destOrd="0" presId="urn:microsoft.com/office/officeart/2008/layout/LinedList"/>
    <dgm:cxn modelId="{41F571F9-E7A7-4545-9FC1-A96395E62EDA}" type="presParOf" srcId="{F3623011-467F-4B8C-93E0-8CB1EE418644}" destId="{32BC8E82-04DA-4E10-A6A8-A63C433E5F9F}" srcOrd="4" destOrd="0" presId="urn:microsoft.com/office/officeart/2008/layout/LinedList"/>
    <dgm:cxn modelId="{FCAD03CC-F56D-4680-8D66-90C674F8C36F}" type="presParOf" srcId="{F3623011-467F-4B8C-93E0-8CB1EE418644}" destId="{F2E422A5-772E-4C38-974A-FB66AE2524D8}" srcOrd="5" destOrd="0" presId="urn:microsoft.com/office/officeart/2008/layout/LinedList"/>
    <dgm:cxn modelId="{8F6AE344-491F-413E-8192-5DA8FD1910E2}" type="presParOf" srcId="{F2E422A5-772E-4C38-974A-FB66AE2524D8}" destId="{3A22E082-11A6-432D-8B47-E2B35D330E5B}" srcOrd="0" destOrd="0" presId="urn:microsoft.com/office/officeart/2008/layout/LinedList"/>
    <dgm:cxn modelId="{083D6BED-BA87-490E-B4EC-6355D317D847}" type="presParOf" srcId="{F2E422A5-772E-4C38-974A-FB66AE2524D8}" destId="{CA280D70-641B-40DE-8B51-69BDFDB75369}" srcOrd="1" destOrd="0" presId="urn:microsoft.com/office/officeart/2008/layout/LinedList"/>
    <dgm:cxn modelId="{019D0909-FA1D-42BF-986F-6FBB0DA73617}" type="presParOf" srcId="{F3623011-467F-4B8C-93E0-8CB1EE418644}" destId="{A4088315-9B97-48F9-A553-3C1E6FC44D61}" srcOrd="6" destOrd="0" presId="urn:microsoft.com/office/officeart/2008/layout/LinedList"/>
    <dgm:cxn modelId="{1127390D-AB34-4261-8D53-827E95347718}" type="presParOf" srcId="{F3623011-467F-4B8C-93E0-8CB1EE418644}" destId="{10220E2C-5E22-4E5A-B6EB-FCD04BBA75B7}" srcOrd="7" destOrd="0" presId="urn:microsoft.com/office/officeart/2008/layout/LinedList"/>
    <dgm:cxn modelId="{81ACB91B-59E8-4751-B3C6-C69761B7FDFF}" type="presParOf" srcId="{10220E2C-5E22-4E5A-B6EB-FCD04BBA75B7}" destId="{0FCACD07-A54B-43E8-A046-0423F86037DF}" srcOrd="0" destOrd="0" presId="urn:microsoft.com/office/officeart/2008/layout/LinedList"/>
    <dgm:cxn modelId="{9CE0D209-393C-48FC-A54D-D95A745CB1E3}" type="presParOf" srcId="{10220E2C-5E22-4E5A-B6EB-FCD04BBA75B7}" destId="{B629F526-27E0-4ACA-9EDD-7237E00E11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FDC27-475D-470F-A113-2BDB6948CC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9BFE8-C8DE-43D2-B708-E038953D4FA1}">
      <dgm:prSet custT="1"/>
      <dgm:spPr/>
      <dgm:t>
        <a:bodyPr/>
        <a:lstStyle/>
        <a:p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1.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การกรองข้อมูลและเรียก (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load)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ข้อมูลเข้าสู่คลังใช้เวลานาน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E2D041D8-634D-442C-BA1F-C008D650B885}" type="parTrans" cxnId="{69DE0A21-01C8-43C7-96E9-56DDDDF02684}">
      <dgm:prSet/>
      <dgm:spPr/>
      <dgm:t>
        <a:bodyPr/>
        <a:lstStyle/>
        <a:p>
          <a:endParaRPr lang="en-US" b="1"/>
        </a:p>
      </dgm:t>
    </dgm:pt>
    <dgm:pt modelId="{9B1A9673-580B-4319-AE07-F280A5F39DE2}" type="sibTrans" cxnId="{69DE0A21-01C8-43C7-96E9-56DDDDF02684}">
      <dgm:prSet/>
      <dgm:spPr/>
      <dgm:t>
        <a:bodyPr/>
        <a:lstStyle/>
        <a:p>
          <a:endParaRPr lang="en-US" b="1"/>
        </a:p>
      </dgm:t>
    </dgm:pt>
    <dgm:pt modelId="{784C459A-9D62-4ABE-947C-80D96A05BC08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2.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แนวโน้มความต้องการข้อมูลมีเพิ่มมากขึ้นเรื่อย ๆ ส่งผลต่อพื้นที่ในการจัดเก็บ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FA364A0A-B8FA-41FD-A470-8B1AB707FA38}" type="parTrans" cxnId="{49F5C110-BE52-43E8-943D-295458D8E1A6}">
      <dgm:prSet/>
      <dgm:spPr/>
      <dgm:t>
        <a:bodyPr/>
        <a:lstStyle/>
        <a:p>
          <a:endParaRPr lang="en-US" b="1"/>
        </a:p>
      </dgm:t>
    </dgm:pt>
    <dgm:pt modelId="{F41C3EDA-C8ED-4AEF-8889-608E92992D54}" type="sibTrans" cxnId="{49F5C110-BE52-43E8-943D-295458D8E1A6}">
      <dgm:prSet/>
      <dgm:spPr/>
      <dgm:t>
        <a:bodyPr/>
        <a:lstStyle/>
        <a:p>
          <a:endParaRPr lang="en-US" b="1"/>
        </a:p>
      </dgm:t>
    </dgm:pt>
    <dgm:pt modelId="{9373E19D-ADAE-46CA-8F68-6FEDAAC7F030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3.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ใช้เวลาในการพัฒนาคลังข้อมูลนาน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1477F5AE-CB83-484B-9245-13E24566859B}" type="parTrans" cxnId="{6CDE28A2-DE1B-4172-870C-2B880B6B744E}">
      <dgm:prSet/>
      <dgm:spPr/>
      <dgm:t>
        <a:bodyPr/>
        <a:lstStyle/>
        <a:p>
          <a:endParaRPr lang="en-US" b="1"/>
        </a:p>
      </dgm:t>
    </dgm:pt>
    <dgm:pt modelId="{90BD156F-6D2B-42EF-A989-B0828730E572}" type="sibTrans" cxnId="{6CDE28A2-DE1B-4172-870C-2B880B6B744E}">
      <dgm:prSet/>
      <dgm:spPr/>
      <dgm:t>
        <a:bodyPr/>
        <a:lstStyle/>
        <a:p>
          <a:endParaRPr lang="en-US" b="1"/>
        </a:p>
      </dgm:t>
    </dgm:pt>
    <dgm:pt modelId="{D76C62EA-02CC-4E8C-853F-379E1FC6F8DF}">
      <dgm:prSet custT="1"/>
      <dgm:spPr/>
      <dgm:t>
        <a:bodyPr/>
        <a:lstStyle/>
        <a:p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4.</a:t>
          </a:r>
          <a:r>
            <a:rPr lang="en-US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dirty="0">
              <a:latin typeface="SP SUAN DUSIT" panose="02000000000000000000" pitchFamily="2" charset="0"/>
              <a:cs typeface="SP SUAN DUSIT" panose="02000000000000000000" pitchFamily="2" charset="0"/>
            </a:rPr>
            <a:t>ระบบคลังข้อมูลมีความซับซ้อน ต้องใช้ความสามารถของบุคคล และเทคนิคสูง</a:t>
          </a:r>
          <a:endParaRPr lang="en-US" sz="2800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8C355398-F1E1-4BC7-A7D0-A078676D32EC}" type="parTrans" cxnId="{18BB86EE-0700-4020-A00B-CD90C8A96EAF}">
      <dgm:prSet/>
      <dgm:spPr/>
      <dgm:t>
        <a:bodyPr/>
        <a:lstStyle/>
        <a:p>
          <a:endParaRPr lang="en-US" b="1"/>
        </a:p>
      </dgm:t>
    </dgm:pt>
    <dgm:pt modelId="{B35ACFBB-AD1A-4C9D-AB59-F96D0275D341}" type="sibTrans" cxnId="{18BB86EE-0700-4020-A00B-CD90C8A96EAF}">
      <dgm:prSet/>
      <dgm:spPr/>
      <dgm:t>
        <a:bodyPr/>
        <a:lstStyle/>
        <a:p>
          <a:endParaRPr lang="en-US" b="1"/>
        </a:p>
      </dgm:t>
    </dgm:pt>
    <dgm:pt modelId="{F3623011-467F-4B8C-93E0-8CB1EE418644}" type="pres">
      <dgm:prSet presAssocID="{41EFDC27-475D-470F-A113-2BDB6948CCC4}" presName="vert0" presStyleCnt="0">
        <dgm:presLayoutVars>
          <dgm:dir/>
          <dgm:animOne val="branch"/>
          <dgm:animLvl val="lvl"/>
        </dgm:presLayoutVars>
      </dgm:prSet>
      <dgm:spPr/>
    </dgm:pt>
    <dgm:pt modelId="{B0C4B04C-6426-40E5-B14B-4418A3464DE5}" type="pres">
      <dgm:prSet presAssocID="{DF79BFE8-C8DE-43D2-B708-E038953D4FA1}" presName="thickLine" presStyleLbl="alignNode1" presStyleIdx="0" presStyleCnt="4"/>
      <dgm:spPr/>
    </dgm:pt>
    <dgm:pt modelId="{7033BD0C-7E52-4D51-80D6-D124070277E5}" type="pres">
      <dgm:prSet presAssocID="{DF79BFE8-C8DE-43D2-B708-E038953D4FA1}" presName="horz1" presStyleCnt="0"/>
      <dgm:spPr/>
    </dgm:pt>
    <dgm:pt modelId="{9BA602E3-6F4F-4027-8A0D-842AF8761CEB}" type="pres">
      <dgm:prSet presAssocID="{DF79BFE8-C8DE-43D2-B708-E038953D4FA1}" presName="tx1" presStyleLbl="revTx" presStyleIdx="0" presStyleCnt="4"/>
      <dgm:spPr/>
    </dgm:pt>
    <dgm:pt modelId="{7E1F82A1-94B0-4EE6-9BF9-0C5977FFEE19}" type="pres">
      <dgm:prSet presAssocID="{DF79BFE8-C8DE-43D2-B708-E038953D4FA1}" presName="vert1" presStyleCnt="0"/>
      <dgm:spPr/>
    </dgm:pt>
    <dgm:pt modelId="{F718F42F-C744-40D9-BF1C-7A4A751EB5BD}" type="pres">
      <dgm:prSet presAssocID="{784C459A-9D62-4ABE-947C-80D96A05BC08}" presName="thickLine" presStyleLbl="alignNode1" presStyleIdx="1" presStyleCnt="4"/>
      <dgm:spPr/>
    </dgm:pt>
    <dgm:pt modelId="{933CE4C7-6D90-4480-A185-8810FCF0F6EC}" type="pres">
      <dgm:prSet presAssocID="{784C459A-9D62-4ABE-947C-80D96A05BC08}" presName="horz1" presStyleCnt="0"/>
      <dgm:spPr/>
    </dgm:pt>
    <dgm:pt modelId="{AE68AFF1-EAE7-4D53-A9F3-BBD246AA1304}" type="pres">
      <dgm:prSet presAssocID="{784C459A-9D62-4ABE-947C-80D96A05BC08}" presName="tx1" presStyleLbl="revTx" presStyleIdx="1" presStyleCnt="4"/>
      <dgm:spPr/>
    </dgm:pt>
    <dgm:pt modelId="{0064AB36-5F22-424D-AA45-655DB34582BA}" type="pres">
      <dgm:prSet presAssocID="{784C459A-9D62-4ABE-947C-80D96A05BC08}" presName="vert1" presStyleCnt="0"/>
      <dgm:spPr/>
    </dgm:pt>
    <dgm:pt modelId="{32BC8E82-04DA-4E10-A6A8-A63C433E5F9F}" type="pres">
      <dgm:prSet presAssocID="{9373E19D-ADAE-46CA-8F68-6FEDAAC7F030}" presName="thickLine" presStyleLbl="alignNode1" presStyleIdx="2" presStyleCnt="4"/>
      <dgm:spPr/>
    </dgm:pt>
    <dgm:pt modelId="{F2E422A5-772E-4C38-974A-FB66AE2524D8}" type="pres">
      <dgm:prSet presAssocID="{9373E19D-ADAE-46CA-8F68-6FEDAAC7F030}" presName="horz1" presStyleCnt="0"/>
      <dgm:spPr/>
    </dgm:pt>
    <dgm:pt modelId="{3A22E082-11A6-432D-8B47-E2B35D330E5B}" type="pres">
      <dgm:prSet presAssocID="{9373E19D-ADAE-46CA-8F68-6FEDAAC7F030}" presName="tx1" presStyleLbl="revTx" presStyleIdx="2" presStyleCnt="4"/>
      <dgm:spPr/>
    </dgm:pt>
    <dgm:pt modelId="{CA280D70-641B-40DE-8B51-69BDFDB75369}" type="pres">
      <dgm:prSet presAssocID="{9373E19D-ADAE-46CA-8F68-6FEDAAC7F030}" presName="vert1" presStyleCnt="0"/>
      <dgm:spPr/>
    </dgm:pt>
    <dgm:pt modelId="{A4088315-9B97-48F9-A553-3C1E6FC44D61}" type="pres">
      <dgm:prSet presAssocID="{D76C62EA-02CC-4E8C-853F-379E1FC6F8DF}" presName="thickLine" presStyleLbl="alignNode1" presStyleIdx="3" presStyleCnt="4"/>
      <dgm:spPr/>
    </dgm:pt>
    <dgm:pt modelId="{10220E2C-5E22-4E5A-B6EB-FCD04BBA75B7}" type="pres">
      <dgm:prSet presAssocID="{D76C62EA-02CC-4E8C-853F-379E1FC6F8DF}" presName="horz1" presStyleCnt="0"/>
      <dgm:spPr/>
    </dgm:pt>
    <dgm:pt modelId="{0FCACD07-A54B-43E8-A046-0423F86037DF}" type="pres">
      <dgm:prSet presAssocID="{D76C62EA-02CC-4E8C-853F-379E1FC6F8DF}" presName="tx1" presStyleLbl="revTx" presStyleIdx="3" presStyleCnt="4"/>
      <dgm:spPr/>
    </dgm:pt>
    <dgm:pt modelId="{B629F526-27E0-4ACA-9EDD-7237E00E11B6}" type="pres">
      <dgm:prSet presAssocID="{D76C62EA-02CC-4E8C-853F-379E1FC6F8DF}" presName="vert1" presStyleCnt="0"/>
      <dgm:spPr/>
    </dgm:pt>
  </dgm:ptLst>
  <dgm:cxnLst>
    <dgm:cxn modelId="{49F5C110-BE52-43E8-943D-295458D8E1A6}" srcId="{41EFDC27-475D-470F-A113-2BDB6948CCC4}" destId="{784C459A-9D62-4ABE-947C-80D96A05BC08}" srcOrd="1" destOrd="0" parTransId="{FA364A0A-B8FA-41FD-A470-8B1AB707FA38}" sibTransId="{F41C3EDA-C8ED-4AEF-8889-608E92992D54}"/>
    <dgm:cxn modelId="{69DE0A21-01C8-43C7-96E9-56DDDDF02684}" srcId="{41EFDC27-475D-470F-A113-2BDB6948CCC4}" destId="{DF79BFE8-C8DE-43D2-B708-E038953D4FA1}" srcOrd="0" destOrd="0" parTransId="{E2D041D8-634D-442C-BA1F-C008D650B885}" sibTransId="{9B1A9673-580B-4319-AE07-F280A5F39DE2}"/>
    <dgm:cxn modelId="{B641045B-AB60-4DB2-90DC-BCDB00FF44EA}" type="presOf" srcId="{D76C62EA-02CC-4E8C-853F-379E1FC6F8DF}" destId="{0FCACD07-A54B-43E8-A046-0423F86037DF}" srcOrd="0" destOrd="0" presId="urn:microsoft.com/office/officeart/2008/layout/LinedList"/>
    <dgm:cxn modelId="{CE7A6B9F-7F80-456F-A3D9-ECF81C0015C1}" type="presOf" srcId="{784C459A-9D62-4ABE-947C-80D96A05BC08}" destId="{AE68AFF1-EAE7-4D53-A9F3-BBD246AA1304}" srcOrd="0" destOrd="0" presId="urn:microsoft.com/office/officeart/2008/layout/LinedList"/>
    <dgm:cxn modelId="{6CDE28A2-DE1B-4172-870C-2B880B6B744E}" srcId="{41EFDC27-475D-470F-A113-2BDB6948CCC4}" destId="{9373E19D-ADAE-46CA-8F68-6FEDAAC7F030}" srcOrd="2" destOrd="0" parTransId="{1477F5AE-CB83-484B-9245-13E24566859B}" sibTransId="{90BD156F-6D2B-42EF-A989-B0828730E572}"/>
    <dgm:cxn modelId="{B0545AAD-8E68-4BDC-8D48-6A02EAD612AF}" type="presOf" srcId="{41EFDC27-475D-470F-A113-2BDB6948CCC4}" destId="{F3623011-467F-4B8C-93E0-8CB1EE418644}" srcOrd="0" destOrd="0" presId="urn:microsoft.com/office/officeart/2008/layout/LinedList"/>
    <dgm:cxn modelId="{39CFEDD9-A829-4C24-8CFA-490007D516C8}" type="presOf" srcId="{9373E19D-ADAE-46CA-8F68-6FEDAAC7F030}" destId="{3A22E082-11A6-432D-8B47-E2B35D330E5B}" srcOrd="0" destOrd="0" presId="urn:microsoft.com/office/officeart/2008/layout/LinedList"/>
    <dgm:cxn modelId="{18BB86EE-0700-4020-A00B-CD90C8A96EAF}" srcId="{41EFDC27-475D-470F-A113-2BDB6948CCC4}" destId="{D76C62EA-02CC-4E8C-853F-379E1FC6F8DF}" srcOrd="3" destOrd="0" parTransId="{8C355398-F1E1-4BC7-A7D0-A078676D32EC}" sibTransId="{B35ACFBB-AD1A-4C9D-AB59-F96D0275D341}"/>
    <dgm:cxn modelId="{929046F6-2EF7-416F-A54B-306A01157566}" type="presOf" srcId="{DF79BFE8-C8DE-43D2-B708-E038953D4FA1}" destId="{9BA602E3-6F4F-4027-8A0D-842AF8761CEB}" srcOrd="0" destOrd="0" presId="urn:microsoft.com/office/officeart/2008/layout/LinedList"/>
    <dgm:cxn modelId="{8ED9BF54-40A4-43BD-934F-4A4F8920A164}" type="presParOf" srcId="{F3623011-467F-4B8C-93E0-8CB1EE418644}" destId="{B0C4B04C-6426-40E5-B14B-4418A3464DE5}" srcOrd="0" destOrd="0" presId="urn:microsoft.com/office/officeart/2008/layout/LinedList"/>
    <dgm:cxn modelId="{9FC77EAE-F466-4EA9-B64B-707F24854E7C}" type="presParOf" srcId="{F3623011-467F-4B8C-93E0-8CB1EE418644}" destId="{7033BD0C-7E52-4D51-80D6-D124070277E5}" srcOrd="1" destOrd="0" presId="urn:microsoft.com/office/officeart/2008/layout/LinedList"/>
    <dgm:cxn modelId="{F25C641E-2C35-4571-B290-B731953C06E4}" type="presParOf" srcId="{7033BD0C-7E52-4D51-80D6-D124070277E5}" destId="{9BA602E3-6F4F-4027-8A0D-842AF8761CEB}" srcOrd="0" destOrd="0" presId="urn:microsoft.com/office/officeart/2008/layout/LinedList"/>
    <dgm:cxn modelId="{69B02A96-5C4A-45FF-AC73-DE50079E3C57}" type="presParOf" srcId="{7033BD0C-7E52-4D51-80D6-D124070277E5}" destId="{7E1F82A1-94B0-4EE6-9BF9-0C5977FFEE19}" srcOrd="1" destOrd="0" presId="urn:microsoft.com/office/officeart/2008/layout/LinedList"/>
    <dgm:cxn modelId="{FA487088-4CA0-43BA-87EA-2D3BAD039B0F}" type="presParOf" srcId="{F3623011-467F-4B8C-93E0-8CB1EE418644}" destId="{F718F42F-C744-40D9-BF1C-7A4A751EB5BD}" srcOrd="2" destOrd="0" presId="urn:microsoft.com/office/officeart/2008/layout/LinedList"/>
    <dgm:cxn modelId="{DC8BCDBA-0983-4DD8-B240-124EC4E75B82}" type="presParOf" srcId="{F3623011-467F-4B8C-93E0-8CB1EE418644}" destId="{933CE4C7-6D90-4480-A185-8810FCF0F6EC}" srcOrd="3" destOrd="0" presId="urn:microsoft.com/office/officeart/2008/layout/LinedList"/>
    <dgm:cxn modelId="{5E7FEC79-10DF-4CFD-99EC-03B539455624}" type="presParOf" srcId="{933CE4C7-6D90-4480-A185-8810FCF0F6EC}" destId="{AE68AFF1-EAE7-4D53-A9F3-BBD246AA1304}" srcOrd="0" destOrd="0" presId="urn:microsoft.com/office/officeart/2008/layout/LinedList"/>
    <dgm:cxn modelId="{1BB9CF30-6B75-4994-8A29-43692688FB8A}" type="presParOf" srcId="{933CE4C7-6D90-4480-A185-8810FCF0F6EC}" destId="{0064AB36-5F22-424D-AA45-655DB34582BA}" srcOrd="1" destOrd="0" presId="urn:microsoft.com/office/officeart/2008/layout/LinedList"/>
    <dgm:cxn modelId="{41F571F9-E7A7-4545-9FC1-A96395E62EDA}" type="presParOf" srcId="{F3623011-467F-4B8C-93E0-8CB1EE418644}" destId="{32BC8E82-04DA-4E10-A6A8-A63C433E5F9F}" srcOrd="4" destOrd="0" presId="urn:microsoft.com/office/officeart/2008/layout/LinedList"/>
    <dgm:cxn modelId="{FCAD03CC-F56D-4680-8D66-90C674F8C36F}" type="presParOf" srcId="{F3623011-467F-4B8C-93E0-8CB1EE418644}" destId="{F2E422A5-772E-4C38-974A-FB66AE2524D8}" srcOrd="5" destOrd="0" presId="urn:microsoft.com/office/officeart/2008/layout/LinedList"/>
    <dgm:cxn modelId="{8F6AE344-491F-413E-8192-5DA8FD1910E2}" type="presParOf" srcId="{F2E422A5-772E-4C38-974A-FB66AE2524D8}" destId="{3A22E082-11A6-432D-8B47-E2B35D330E5B}" srcOrd="0" destOrd="0" presId="urn:microsoft.com/office/officeart/2008/layout/LinedList"/>
    <dgm:cxn modelId="{083D6BED-BA87-490E-B4EC-6355D317D847}" type="presParOf" srcId="{F2E422A5-772E-4C38-974A-FB66AE2524D8}" destId="{CA280D70-641B-40DE-8B51-69BDFDB75369}" srcOrd="1" destOrd="0" presId="urn:microsoft.com/office/officeart/2008/layout/LinedList"/>
    <dgm:cxn modelId="{019D0909-FA1D-42BF-986F-6FBB0DA73617}" type="presParOf" srcId="{F3623011-467F-4B8C-93E0-8CB1EE418644}" destId="{A4088315-9B97-48F9-A553-3C1E6FC44D61}" srcOrd="6" destOrd="0" presId="urn:microsoft.com/office/officeart/2008/layout/LinedList"/>
    <dgm:cxn modelId="{1127390D-AB34-4261-8D53-827E95347718}" type="presParOf" srcId="{F3623011-467F-4B8C-93E0-8CB1EE418644}" destId="{10220E2C-5E22-4E5A-B6EB-FCD04BBA75B7}" srcOrd="7" destOrd="0" presId="urn:microsoft.com/office/officeart/2008/layout/LinedList"/>
    <dgm:cxn modelId="{81ACB91B-59E8-4751-B3C6-C69761B7FDFF}" type="presParOf" srcId="{10220E2C-5E22-4E5A-B6EB-FCD04BBA75B7}" destId="{0FCACD07-A54B-43E8-A046-0423F86037DF}" srcOrd="0" destOrd="0" presId="urn:microsoft.com/office/officeart/2008/layout/LinedList"/>
    <dgm:cxn modelId="{9CE0D209-393C-48FC-A54D-D95A745CB1E3}" type="presParOf" srcId="{10220E2C-5E22-4E5A-B6EB-FCD04BBA75B7}" destId="{B629F526-27E0-4ACA-9EDD-7237E00E11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4B04C-6426-40E5-B14B-4418A3464DE5}">
      <dsp:nvSpPr>
        <dsp:cNvPr id="0" name=""/>
        <dsp:cNvSpPr/>
      </dsp:nvSpPr>
      <dsp:spPr>
        <a:xfrm>
          <a:off x="0" y="0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602E3-6F4F-4027-8A0D-842AF8761CEB}">
      <dsp:nvSpPr>
        <dsp:cNvPr id="0" name=""/>
        <dsp:cNvSpPr/>
      </dsp:nvSpPr>
      <dsp:spPr>
        <a:xfrm>
          <a:off x="0" y="1145"/>
          <a:ext cx="9728718" cy="56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1.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ให้ผลตอบแทนจากการลงทุนสูง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1145"/>
        <a:ext cx="9728718" cy="562555"/>
      </dsp:txXfrm>
    </dsp:sp>
    <dsp:sp modelId="{F718F42F-C744-40D9-BF1C-7A4A751EB5BD}">
      <dsp:nvSpPr>
        <dsp:cNvPr id="0" name=""/>
        <dsp:cNvSpPr/>
      </dsp:nvSpPr>
      <dsp:spPr>
        <a:xfrm>
          <a:off x="0" y="563700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AFF1-EAE7-4D53-A9F3-BBD246AA1304}">
      <dsp:nvSpPr>
        <dsp:cNvPr id="0" name=""/>
        <dsp:cNvSpPr/>
      </dsp:nvSpPr>
      <dsp:spPr>
        <a:xfrm>
          <a:off x="0" y="563700"/>
          <a:ext cx="9728718" cy="56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2.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เกิดความได้เปรียบในการแข่งขัน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563700"/>
        <a:ext cx="9728718" cy="562555"/>
      </dsp:txXfrm>
    </dsp:sp>
    <dsp:sp modelId="{32BC8E82-04DA-4E10-A6A8-A63C433E5F9F}">
      <dsp:nvSpPr>
        <dsp:cNvPr id="0" name=""/>
        <dsp:cNvSpPr/>
      </dsp:nvSpPr>
      <dsp:spPr>
        <a:xfrm>
          <a:off x="0" y="1126256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2E082-11A6-432D-8B47-E2B35D330E5B}">
      <dsp:nvSpPr>
        <dsp:cNvPr id="0" name=""/>
        <dsp:cNvSpPr/>
      </dsp:nvSpPr>
      <dsp:spPr>
        <a:xfrm>
          <a:off x="0" y="1126256"/>
          <a:ext cx="9728718" cy="56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3.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เพิ่มประสิทธิภาพในการตัดสินใจ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1126256"/>
        <a:ext cx="9728718" cy="562555"/>
      </dsp:txXfrm>
    </dsp:sp>
    <dsp:sp modelId="{A4088315-9B97-48F9-A553-3C1E6FC44D61}">
      <dsp:nvSpPr>
        <dsp:cNvPr id="0" name=""/>
        <dsp:cNvSpPr/>
      </dsp:nvSpPr>
      <dsp:spPr>
        <a:xfrm flipV="1">
          <a:off x="0" y="2092382"/>
          <a:ext cx="6051554" cy="6753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ACD07-A54B-43E8-A046-0423F86037DF}">
      <dsp:nvSpPr>
        <dsp:cNvPr id="0" name=""/>
        <dsp:cNvSpPr/>
      </dsp:nvSpPr>
      <dsp:spPr>
        <a:xfrm>
          <a:off x="0" y="2364159"/>
          <a:ext cx="9728718" cy="56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2364159"/>
        <a:ext cx="9728718" cy="56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4B04C-6426-40E5-B14B-4418A3464DE5}">
      <dsp:nvSpPr>
        <dsp:cNvPr id="0" name=""/>
        <dsp:cNvSpPr/>
      </dsp:nvSpPr>
      <dsp:spPr>
        <a:xfrm>
          <a:off x="0" y="0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602E3-6F4F-4027-8A0D-842AF8761CEB}">
      <dsp:nvSpPr>
        <dsp:cNvPr id="0" name=""/>
        <dsp:cNvSpPr/>
      </dsp:nvSpPr>
      <dsp:spPr>
        <a:xfrm>
          <a:off x="0" y="0"/>
          <a:ext cx="9728718" cy="7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1.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การกรองข้อมูลและเรียก (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load)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ข้อมูลเข้าสู่คลังใช้เวลานาน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0"/>
        <a:ext cx="9728718" cy="731964"/>
      </dsp:txXfrm>
    </dsp:sp>
    <dsp:sp modelId="{F718F42F-C744-40D9-BF1C-7A4A751EB5BD}">
      <dsp:nvSpPr>
        <dsp:cNvPr id="0" name=""/>
        <dsp:cNvSpPr/>
      </dsp:nvSpPr>
      <dsp:spPr>
        <a:xfrm>
          <a:off x="0" y="731965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AFF1-EAE7-4D53-A9F3-BBD246AA1304}">
      <dsp:nvSpPr>
        <dsp:cNvPr id="0" name=""/>
        <dsp:cNvSpPr/>
      </dsp:nvSpPr>
      <dsp:spPr>
        <a:xfrm>
          <a:off x="0" y="731964"/>
          <a:ext cx="9728718" cy="7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2.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แนวโน้มความต้องการข้อมูลมีเพิ่มมากขึ้นเรื่อย ๆ ส่งผลต่อพื้นที่ในการจัดเก็บ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731964"/>
        <a:ext cx="9728718" cy="731964"/>
      </dsp:txXfrm>
    </dsp:sp>
    <dsp:sp modelId="{32BC8E82-04DA-4E10-A6A8-A63C433E5F9F}">
      <dsp:nvSpPr>
        <dsp:cNvPr id="0" name=""/>
        <dsp:cNvSpPr/>
      </dsp:nvSpPr>
      <dsp:spPr>
        <a:xfrm>
          <a:off x="0" y="1463930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2E082-11A6-432D-8B47-E2B35D330E5B}">
      <dsp:nvSpPr>
        <dsp:cNvPr id="0" name=""/>
        <dsp:cNvSpPr/>
      </dsp:nvSpPr>
      <dsp:spPr>
        <a:xfrm>
          <a:off x="0" y="1463929"/>
          <a:ext cx="9728718" cy="7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3.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ใช้เวลาในการพัฒนาคลังข้อมูลนาน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1463929"/>
        <a:ext cx="9728718" cy="731964"/>
      </dsp:txXfrm>
    </dsp:sp>
    <dsp:sp modelId="{A4088315-9B97-48F9-A553-3C1E6FC44D61}">
      <dsp:nvSpPr>
        <dsp:cNvPr id="0" name=""/>
        <dsp:cNvSpPr/>
      </dsp:nvSpPr>
      <dsp:spPr>
        <a:xfrm>
          <a:off x="0" y="2195894"/>
          <a:ext cx="9728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ACD07-A54B-43E8-A046-0423F86037DF}">
      <dsp:nvSpPr>
        <dsp:cNvPr id="0" name=""/>
        <dsp:cNvSpPr/>
      </dsp:nvSpPr>
      <dsp:spPr>
        <a:xfrm>
          <a:off x="0" y="2195894"/>
          <a:ext cx="9728718" cy="7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4.</a:t>
          </a:r>
          <a:r>
            <a:rPr lang="en-US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8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ระบบคลังข้อมูลมีความซับซ้อน ต้องใช้ความสามารถของบุคคล และเทคนิคสูง</a:t>
          </a:r>
          <a:endParaRPr lang="en-US" sz="28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0" y="2195894"/>
        <a:ext cx="9728718" cy="73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2" y="1206395"/>
            <a:ext cx="11322995" cy="2982360"/>
          </a:xfrm>
        </p:spPr>
        <p:txBody>
          <a:bodyPr>
            <a:normAutofit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9600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เทคโนโลยีฐานข้อมูล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  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(Database technology)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99821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แฟ้มข้อมูลหลัก (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Master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เป็นแฟ้มข้อมูลซึ่งเก็บข้อมูลที่สำคัญ เช่น แฟ้มข้อมูลประวัติ ลูกค้า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Customer master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ตามที่กล่าวไว้ข้างต้น แฟ้มข้อมูลประวัติผู้จัดส่งสินค้า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Supplier master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แฟ้มข้อมูลสินค้าคงเหลือ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Inventory master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แฟ้มข้อมูลบัญชี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Account master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 ซึ่งแฟ้มข้อมูลหลักเหล่านี้เป็นส่วนประกอบของระบบงานบัญชี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Account system)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แฟ้มรายการปรับปรุง (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Transaction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เป็นแฟ้มที่บันทึกข้อมูลเกี่ยวกับแฟ้มข้อมูลหลักที่มีการเปลี่ยนแปลงในแต่ละวัน รายการที่เกิดขึ้นต้องนำไปปรับปรุงกับแฟ้มข้อมูลหลักเพื่อให้แฟ้มข้อมูลหลักมีข้อมูลที่ทันสมัยอยู่ตลอดเวลา การปรับปรุงแฟ้มข้อมูลสามารถทำได้หลายอย่าง เช่น การเพิ่มรายการ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Add record)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การลบรายการ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Delete record)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และการแก้ไขรายการ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Edit)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แฟ้มข้อมูล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62000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7309" y="1705868"/>
            <a:ext cx="102338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การจัดระเบียบแฟ้มข้อมูลแบบตามลำดับ (</a:t>
            </a:r>
            <a:r>
              <a:rPr lang="en-US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Sequential File organization)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ลักษณะการจัดข้อมูลรายการจะเรียงตามฟิลด์ที่กำหนด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Key field)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เรียงจากน้อยไปหามากหรือจากมากไปหาน้อยหรือเรียงตามตัวอักษร โดยส่วนมากมักจะใช้เทปแม่เหล็กเป็นสื่อในการเก็บข้อมูล</a:t>
            </a:r>
          </a:p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การจัดระเบียนแฟ้มข้อมูลแบบตรงหรือแบบสุ่ม (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Direct or random file organization)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โดยส่วนมากมักจะใช้จานแม่เหล็ก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Hard disk)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เป็นหน่วยเก็บข้อมูล การบันทึกหรือการเรียกข้อมูลขึ้นมาสามารถเรียกได้โดยตรง ไม่ต้องผ่านรายการอื่นก่อน เราเรียกวิธีนี้ว่าการเข้าถึงข้อมูลโดยตรง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Direct access)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หรือการเข้าถึงโดยการสุ่ม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Random Access)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การค้นหาข้อมูลโดยวิธีนี้จะเร็วกว่าแบบตามลำดับ ทั้งนี้เพราะการค้นหาจะกำหนดดัชนี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Index)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จะนั้นจะวิ่งไปหาข้อมูลที่ต้องการหรืออาจจะเข้าหาข้อมูลแบบอาศัยดัชนีและเรียงลำดับควบคู่กัน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Indexed Sequential Access Method (ISAM)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โดยวิธีนี้จะกำหนดดัชนีที่ต้องการค้นหาข้อมูล เมื่อพบแล้วต้องการเอาข้อมูลมาอีกกี่ รายการก็ให้เรียงตามลำดับของรายการที่ต้องการ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112776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การจัดระเบียบแฟ้มข้อมูล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87992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การจัดการข้อมูล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management)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 คือ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ข้อเท็จจริงที่เกิดขึ้นของกิจกรรมใดกิจกรรมหนึ่ง โดยการสังเกต การจดบันทึก การสัมภาษณ์และการออกแบบสอบถาม ข้อมูลที่ได้มานั้นยังคงเป็นข้อมูลดิบ ไม่สามารถที่จะนำมาใช้ในการตัดสินใจในการกระทำในเชิงการจัดการและข้อมูลที่รวบรวมมามักจะไม่มีการจัดระเบียบอาจจะมีการซ้ำซ้อนของข้อมูลหรือข้อมูลชนิดเดียวกันอาจจะขัดแย้งกันก็ได้ ดังนั้นองค์การจะต้องมีการวางแผนในการจัดการบริหารฐาน ข้อมูลที่ดีจึงจะได้ประโยชน์จากข้อมูลที่จัดเรียบเรียงไว้คำนิยามของฐานข้อมูลจึงมีความหมายถึงการเก็บรวบรวมข้อมูลของผู้ใช้และสามารถที่จะนำข้อมูลนั้นออกมาใช้ร่วมกันได้โดยไม่มีการซ้ำซ้อนของข้อมูลหรือความขัดแย้งของข้อมูล โดยทั่วไปข้อมูลมักจะประกอบด้วยข้อมูลย่อยหลายๆ ส่วน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Field)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โดยที่แต่ละส่วนจะไม่มีความหมาย เช่น ชื่อนิสิต ชี่อวิชา หรือเกรด แต่ถ้าเอาหลายส่วนมารวมกันจะเกิดความหมายขึ้น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การจัดการข้อมูล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14701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การจัดการแฟ้มข้อมูล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Management)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ในอดีตข้อมูลที่จัดเก็บไว้จะอยู่ในรูปของแฟ้มข้อมูลอิสระ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Conventional File)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ซึ่งระบบงานแต่ละระบบก็จะสร้างแฟ้มของตนเองขึ้นมาโดยไม่เกี่ยวข้องสัมพันธ์กัน เช่น ระบบบัญชี ที่สร้างแฟ้มข้อมูลของตนเอง ระบบพัสดุคงคลัง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Inventory)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ระบบการจ่ายเงินเดือน(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Payroll)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ระบบออกบิล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Billing)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และระบบอื่นๆต่างก็มีแฟ้มข้อมูลเป็นของตนเอง หากมีการปรับปรุงแก้ไขก็จะทำเฉพาะส่วนจึงทำข้อมูลขององค์การ บางครั้งเกิดสับสนเนื่องจากข้อมูลขัดแย้งกันและในบางองค์การอาจจะมีการเขียนโปรแกรมโดยใช้ภาษาที่เขียนที่ต่างกัน เช่นภาษาโคบอล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COBOL language)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ภาษาอาร์พีจี(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RPG)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ภาษาปาสคาล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PASCAL)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หรือภาษาซี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 language)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ซึ่งมีลักษณะของแฟ้มข้อมูลที่สร้างด้วยภาษาที่ต่างกันก็ไม่สามารถจะใช้งานร่วมกันได้ จึงทำให้องค์การเกิดการสูญเสียในข้อมูล ดังนั้นก่อนที่องค์การจะนำคอมพิวเตอร์มาใช้จะต้องมีการวางแผนถึงระบบการบริหารแฟ้มข้อมูล การแบ่งประเภทของแฟ้มข้อมูลและการจัดระเบียบแฟ้มข้อมูล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การจัดการแฟ้มข้อมูล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96832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ฐานข้อมูลที่มีประสิทธิภาพสูงเป็นสิ่งสำคัญต่อทุกองค์กร ฐานข้อมูลสนับสนุนการดำเนินงานภายในของบริษัท และการจัดเก็บปฏิสัมพันธ์กับลูกค้าและซัพพลายเออร์ พวกเขายังเก็บข้อมูลการบริหารและข้อมูลที่เฉพาะเจาะจง เช่น วิศวกรรมหรือรูปแบบเศรษฐกิจ ตัวอย่างนั้นรวมถึงระบบห้องสมุดดิจิทัล ระบบการจองเพื่อการเดินทาง และระบบสินค้าคงคลัง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ทำไมฐานข้อมูลจึงสำคัญ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269196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2" y="1662613"/>
            <a:ext cx="50884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รูปแบบฐานข้อมูลแสดงให้เห็นถึงโครงสร้างเชิงตรรกะของฐานข้อมูล มันกำหนดความสัมพันธ์และกฎระเบียบที่กำหนดวิธีเก็บ จัดระเบียบ และจัดการข้อมูล แต่ละแอปพลิเคชันฐานข้อมูลถูกสร้างขึ้นในรูปแบบข้อมูลเฉพาะ รูปแบบของแต่ละฐานข้อมูลได้รับการออกแบบตามกฎและแนวคิดของรูปแบบข้อมูลที่กว้างขึ้นซึ่งแอปพลิเคชันพื้นฐานใช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รูปแบบฐานข้อมูลคืออะไร</a:t>
            </a:r>
          </a:p>
        </p:txBody>
      </p:sp>
      <p:pic>
        <p:nvPicPr>
          <p:cNvPr id="1026" name="Picture 2" descr="ระบบฐานข้อมูล | เรียน ICT ง่าย ง่าย สไตล์ ครูปิยะดนัย">
            <a:extLst>
              <a:ext uri="{FF2B5EF4-FFF2-40B4-BE49-F238E27FC236}">
                <a16:creationId xmlns:a16="http://schemas.microsoft.com/office/drawing/2014/main" id="{20F9E820-19B5-657D-2827-8722E28F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68" y="1662613"/>
            <a:ext cx="4530348" cy="5038963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ฐานข้อมูลที่เก่าแก่ที่สุดคือเทปแม่เหล็กที่เก็บบันทึกข้อมูลไว้ตามลำดับ ฐานข้อมูลมีวิวัฒนาการต่อไปเรื่อยๆ ตามความก้าวหน้าทางเทคโนโลยี ตอนนี้พวกเขากลายเป็นระบบที่ซับซ้อนและมีประสิทธิภาพสูงพร้อมสาขาวิชาเฉพาะของตัวเอง มาดูกันว่ารูปแบบข้อมูลพัฒนามาอย่างไร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ฐานข้อมูลมีวิวัฒนาการอย่างไร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351586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11201" y="1586412"/>
            <a:ext cx="97287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ฐานข้อมูลลำดับขั้นกลายเป็นที่นิยมในทศวรรษที่ 1970 แทนที่จะเก็บบันทึกข้อมูลตามลำดับ พวกเขาเก็บไว้ใน โครงสร้างต้นไม้ สร้างความสัมพันธ์ตัวหลักและตัวย่อยระหว่างไฟล์สองไฟล์ ตัวอย่างเช่น เมื่อจะสร้างระบบฐานข้อมูลสำหรับร้านค้าปลีกเฟอร์นิเจอร์ คุณสามารถกำหนดห้องนอนเป็นบันทึกตัวหลักที่มีเตียง โต๊ะข้างเตียง และตู้เสื้อผ้าเป็นบันทึกข้อมูลย่อย บันทึกข้อมูลเตียงอาจมีบันทึกย่อยมากขึ้นในอนาคต เช่นเตียงเดี่ยว เตียงคู่ เตียงควีนไซส์ และอื่นๆ แต่น่าเสียดายที่รูปแบบข้อมูลลำดับขั้นมีการดำเนินการที่ซับซ้อนและไม่สามารถจัดการกับหลายความสัมพันธ์ตัวหลักและตัวย่อยโดยไม่ซ้ำข้อมูลจำนวนมาก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ฐานข้อมูลแบบลำดับขั้น</a:t>
            </a:r>
          </a:p>
        </p:txBody>
      </p:sp>
      <p:pic>
        <p:nvPicPr>
          <p:cNvPr id="2050" name="Picture 2" descr="รูปแบบของระบบฐานข้อมูล |">
            <a:extLst>
              <a:ext uri="{FF2B5EF4-FFF2-40B4-BE49-F238E27FC236}">
                <a16:creationId xmlns:a16="http://schemas.microsoft.com/office/drawing/2014/main" id="{D3529F4F-65BE-6A8A-8901-059B109F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02" y="4539842"/>
            <a:ext cx="6143635" cy="203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5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อีกฐานข้อมูลเก่าแก่อย่างรูปแบบข้อมูลเครือข่ายได้รับอนุญาตให้หนึ่งบันทึกตัวย่อยมีหลายบันทึกตัวหลัก และหนึ่งตัวหลักหลายตัวย่อย ดังนั้นสำหรับตัวอย่างร้านเฟอร์นิเจอร์ ถ้าคุณมีสองบันทึกตัวหลักอย่างห้องนอนและห้องเด็ก ทั้งสองสามารถเชื่อมโยงไปยังบันทึกย่อยตู้เสื้อผ้า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ฐานข้อมูลเครือข่าย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97845D9-8359-8CFD-7A2B-4E88863EA9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72927" y="4668441"/>
            <a:ext cx="15819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C60B09C-1FD4-0871-541B-106ED843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1" y="3178721"/>
            <a:ext cx="8811258" cy="25587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7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5079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ฐานข้อมูลเชิงอ็อบเจกต์มีวิวัฒนาการในทศวรรษที่ 1990 เพื่อตอบสนองต่อการเขียนโปรแกรมเชิงอ็อบเจกต์ที่เกิดขึ้น โปรแกรมเมอร์และนักออกแบบเริ่มทำให้ข้อมูลในฐานข้อมูลของพวกเขาเป็นอ็อบเจกต์ ตัวอย่างเช่น คุณสามารถวางผังคุณลักษณะของเก้าอี้ เช่น สีและขนาด ลงในอ็อบเจกต์ข้อมูลเก้าอี้ อ็อบเจกต์นี้เป็นตัวแทนเสมือนจริงของเก้าอี้ในโลกจริงในฐานข้อมูลเชิงอ็อบเจกต์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ฐานข้อมูลเชิงอ็อบเจกต์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E2F613-8FC1-4F24-B828-A2C14413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50" y="1868068"/>
            <a:ext cx="4549985" cy="32729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9652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แหล่งที่จัดเก็บหรือเตรียมข้อมูลที่เกี่ยวข้องในการดำเนินงานขององค์การให้กับผู้ใช้ที่เกี่ยงข้อง โดยข้อมูลที่จัดเก็บต้องมีความสอดคล้อง และสามารถแบ่งแยกหรือนำรวมกันด้วยวิธีการที่หลากหลาย ดั้งนั้น คลังข้อมูลจึงมีความหมายรวมถึงชุดเครื่องมือหรือ ซอฟต์แวร์ที่ใช้สอบถาม วิเคราะห์และนำเสนอสารสนเทศที่คำนึงถึงข้อมูลในคลังข้อมูลจัดเป็นสิ่งสำคัญที่มีผลต่อการเปลี่ยนแปลงกระบวนการทำงานขององค์การ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คลังข้อมูล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73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50799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เป็นภาษาคำสั่งที่ใช้ในเพื่อดึง เข้าถึง และแก้ไขข้อมูลในฐานข้อมูลแบบเชิงสัมพันธ์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NoSQL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คือขั้วตรงข้าม เป็นกลไกฐานข้อมูลที่ไม่ได้ใช้ความสัมพันธ์แบบตารางในการสร้างรูปแบบข้อมูล ฐานข้อมูล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NoSQL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ถูกสร้างขึ้นในช่วงต้นศตวรรษที่ยี่สิบเอ็ด เมื่อคอมพิวเตอร์คลัสเตอร์และสถาปัตยกรรมฐานข้อมูลแบบกระจายเกิดขึ้น สถาปัตยกรรมแบบกระจายเก็บฐานข้อมูลขนาดใหญ่หนึ่งไว้บนหลายอุปกรณ์จัดเก็บข้อมูลพื้นฐาน การจัดเรียงนี้เรียกว่าการปรับขนาดแนวนอน กลไกซอฟต์แวร์ที่ใช้ใน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NoSQL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มีความเร็วสูง ไม่ต้องการ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Schema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ตารางคงที่ สามารถจัดเก็บข้อมูลที่ซ้ำกันหรือจัดกลุ่ม และสามารถปรับขนาดแนวนอน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NoSQL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50" name="Picture 2" descr="ฐานข้อมูล NoSQL 4 ประเภทเบื้องต้นที่คุณควรรู้จัก – TechTalkThai">
            <a:extLst>
              <a:ext uri="{FF2B5EF4-FFF2-40B4-BE49-F238E27FC236}">
                <a16:creationId xmlns:a16="http://schemas.microsoft.com/office/drawing/2014/main" id="{F88AA068-FCF5-4784-8340-2087E674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799754"/>
            <a:ext cx="5079999" cy="342785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9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595021"/>
            <a:ext cx="103200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ฐานข้อมูลระบบคลาวด์</a:t>
            </a:r>
            <a:r>
              <a:rPr lang="en-US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ฐานข้อมูลระบบคลาวด์มักจะทำงานบนแพลตฟอร์มของคอมพิวเตอร์ระบบคลาวด์ มีสองมาตรฐานการนำไปใช้จริง: ผู้ใช้สามารถใช้ฐานข้อมูลบนคลาวด์ได้อย่างอิสระหรือซื้อการเข้าถึงจากผู้ให้บริการฐานข้อมูลระบบคลาวด์ ฐานข้อมูลระบบคลาวด์ทำตามได้ทั้งรูปแบบข้อมูล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NoSQL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ฐานข้อมูลแบบกราฟ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มีประโยชน์เพราะพวกเขาจัดความสำคัญของความสัมพันธ์ระหว่างบันทึกข้อมูลที่แตกต่างกัน พวกเขาจะถูกสร้างตามวัตถุประสงค์เพื่อการจัดเก็บและนำทางความสัมพันธ์ ฐานข้อมูลแบบกราฟประกอบด้วยโหนดและ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Edge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โหนดจัดเก็บข้อมูลอ็อบเจกต์และ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Edge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เก็บความสัมพันธ์ระหว่างอ็อบเจ็กต์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Edge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มักจะมีโหนดเริ่มต้น โหนดปลายทาง ชนิด และทิศทาง โดยสามารถอธิบายความสัมพันธ์ระหว่างตัวหลักและตัวย่อย การกระทำ และความเป็นเจ้าของ ไม่จำกัดจำนวนและชนิดของความสัมพันธ์ที่โหนดมีได้</a:t>
            </a:r>
          </a:p>
          <a:p>
            <a:r>
              <a:rPr lang="en-US" sz="2800" b="1" dirty="0">
                <a:solidFill>
                  <a:srgbClr val="210987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2800" b="1" dirty="0">
                <a:solidFill>
                  <a:srgbClr val="210987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ฐานข้อมูลในหน่วยความจำ</a:t>
            </a:r>
            <a:r>
              <a:rPr lang="en-US" sz="2800" b="1" dirty="0">
                <a:solidFill>
                  <a:srgbClr val="210987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ในขณะที่ฐานข้อมูลส่วนใหญ่จะถูกเก็บไว้ในอุปกรณ์จัดเก็บข้อมูลภายนอก ฐานข้อมูลแบบใช้หน่วยความจำจะอยู่ในหน่วยความจำภายในของคอมพิวเตอร์ อย่างไรก็ตาม โดยปกติแล้วจะมีการสำรองข้อมูลโดยพื้นที่เก็บข้อมูลของคอมพิวเตอร์เช่นกัน ฐานข้อมูลแบบใช้หน่วยความจำจะเร็วกว่าฐานข้อมูลดิสก์ พวกเขามักจะใช้เมื่อเวลาตอบสนองเป็นสิ่งสำคัญ เช่น ในอุปกรณ์เครือข่ายโทรคมนาคม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ฐานข้อมูลรูปแบบสมัยใหม่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241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52822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คลังข้อมูล เป็นคำเรียกกว้างๆ สำหรับพื้นที่เก็บข้อมูลขนาดมหึมาของทุกองค์กร องค์กรผลิตข้อมูลทุกประเภทรวมทั้งไฟล์ เอกสาร วิดีโอ ข้อมูลลูกค้า ข้อมูลแอปพลิเคชัน และข้อมูลระบบ ซึ่งจะใช้คลังข้อมูลในการประมวลผลและจัดเก็บข้อมูลที่ใช้สำหรับการวิเคราะห์ แอปพลิเคชัน และการตัดสินใจที่อิงข้อมูลองค์กร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คลังข้อมูล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4" name="Picture 2" descr="Big Data เรื่องคลังข้อมูล (Data Warehouse) - iok2u.com">
            <a:extLst>
              <a:ext uri="{FF2B5EF4-FFF2-40B4-BE49-F238E27FC236}">
                <a16:creationId xmlns:a16="http://schemas.microsoft.com/office/drawing/2014/main" id="{4D34008E-4330-412C-81A8-D77B4CAF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31" y="1842189"/>
            <a:ext cx="4572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4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595021"/>
            <a:ext cx="103200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B0F0"/>
                </a:solidFill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1. การตรวจจับการฉ้อโกง </a:t>
            </a:r>
            <a:r>
              <a:rPr lang="th-TH" sz="2800" b="1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ฐานข้อมูลแบบกราฟช่วยจัดการข้อมูลตัวตนและตรวจจับการฉ้อโกง อัลกอริทึมแมชชีนเลิร์นนิงจะค้นหารูปแบบและตรวจจับกิจกรรมฉ้อโกงล่วงหน้าโดยอัตโนมัติ</a:t>
            </a:r>
          </a:p>
          <a:p>
            <a:r>
              <a:rPr lang="th-TH" sz="2800" b="1" dirty="0">
                <a:solidFill>
                  <a:srgbClr val="FF6600"/>
                </a:solidFill>
                <a:highlight>
                  <a:srgbClr val="00FFFF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2. การจัดการเอกสาร </a:t>
            </a:r>
            <a:r>
              <a:rPr lang="th-TH" sz="2800" b="1" dirty="0">
                <a:highlight>
                  <a:srgbClr val="00FFFF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 </a:t>
            </a:r>
            <a:r>
              <a:rPr lang="en-US" sz="2800" b="1" dirty="0">
                <a:highlight>
                  <a:srgbClr val="00FFFF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NoSQL </a:t>
            </a:r>
            <a:r>
              <a:rPr lang="th-TH" sz="2800" b="1" dirty="0">
                <a:highlight>
                  <a:srgbClr val="00FFFF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จัดเก็บและจัดการเอกสาร เช่น บทความและสัญญา นอกจากนี้ยังช่วยให้องค์กรสามารถสั่งและจัดทำดัชนีเอกสาร</a:t>
            </a:r>
          </a:p>
          <a:p>
            <a:r>
              <a:rPr lang="th-TH" sz="2800" b="1" dirty="0">
                <a:solidFill>
                  <a:schemeClr val="bg1"/>
                </a:solidFill>
                <a:highlight>
                  <a:srgbClr val="FF66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3. เกมและความบันเทิง </a:t>
            </a:r>
            <a:r>
              <a:rPr lang="th-TH" sz="2800" b="1" dirty="0">
                <a:highlight>
                  <a:srgbClr val="FF66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บริษัทเกมและความบันเทิงหลายแห่งใช้ฐานข้อมูลกันอย่างกว้างขวางเพื่อมอบประสบการณ์สื่อที่สมบูรณ์แบบ เช่น การเข้าสู่ระบบพร้อมกันของผู้ใช้หลายล้านคน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การประยุกต์ใช้ฐานข้อมูล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858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595021"/>
            <a:ext cx="103200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Data Warehouse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จงอธิบายว่าทำไมฐานข้อมูลจึงสำคัญ?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รูปแบบของฐานข้อมูลคืออะไร?        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การจัดระเบียบแฟ้มข้อมูลมีอะไรบ้าง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มีประโยชน์อะไรบ้าง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องค์ประกอบของ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มีอะไรบ้าง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ฐานข้อมูลมีวิวัฒนาการอย่างไร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จงอธิบาย ฐานข้อมูลเครือข่าย มาพอสังเขป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จงอธิบายว่า การจัดการแฟ้มข้อมูล คืออะไร </a:t>
            </a:r>
          </a:p>
          <a:p>
            <a:r>
              <a:rPr lang="th-TH" sz="2800" b="1">
                <a:latin typeface="SP SUAN DUSIT" panose="02000000000000000000" pitchFamily="2" charset="0"/>
                <a:cs typeface="SP SUAN DUSIT" panose="02000000000000000000" pitchFamily="2" charset="0"/>
              </a:rPr>
              <a:t>10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 จงอธิบาย ฐานข้อมูลเชิงอ็อบเจกต์ มาพอสังเขป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คำถามทบทวน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86DFEF-DB56-FFBA-48CE-55DC31B0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631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007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การจัดการฐานข้อมูลเป็นสิ่งจำเป็นโดยเฉพาะยุคปัจจุบันที่มีการแข่งขันกันอย่างรุนแรง องค์การใดก็ตามที่มีข้อมูลอยู่มักได้เปรียบองค์การคู่แข่ง ดังประเทศที่พัฒนาแล้วมักจะได้เปรียบประเทศที่กำลังพัฒนา ทั้งนี้เนื่องจากข้อมูลข่าวสารต่างๆ ผู้บริหารสามารถนำมาใช้ในการพยากรณ์เหตุการณ์ต่างๆ ได้ล่วงหน้า เช่น ถ้าหากรัฐบาลไทยมีข้อมูลเกี่ยวกับการเงิน สภาพคล่องทางการเงิน ดุลบัญชีเดินสะพัด ตัวเลขข้อมูลเกี่ยวกับการนำเข้าและการส่งออกอย่าง ถูกต้องและทันต่อเหตุการณ์ ผู้บริหารประเทศก็จะสามารถที่จะแก้ปัญหาได้ล่วงหน้า ดังนั้นข้อมูลสารสนเทศจึงมีความสำคัญต่อองค์กรและประเทศชาติเราจึงต้องมีการเรียนรู้เกี่ยวกับการจัดการแฟ้มข้อมูลและการบริหารฐานข้อมูลเพื่อ ก่อให้เกิดประโยชน์ต่อองค์การ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เทคโนโลยีฐานข้อมูลและการจัดการฐานข้อมูล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33636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ช่วยเพิ่มความรู้ให้กับผู้บริหาร  เนื่องจากข้อมูลที่จัดเก็บในคลังข้อมูลที่มาจากหน่วยงานทั้งภายในภายนอกองค์การ ดังนั้นจึงทำให้ผู้บริหารมีความรอบรู้ลูตากว้างไกลมากขึ้น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ช่วยเพิ่มศักยภาพในด้านการแข่งขันกับองค์การ การที่องค์การมีข้อมูลที่หลากหลายและเนื่องมาจากแหล่งที่มาต่างๆทำให้องค์การสามารถทราบถึงสถานภาพในการดำเนินธุรกิจของตนเองและของคู่แข่งได้เป็นอย่างดีสามารถนำข้อมูลดังกล่าวมาปรับปรุงหรือกำหนดกลยุทธ์กับการแข่งขันให้เหมาะสมกับสภาวการณ์ในขณะนั้นได้เป็นอย่างดี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ช่วยเพิ่มความสามารถและศักยภาพด้านการให้บริการแก่ผู้ใช้บริการ ข้อมูลที่เกี่ยวข้องกับผู้ใช้ถูกรวบรวมและจัดเก็บในคลังข้อมูล ซึ่งนำมาวิเคราะห์สภาพให้บริการแต่ละช่วงเวลาได้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ประโยชน์ของคลังข้อมูล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53645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สนับสนุนและอำนวยความสะดวกในการตัดสินใจให้กับบริหารขององค์การ การตัดสินใจที่ถูกต้องและเหมาะสมจำเป็นต้องมีข้อมูลประกอบเสมอ การสร้างคลังข้อมูลช่วยห้ผู้บรหารสามารถรียกใช้ข้อมูลที่เกี่ยวข้องได้อย่างสะดวกรวดเร็ว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ทำให้การดำเนินงานขององค์การเป็นไปอย่างราบรื่นและคล่องตัวมากขึ้น ไม่เพียงแต่การตัดสินใจเท่านั้นที่จำเป็นต้องใช้ข้อมูล แต่การดำเนินงานใดๆ ขององค์การล้วนแล้วแต่เกี่ยวข้องกับข้อมูลทั้งสิ้น ดังนั้นการสร้างคลังข้อมูลจึงช่วยสนับสนุนในการดำเนินงานขององค์การเป็นไปอย่างราบรื่นและเกิดความคล่องตัว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เพิ่มผลผลิตให้กับพนักงานที่ต้องการใช้ความรู้ การใช้คลังข้อมูลจะช่วยเพิ่มผลลิตให้กับพนักงานที่ต้องทำงานโดยใช้ความรู้ ทั้งนี้เนื่องจากพนักงานดังกล่าวสามารถเรียกใช้ข้อมูลที่จำเป็นต้องการปฏิบัติงานได้ง่าย สะดวก และรวดเร็วขึ้น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ประโยชน์ของคลังข้อมูล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ต่อ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3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ฐานข้อมูลเชิงกายภาพขนาดใหญ่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คลังข้อมูลเชิงตรรกะ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Data mart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 ข้อมูลย่อยที่แยกออกจากข้อมูลที่อยู่ใน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 Warehouse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เพื่อนำไปใช้สนับสนุน(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support)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การทำงานของแต่ละแผนก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ระบบ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DSS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และระบบ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EIS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 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273655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99567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1)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Subject-Oriented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การจัดกลุ่มข้อมูลตามประเด็นหลัก  ขององค์กร เช่น ข้อมูลลูกค้า  ข้อมูลสินค้า หรือข้อมุลยอดขาย</a:t>
            </a:r>
          </a:p>
          <a:p>
            <a:r>
              <a:rPr lang="th-TH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en-US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Integrated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การจัดข้อมูลต่างรูปแบบ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Format)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ให้อยู่ในรูปแบบเดียวกัน  สร้างความสอดคล้องของข้อมูลก่อนการนำเสนอ</a:t>
            </a:r>
          </a:p>
          <a:p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Time-valiant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การเก็บข้อมูลไว้ในคลังเพื่อใช้งานในระยะเวลายาว  เช่น 5-10 ปีข้างหน้า  เพื่อทำนายแนวโน้มหรือเปรียบเทียบค่าของข้อมูลในแต่ละปี   ข้อมูลจะต้องมีความถูกต้องอยู่เสมอ</a:t>
            </a:r>
          </a:p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4) 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None-Volatile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เมื่อมีการเปลี่ยนแปลงข้อมูลจากคลังที่ไปดึงมา  ข้อมูลในคลังจะไม่ได้รับการเปลี่ยนแปลงในทันที  แต่จะเปลี่ยนแปลงในภายหลัง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 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 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345249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2" name="TextBox 8">
            <a:extLst>
              <a:ext uri="{FF2B5EF4-FFF2-40B4-BE49-F238E27FC236}">
                <a16:creationId xmlns:a16="http://schemas.microsoft.com/office/drawing/2014/main" id="{CE792765-A1A2-6C70-54DF-42BD4FFD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180309"/>
              </p:ext>
            </p:extLst>
          </p:nvPr>
        </p:nvGraphicFramePr>
        <p:xfrm>
          <a:off x="609600" y="1645467"/>
          <a:ext cx="9728718" cy="292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32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ข้อเสียของ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12" name="TextBox 8">
            <a:extLst>
              <a:ext uri="{FF2B5EF4-FFF2-40B4-BE49-F238E27FC236}">
                <a16:creationId xmlns:a16="http://schemas.microsoft.com/office/drawing/2014/main" id="{26895523-FFBD-B4C0-4D15-5EB2038FD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063161"/>
              </p:ext>
            </p:extLst>
          </p:nvPr>
        </p:nvGraphicFramePr>
        <p:xfrm>
          <a:off x="609601" y="1662613"/>
          <a:ext cx="9728718" cy="292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73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515</TotalTime>
  <Words>2508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IrisUPC</vt:lpstr>
      <vt:lpstr>SP SUAN DUSIT</vt:lpstr>
      <vt:lpstr>Trebuchet MS</vt:lpstr>
      <vt:lpstr>Wingdings</vt:lpstr>
      <vt:lpstr>Wingdings 2</vt:lpstr>
      <vt:lpstr>Opulent</vt:lpstr>
      <vt:lpstr>บทที่ 6 เทคโนโลยีฐานข้อมูล                         (Database technology)</vt:lpstr>
      <vt:lpstr>คลังข้อมูล (Data Warehouse)</vt:lpstr>
      <vt:lpstr>เทคโนโลยีฐานข้อมูลและการจัดการฐานข้อมูล</vt:lpstr>
      <vt:lpstr>ประโยชน์ของคลังข้อมูล</vt:lpstr>
      <vt:lpstr>ประโยชน์ของคลังข้อมูล (ต่อ)</vt:lpstr>
      <vt:lpstr>องค์ประกอบของ Data Warehouse</vt:lpstr>
      <vt:lpstr>ลักษณะของ  Data Warehouse  ประกอบด้วย</vt:lpstr>
      <vt:lpstr>ข้อดีของ Data Warehouse</vt:lpstr>
      <vt:lpstr>ข้อเสียของ Data Warehouse</vt:lpstr>
      <vt:lpstr>แฟ้มข้อมูล</vt:lpstr>
      <vt:lpstr>การจัดระเบียบแฟ้มข้อมูล</vt:lpstr>
      <vt:lpstr>การจัดการข้อมูล</vt:lpstr>
      <vt:lpstr>การจัดการแฟ้มข้อมูล</vt:lpstr>
      <vt:lpstr>ทำไมฐานข้อมูลจึงสำคัญ</vt:lpstr>
      <vt:lpstr>รูปแบบฐานข้อมูลคืออะไร</vt:lpstr>
      <vt:lpstr>ฐานข้อมูลมีวิวัฒนาการอย่างไร</vt:lpstr>
      <vt:lpstr>ฐานข้อมูลแบบลำดับขั้น</vt:lpstr>
      <vt:lpstr>ฐานข้อมูลเครือข่าย</vt:lpstr>
      <vt:lpstr>ฐานข้อมูลเชิงอ็อบเจกต์</vt:lpstr>
      <vt:lpstr>ฐานข้อมูล NoSQL</vt:lpstr>
      <vt:lpstr>ฐานข้อมูลรูปแบบสมัยใหม่</vt:lpstr>
      <vt:lpstr>คลังข้อมูล</vt:lpstr>
      <vt:lpstr>การประยุกต์ใช้ฐานข้อมูล</vt:lpstr>
      <vt:lpstr>คำถามทบทวน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104</cp:revision>
  <dcterms:created xsi:type="dcterms:W3CDTF">2020-08-10T02:59:24Z</dcterms:created>
  <dcterms:modified xsi:type="dcterms:W3CDTF">2024-03-18T03:19:01Z</dcterms:modified>
</cp:coreProperties>
</file>