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33"/>
  </p:notesMasterIdLst>
  <p:handoutMasterIdLst>
    <p:handoutMasterId r:id="rId34"/>
  </p:handoutMasterIdLst>
  <p:sldIdLst>
    <p:sldId id="25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64" r:id="rId31"/>
    <p:sldId id="269" r:id="rId3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CF4A7-0A7E-4E63-BEF6-B0ECBD5D5658}" type="datetimeFigureOut">
              <a:rPr lang="th-TH" smtClean="0"/>
              <a:t>13/11/59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2C7F-1A48-4D50-9CD3-DCA67320B4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99778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E8F07-8B92-441A-A89C-24EE756AA923}" type="datetimeFigureOut">
              <a:rPr lang="th-TH" smtClean="0"/>
              <a:t>13/11/59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74EE8-16F1-4F71-BD6C-FC05D3F68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28449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D456-6CE1-4F76-B6B5-0BC0848811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978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4B61C-B0C3-473E-905D-46D88748287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476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8445F-FD33-4A96-9A5B-2EBB3A49DAD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0530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4B5F0-FDAA-4C57-A6A9-FD77C6656A1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5443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A872-3CD8-44E9-81A6-3310952E8CB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377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664245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406D7-A0F4-4F2D-B78B-74B79F40246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9246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9EF5F-B233-4B92-A0C3-6079AE3EE7B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2319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C3509-37D1-4933-9B5E-55E182BF7ED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2732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8C92B-8180-4A5C-881F-D7C03DFD8E7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8874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B0295-76A4-4323-A677-562F52C2B82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5776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6E3B2-7754-433D-A52C-D1CC5E0040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4434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EA46-0E30-45DC-994A-7AE8A2DDD21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8442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818C4-1B68-4B84-ACD0-C60271DF2BA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26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560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+mn-lt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0D0D0D"/>
                </a:solidFill>
                <a:latin typeface="+mn-lt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fld id="{CDF1EB64-B3C7-456C-A343-C24D61898C3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519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emf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576" y="1491630"/>
            <a:ext cx="5040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altLang="ko-KR" sz="4800" b="1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คุณสมบัติเชิงวัตถุ</a:t>
            </a:r>
            <a:endParaRPr lang="en-US" altLang="ko-KR" sz="4800" b="1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95536" y="4948594"/>
            <a:ext cx="8748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064" y="4564372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0" y="4902428"/>
            <a:ext cx="9144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Asst. Prof. </a:t>
            </a:r>
            <a:r>
              <a:rPr kumimoji="0" lang="en-US" altLang="ko-KR" sz="16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Juthawut</a:t>
            </a: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en-US" altLang="ko-KR" sz="16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Chantharamalee</a:t>
            </a: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                                                              Computer Science   @  </a:t>
            </a:r>
            <a:r>
              <a:rPr kumimoji="0" lang="en-US" altLang="ko-KR" sz="16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Suan</a:t>
            </a: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en-US" altLang="ko-KR" sz="16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Dusit</a:t>
            </a: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University</a:t>
            </a:r>
          </a:p>
        </p:txBody>
      </p:sp>
      <p:sp>
        <p:nvSpPr>
          <p:cNvPr id="10" name="แผนผังลําดับงาน: กระบวนการสำรอง 9"/>
          <p:cNvSpPr/>
          <p:nvPr/>
        </p:nvSpPr>
        <p:spPr>
          <a:xfrm>
            <a:off x="421765" y="4434759"/>
            <a:ext cx="1008112" cy="360040"/>
          </a:xfrm>
          <a:prstGeom prst="flowChartAlternateProcess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Edit 10-2016</a:t>
            </a:r>
            <a:endParaRPr lang="th-TH" sz="16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9535" y="3363838"/>
            <a:ext cx="2218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มารู้จักคลาสและวัตถุกัน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คลาสเป็นเหมือนส่วนของแม่พิมพ์ เพื่อบอกลักษณะว่า</a:t>
            </a:r>
            <a:r>
              <a:rPr lang="th-TH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วัตถุในคลาส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นี้มี</a:t>
            </a:r>
            <a:r>
              <a:rPr lang="th-TH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ลักษณะและพฤติกรรม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เป็นอย่างไร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วัตถุเป็นสิ่งที่ถูกสร้างขึ้นมาจากคลาสเพื่อใช้งาน กำหนดค่าต่างๆ ส่งข้อความสั่งให้วัตถุทำงาน</a:t>
            </a:r>
            <a:endParaRPr lang="en-US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831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มารู้จักคลาสและวัตถุกัน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2290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2627710" y="1063229"/>
          <a:ext cx="3888581" cy="185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3" imgW="5619115" imgH="2686367" progId="Visio.Drawing.11">
                  <p:embed/>
                </p:oleObj>
              </mc:Choice>
              <mc:Fallback>
                <p:oleObj name="Visio" r:id="rId3" imgW="5619115" imgH="2686367" progId="Visio.Drawing.11">
                  <p:embed/>
                  <p:pic>
                    <p:nvPicPr>
                      <p:cNvPr id="1229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10" y="1063229"/>
                        <a:ext cx="3888581" cy="1858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2627710" y="3112294"/>
          <a:ext cx="3995738" cy="190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5" imgW="5622290" imgH="2680335" progId="Visio.Drawing.11">
                  <p:embed/>
                </p:oleObj>
              </mc:Choice>
              <mc:Fallback>
                <p:oleObj name="Visio" r:id="rId5" imgW="5622290" imgH="2680335" progId="Visio.Drawing.11">
                  <p:embed/>
                  <p:pic>
                    <p:nvPicPr>
                      <p:cNvPr id="1229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10" y="3112294"/>
                        <a:ext cx="3995738" cy="1903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62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การสร้างคลาส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คลาสเปรียบเสมือนแม่พิมพ์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 วัตถุเป็นผลิตผลที่เกิดจากแม่พิมพ์ 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ดังนั้นการที่จะ</a:t>
            </a:r>
            <a:r>
              <a:rPr lang="th-TH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สร้างวัตถุ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ได้จึงจำเป็น</a:t>
            </a:r>
            <a:r>
              <a:rPr lang="th-TH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ต้องอาศัยแม่พิมพ์หรือคลาส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นี้</a:t>
            </a:r>
            <a:endParaRPr lang="en-US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โดยคลาสจะบ่งบอกถึงข้อมูลที่วัตถุที่อยู่ในคลาสนี้ควรจะมี และพฤติกรรมที่วัตถุในคลาสนี้สามารถทำได้</a:t>
            </a:r>
          </a:p>
        </p:txBody>
      </p:sp>
    </p:spTree>
    <p:extLst>
      <p:ext uri="{BB962C8B-B14F-4D97-AF65-F5344CB8AC3E}">
        <p14:creationId xmlns:p14="http://schemas.microsoft.com/office/powerpoint/2010/main" val="39467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การสร้างคลาส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th-TH" b="1">
                <a:solidFill>
                  <a:srgbClr val="008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วัตถุ</a:t>
            </a:r>
            <a:r>
              <a:rPr lang="en-US" altLang="th-TH" b="1">
                <a:solidFill>
                  <a:srgbClr val="008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(Object)</a:t>
            </a:r>
            <a:r>
              <a:rPr lang="en-US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แบ่งได้เป็น 2 ประเภท คือ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h-TH" sz="2400" b="1">
                <a:latin typeface="Angsana New" panose="02020603050405020304" pitchFamily="18" charset="-34"/>
                <a:cs typeface="Angsana New" panose="02020603050405020304" pitchFamily="18" charset="-34"/>
              </a:rPr>
              <a:t>สิ่งที่เป็นรูปธรรม (Tangible)</a:t>
            </a:r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คือ สิ่งที่เป็นวัตถุและจับต้องได้ เช่น นักศึกษา ใบลงทะเบียน ปากกา และรถ เป็นต้น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h-TH" sz="2400" b="1">
                <a:latin typeface="Angsana New" panose="02020603050405020304" pitchFamily="18" charset="-34"/>
                <a:cs typeface="Angsana New" panose="02020603050405020304" pitchFamily="18" charset="-34"/>
              </a:rPr>
              <a:t>สิ่งที่เป็นนามธรรม (Intangible)</a:t>
            </a:r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คือสิ่งที่ไม่สามารถจับต้องได้ เช่น คะแนนรายชื่อ วิชา บัญชีเงินฝาก และตารางเที่ยวบิน เป็นต้น</a:t>
            </a:r>
          </a:p>
          <a:p>
            <a:pPr eaLnBrk="1" hangingPunct="1">
              <a:lnSpc>
                <a:spcPct val="90000"/>
              </a:lnSpc>
            </a:pPr>
            <a:r>
              <a:rPr lang="th-TH" altLang="th-TH" b="1">
                <a:solidFill>
                  <a:srgbClr val="008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วัตถุ</a:t>
            </a:r>
            <a:r>
              <a:rPr lang="en-US" altLang="th-TH" b="1">
                <a:solidFill>
                  <a:srgbClr val="008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ประกอบไปด้วย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คุณลักษณะ (Attribute) หรือข้อมูล (Data)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เมธอด (Method) หรือพฤติกรรม (Behavior)</a:t>
            </a:r>
            <a:endParaRPr lang="en-US" altLang="th-TH" sz="2400">
              <a:solidFill>
                <a:srgbClr val="9900C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9264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ตัวอย่างวัตถุ</a:t>
            </a:r>
          </a:p>
        </p:txBody>
      </p:sp>
      <p:sp>
        <p:nvSpPr>
          <p:cNvPr id="13316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นักศึกษา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คุณลักษณะ เช่น รหัส ชื่อ และเกรดเฉลี่ย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เมธอด เช่น ลงทะเบียน สอบ และเดิน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57775" y="1437085"/>
          <a:ext cx="2199085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3" imgW="2183448" imgH="2680335" progId="Visio.Drawing.11">
                  <p:embed/>
                </p:oleObj>
              </mc:Choice>
              <mc:Fallback>
                <p:oleObj name="Visio" r:id="rId3" imgW="2183448" imgH="2680335" progId="Visio.Drawing.11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1437085"/>
                        <a:ext cx="2199085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7" descr="03969_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5" y="3219450"/>
            <a:ext cx="2106215" cy="14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999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ตัวอย่างวัตถุ</a:t>
            </a:r>
          </a:p>
        </p:txBody>
      </p:sp>
      <p:sp>
        <p:nvSpPr>
          <p:cNvPr id="14340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รถยนต์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คุณลักษณะ เช่น ยี่ห้อ รุ่น และสี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เมธอด เช่น เคลื่อนที่ หยุดและเลี้ยว</a:t>
            </a:r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4197" y="1491853"/>
          <a:ext cx="2199084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3" imgW="2183448" imgH="2680335" progId="Visio.Drawing.11">
                  <p:embed/>
                </p:oleObj>
              </mc:Choice>
              <mc:Fallback>
                <p:oleObj name="Visio" r:id="rId3" imgW="2183448" imgH="2680335" progId="Visio.Drawing.11">
                  <p:embed/>
                  <p:pic>
                    <p:nvPicPr>
                      <p:cNvPr id="143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197" y="1491853"/>
                        <a:ext cx="2199084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7" descr="B-Car_Concept_2%5B1%5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8" b="14722"/>
          <a:stretch>
            <a:fillRect/>
          </a:stretch>
        </p:blipFill>
        <p:spPr bwMode="auto">
          <a:xfrm>
            <a:off x="1818085" y="3057525"/>
            <a:ext cx="2857500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92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ตัวอย่างวัตถุ</a:t>
            </a:r>
          </a:p>
        </p:txBody>
      </p:sp>
      <p:sp>
        <p:nvSpPr>
          <p:cNvPr id="15364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สุนัข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คุณลักษณะ เช่น ชื่อ พันธุ์ และสี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เมธอด เช่น เห่า คลาน และกระดิกหาง</a:t>
            </a:r>
            <a:endParaRPr lang="en-US" altLang="th-TH">
              <a:solidFill>
                <a:srgbClr val="9900C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5362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057775" y="1491854"/>
          <a:ext cx="2244329" cy="275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Visio" r:id="rId3" imgW="2183448" imgH="2680335" progId="Visio.Drawing.11">
                  <p:embed/>
                </p:oleObj>
              </mc:Choice>
              <mc:Fallback>
                <p:oleObj name="Visio" r:id="rId3" imgW="2183448" imgH="2680335" progId="Visio.Drawing.11">
                  <p:embed/>
                  <p:pic>
                    <p:nvPicPr>
                      <p:cNvPr id="153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1491854"/>
                        <a:ext cx="2244329" cy="2755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10" descr="2009071804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895600"/>
            <a:ext cx="1745456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375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เปรียบเทียบคลาสกับวัตถุ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5299" name="Picture 6" descr="Mix_race_group_of_peop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869282"/>
            <a:ext cx="2321719" cy="19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8" descr="pitlok_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1491854"/>
            <a:ext cx="2807494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AutoShape 9"/>
          <p:cNvSpPr>
            <a:spLocks noChangeArrowheads="1"/>
          </p:cNvSpPr>
          <p:nvPr/>
        </p:nvSpPr>
        <p:spPr bwMode="auto">
          <a:xfrm>
            <a:off x="4356497" y="2463404"/>
            <a:ext cx="809625" cy="97274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2" name="Rectangle 10"/>
          <p:cNvSpPr>
            <a:spLocks/>
          </p:cNvSpPr>
          <p:nvPr/>
        </p:nvSpPr>
        <p:spPr bwMode="auto">
          <a:xfrm>
            <a:off x="2403873" y="3954066"/>
            <a:ext cx="764381" cy="4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57175" marR="0" lvl="0" indent="-257175" defTabSz="6858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Class</a:t>
            </a:r>
          </a:p>
        </p:txBody>
      </p:sp>
      <p:sp>
        <p:nvSpPr>
          <p:cNvPr id="55303" name="Rectangle 11"/>
          <p:cNvSpPr>
            <a:spLocks/>
          </p:cNvSpPr>
          <p:nvPr/>
        </p:nvSpPr>
        <p:spPr bwMode="auto">
          <a:xfrm>
            <a:off x="5975747" y="3954066"/>
            <a:ext cx="917972" cy="4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57175" marR="0" lvl="0" indent="-257175" defTabSz="6858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246487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เปรียบเทียบคลาสกับวัตถุ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6323" name="Picture 6" descr="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1707357"/>
            <a:ext cx="6156722" cy="25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785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เปรียบเทียบคลาสกับวัตถุ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7347" name="Picture 6" descr="02fi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1006079"/>
            <a:ext cx="3996929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64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คุณสมบัติของภาษาการโปรแกรมเชิงวัตถุ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คุณสมบัติของภาษาที่เป็นการโปรแกรมเชิงวัตถุควรมีคุณสมบัติพื้นฐานดังต่อไปนี้</a:t>
            </a:r>
          </a:p>
          <a:p>
            <a:pPr lvl="1" eaLnBrk="1" hangingPunct="1"/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Encapsulation (</a:t>
            </a:r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การห่อหุ้มวัตถุ)</a:t>
            </a:r>
            <a:endParaRPr lang="en-US" altLang="th-TH" sz="24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/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Data Hiding (</a:t>
            </a:r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การซ่อนรายละเอียด)</a:t>
            </a:r>
            <a:endParaRPr lang="en-US" altLang="th-TH" sz="24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/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Inheritance </a:t>
            </a:r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(การสืบทอด)</a:t>
            </a:r>
            <a:endParaRPr lang="en-US" altLang="th-TH" sz="24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/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Polymorphism </a:t>
            </a:r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(การพ้องรูป)</a:t>
            </a:r>
          </a:p>
        </p:txBody>
      </p:sp>
    </p:spTree>
    <p:extLst>
      <p:ext uri="{BB962C8B-B14F-4D97-AF65-F5344CB8AC3E}">
        <p14:creationId xmlns:p14="http://schemas.microsoft.com/office/powerpoint/2010/main" val="3706756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1543050" y="301229"/>
            <a:ext cx="6115050" cy="714375"/>
          </a:xfrm>
        </p:spPr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แนวคิดอัตประโยชน์จากการโปรแกรมเชิงวัตถุ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1763316" y="1257300"/>
            <a:ext cx="5437584" cy="2686050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การซ่อนรายละเอียด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การนำวัตถุมาใช้ใหม่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การพ้องรูป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หนึ่งรูปหลายพฤติกรรม</a:t>
            </a:r>
          </a:p>
        </p:txBody>
      </p:sp>
    </p:spTree>
    <p:extLst>
      <p:ext uri="{BB962C8B-B14F-4D97-AF65-F5344CB8AC3E}">
        <p14:creationId xmlns:p14="http://schemas.microsoft.com/office/powerpoint/2010/main" val="242801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การซ่อนรายละเอียด (Information Hiding)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1485900" y="1200151"/>
            <a:ext cx="6172200" cy="831056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มีผู้สังเกตเห็นว่าในชีวิตประจำวันนั้น ไม่จำเป็นต้องทราบหรือรู้ทุกเรื่องก็สามารถใช้งานสิ่งของนั้นๆ ได้ เช่น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033588" y="2409825"/>
            <a:ext cx="2228850" cy="2286000"/>
          </a:xfrm>
          <a:prstGeom prst="roundRect">
            <a:avLst>
              <a:gd name="adj" fmla="val 16667"/>
            </a:avLst>
          </a:prstGeom>
          <a:solidFill>
            <a:srgbClr val="FFB9FF"/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ngsana New" panose="02020603050405020304" pitchFamily="18" charset="-34"/>
              </a:rPr>
              <a:t>โทรทัศน์ที่มีอยู่ตามบ้าน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ngsana New" panose="02020603050405020304" pitchFamily="18" charset="-34"/>
              </a:rPr>
              <a:t>ไม่ต้องทราบการทำงานของ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ngsana New" panose="02020603050405020304" pitchFamily="18" charset="-34"/>
              </a:rPr>
              <a:t>อุปกรณ์ภายใน แต่ก็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ngsana New" panose="02020603050405020304" pitchFamily="18" charset="-34"/>
              </a:rPr>
              <a:t>สามารถเปิดเครื่องและ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ngsana New" panose="02020603050405020304" pitchFamily="18" charset="-34"/>
              </a:rPr>
              <a:t>ดูรายการโปรดได้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ngsana New" panose="02020603050405020304" pitchFamily="18" charset="-34"/>
              </a:rPr>
              <a:t>เพียงรู้วิธีการกดปุ่มต่างๆ</a:t>
            </a:r>
          </a:p>
        </p:txBody>
      </p:sp>
      <p:pic>
        <p:nvPicPr>
          <p:cNvPr id="59397" name="Picture 7" descr="television-carto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356247"/>
            <a:ext cx="18907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270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 (Interface)</a:t>
            </a:r>
          </a:p>
        </p:txBody>
      </p:sp>
      <p:pic>
        <p:nvPicPr>
          <p:cNvPr id="60419" name="Picture 3" descr="rem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91967"/>
            <a:ext cx="1600200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rc 5"/>
          <p:cNvSpPr>
            <a:spLocks/>
          </p:cNvSpPr>
          <p:nvPr/>
        </p:nvSpPr>
        <p:spPr bwMode="auto">
          <a:xfrm>
            <a:off x="3600450" y="2391966"/>
            <a:ext cx="701279" cy="894159"/>
          </a:xfrm>
          <a:custGeom>
            <a:avLst/>
            <a:gdLst>
              <a:gd name="T0" fmla="*/ 443061 w 21600"/>
              <a:gd name="T1" fmla="*/ 0 h 38040"/>
              <a:gd name="T2" fmla="*/ 443191 w 21600"/>
              <a:gd name="T3" fmla="*/ 1192212 h 38040"/>
              <a:gd name="T4" fmla="*/ 0 w 21600"/>
              <a:gd name="T5" fmla="*/ 596137 h 38040"/>
              <a:gd name="T6" fmla="*/ 0 60000 65536"/>
              <a:gd name="T7" fmla="*/ 0 60000 65536"/>
              <a:gd name="T8" fmla="*/ 0 60000 65536"/>
              <a:gd name="T9" fmla="*/ 0 w 21600"/>
              <a:gd name="T10" fmla="*/ 0 h 38040"/>
              <a:gd name="T11" fmla="*/ 21600 w 21600"/>
              <a:gd name="T12" fmla="*/ 38040 h 380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040" fill="none" extrusionOk="0">
                <a:moveTo>
                  <a:pt x="10235" y="-1"/>
                </a:moveTo>
                <a:cubicBezTo>
                  <a:pt x="17234" y="3766"/>
                  <a:pt x="21600" y="11072"/>
                  <a:pt x="21600" y="19021"/>
                </a:cubicBezTo>
                <a:cubicBezTo>
                  <a:pt x="21600" y="26968"/>
                  <a:pt x="17235" y="34273"/>
                  <a:pt x="10238" y="38040"/>
                </a:cubicBezTo>
              </a:path>
              <a:path w="21600" h="38040" stroke="0" extrusionOk="0">
                <a:moveTo>
                  <a:pt x="10235" y="-1"/>
                </a:moveTo>
                <a:cubicBezTo>
                  <a:pt x="17234" y="3766"/>
                  <a:pt x="21600" y="11072"/>
                  <a:pt x="21600" y="19021"/>
                </a:cubicBezTo>
                <a:cubicBezTo>
                  <a:pt x="21600" y="26968"/>
                  <a:pt x="17235" y="34273"/>
                  <a:pt x="10238" y="38040"/>
                </a:cubicBezTo>
                <a:lnTo>
                  <a:pt x="0" y="1902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Arc 6"/>
          <p:cNvSpPr>
            <a:spLocks noChangeAspect="1"/>
          </p:cNvSpPr>
          <p:nvPr/>
        </p:nvSpPr>
        <p:spPr bwMode="auto">
          <a:xfrm>
            <a:off x="3657600" y="2540794"/>
            <a:ext cx="428625" cy="536972"/>
          </a:xfrm>
          <a:custGeom>
            <a:avLst/>
            <a:gdLst>
              <a:gd name="T0" fmla="*/ 270801 w 21600"/>
              <a:gd name="T1" fmla="*/ 0 h 38040"/>
              <a:gd name="T2" fmla="*/ 270880 w 21600"/>
              <a:gd name="T3" fmla="*/ 715963 h 38040"/>
              <a:gd name="T4" fmla="*/ 0 w 21600"/>
              <a:gd name="T5" fmla="*/ 358000 h 38040"/>
              <a:gd name="T6" fmla="*/ 0 60000 65536"/>
              <a:gd name="T7" fmla="*/ 0 60000 65536"/>
              <a:gd name="T8" fmla="*/ 0 60000 65536"/>
              <a:gd name="T9" fmla="*/ 0 w 21600"/>
              <a:gd name="T10" fmla="*/ 0 h 38040"/>
              <a:gd name="T11" fmla="*/ 21600 w 21600"/>
              <a:gd name="T12" fmla="*/ 38040 h 380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040" fill="none" extrusionOk="0">
                <a:moveTo>
                  <a:pt x="10235" y="-1"/>
                </a:moveTo>
                <a:cubicBezTo>
                  <a:pt x="17234" y="3766"/>
                  <a:pt x="21600" y="11072"/>
                  <a:pt x="21600" y="19021"/>
                </a:cubicBezTo>
                <a:cubicBezTo>
                  <a:pt x="21600" y="26968"/>
                  <a:pt x="17235" y="34273"/>
                  <a:pt x="10238" y="38040"/>
                </a:cubicBezTo>
              </a:path>
              <a:path w="21600" h="38040" stroke="0" extrusionOk="0">
                <a:moveTo>
                  <a:pt x="10235" y="-1"/>
                </a:moveTo>
                <a:cubicBezTo>
                  <a:pt x="17234" y="3766"/>
                  <a:pt x="21600" y="11072"/>
                  <a:pt x="21600" y="19021"/>
                </a:cubicBezTo>
                <a:cubicBezTo>
                  <a:pt x="21600" y="26968"/>
                  <a:pt x="17235" y="34273"/>
                  <a:pt x="10238" y="38040"/>
                </a:cubicBezTo>
                <a:lnTo>
                  <a:pt x="0" y="1902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2" name="Arc 7"/>
          <p:cNvSpPr>
            <a:spLocks noChangeAspect="1"/>
          </p:cNvSpPr>
          <p:nvPr/>
        </p:nvSpPr>
        <p:spPr bwMode="auto">
          <a:xfrm>
            <a:off x="3657600" y="2277666"/>
            <a:ext cx="967979" cy="1178719"/>
          </a:xfrm>
          <a:custGeom>
            <a:avLst/>
            <a:gdLst>
              <a:gd name="T0" fmla="*/ 611559 w 21600"/>
              <a:gd name="T1" fmla="*/ 0 h 38040"/>
              <a:gd name="T2" fmla="*/ 611739 w 21600"/>
              <a:gd name="T3" fmla="*/ 1571625 h 38040"/>
              <a:gd name="T4" fmla="*/ 0 w 21600"/>
              <a:gd name="T5" fmla="*/ 785854 h 38040"/>
              <a:gd name="T6" fmla="*/ 0 60000 65536"/>
              <a:gd name="T7" fmla="*/ 0 60000 65536"/>
              <a:gd name="T8" fmla="*/ 0 60000 65536"/>
              <a:gd name="T9" fmla="*/ 0 w 21600"/>
              <a:gd name="T10" fmla="*/ 0 h 38040"/>
              <a:gd name="T11" fmla="*/ 21600 w 21600"/>
              <a:gd name="T12" fmla="*/ 38040 h 380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040" fill="none" extrusionOk="0">
                <a:moveTo>
                  <a:pt x="10235" y="-1"/>
                </a:moveTo>
                <a:cubicBezTo>
                  <a:pt x="17234" y="3766"/>
                  <a:pt x="21600" y="11072"/>
                  <a:pt x="21600" y="19021"/>
                </a:cubicBezTo>
                <a:cubicBezTo>
                  <a:pt x="21600" y="26968"/>
                  <a:pt x="17235" y="34273"/>
                  <a:pt x="10238" y="38040"/>
                </a:cubicBezTo>
              </a:path>
              <a:path w="21600" h="38040" stroke="0" extrusionOk="0">
                <a:moveTo>
                  <a:pt x="10235" y="-1"/>
                </a:moveTo>
                <a:cubicBezTo>
                  <a:pt x="17234" y="3766"/>
                  <a:pt x="21600" y="11072"/>
                  <a:pt x="21600" y="19021"/>
                </a:cubicBezTo>
                <a:cubicBezTo>
                  <a:pt x="21600" y="26968"/>
                  <a:pt x="17235" y="34273"/>
                  <a:pt x="10238" y="38040"/>
                </a:cubicBezTo>
                <a:lnTo>
                  <a:pt x="0" y="1902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1"/>
            <a:ext cx="6172200" cy="669131"/>
          </a:xfrm>
          <a:noFill/>
        </p:spPr>
        <p:txBody>
          <a:bodyPr/>
          <a:lstStyle/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โดยปกติ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เชื่อมต่อระหว่างผู้ใช้กับคอมพิวเตอร์ เรียกว่า User interface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1763316" y="3706416"/>
            <a:ext cx="3028950" cy="1061829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แต่คำว่าอินเตอร์เฟสสำหรับวัตถุคือ ส่วนที่บอกว่าวัตถุนั้นให้บริการหรือสามารถทำอะไรได้บ้าง</a:t>
            </a:r>
          </a:p>
        </p:txBody>
      </p:sp>
      <p:pic>
        <p:nvPicPr>
          <p:cNvPr id="60425" name="Picture 11" descr="lg-32pc5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193132"/>
            <a:ext cx="2218135" cy="196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23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  การนำวัตถุมาใช้ใหม่ (Reusable)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จุดประสงค์ใหญ่ของการเขียนโปรแกรมเชิงวัตถุ คือ การนำส่วนต่างๆ ของวัตถุที่สร้างขึ้นกลับมาใช้ใหม่หรือที่เรียกในภาษาอังกฤษว่า “Reuse”</a:t>
            </a:r>
          </a:p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เมื่อมีวัตถุถูกสร้างขึ้นมาก็สามารถนำวัตถุต่างๆ มาประกอบกันเป็นวัตถุอีกชนิดหนึ่งได้ เพื่อให้วัตถุใหม่มีความสามารถมากกว่าเดิม 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เช่น กรณีของรถยนต์สามารถประกอบขึ้นจาก เครื่องยนต์ ตัวถัง ประตู และล้อ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731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ตัวอย่างวัตถุที่เกิดจากวิธีคอมโพสิต</a:t>
            </a:r>
          </a:p>
        </p:txBody>
      </p:sp>
      <p:pic>
        <p:nvPicPr>
          <p:cNvPr id="62467" name="Picture 5" descr="b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329929"/>
            <a:ext cx="4591050" cy="32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7" descr="chassis_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r="18559" b="5556"/>
          <a:stretch>
            <a:fillRect/>
          </a:stretch>
        </p:blipFill>
        <p:spPr bwMode="auto">
          <a:xfrm>
            <a:off x="1385888" y="3955257"/>
            <a:ext cx="1458516" cy="105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9" descr="p2083_140807040922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94" y="897732"/>
            <a:ext cx="2322910" cy="101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1" descr="8p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9" y="3921919"/>
            <a:ext cx="1322785" cy="100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616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การพ้องรูป (Polymorphism)</a:t>
            </a:r>
          </a:p>
        </p:txBody>
      </p:sp>
      <p:sp>
        <p:nvSpPr>
          <p:cNvPr id="16388" name="Rectangle 3"/>
          <p:cNvSpPr>
            <a:spLocks noGrp="1"/>
          </p:cNvSpPr>
          <p:nvPr>
            <p:ph type="body" sz="half" idx="1"/>
          </p:nvPr>
        </p:nvSpPr>
        <p:spPr>
          <a:xfrm>
            <a:off x="1485901" y="1200151"/>
            <a:ext cx="6326981" cy="3394472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การพ้องรูป คือ คุณสมบัติการถ่ายทอด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คุณสมบัติการถ่ายทอดยืนยันได้ว่าคลาสลูกที่เกิดจากคลาสแม่เดียวกันย่อมมีคุณสมบัติเหมือนกัน</a:t>
            </a:r>
            <a:endParaRPr lang="en-US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endParaRPr lang="th-TH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endParaRPr lang="en-US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endParaRPr lang="en-US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endParaRPr lang="en-US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endParaRPr lang="th-TH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เป็นที่มาของหนึ่งรูปหลายพฤติกรรม</a:t>
            </a:r>
          </a:p>
        </p:txBody>
      </p:sp>
      <p:graphicFrame>
        <p:nvGraphicFramePr>
          <p:cNvPr id="1638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736057" y="2464594"/>
          <a:ext cx="4050506" cy="199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Visio" r:id="rId3" imgW="6395720" imgH="3149600" progId="Visio.Drawing.11">
                  <p:embed/>
                </p:oleObj>
              </mc:Choice>
              <mc:Fallback>
                <p:oleObj name="Visio" r:id="rId3" imgW="6395720" imgH="3149600" progId="Visio.Drawing.11">
                  <p:embed/>
                  <p:pic>
                    <p:nvPicPr>
                      <p:cNvPr id="163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057" y="2464594"/>
                        <a:ext cx="4050506" cy="1994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588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การถ่ายทอดให้เกิดลักษณะของพ้องรูป</a:t>
            </a:r>
          </a:p>
        </p:txBody>
      </p:sp>
      <p:graphicFrame>
        <p:nvGraphicFramePr>
          <p:cNvPr id="17410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2250282" y="1221582"/>
          <a:ext cx="4694635" cy="356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Visio" r:id="rId3" imgW="5749608" imgH="4371975" progId="Visio.Drawing.11">
                  <p:embed/>
                </p:oleObj>
              </mc:Choice>
              <mc:Fallback>
                <p:oleObj name="Visio" r:id="rId3" imgW="5749608" imgH="4371975" progId="Visio.Drawing.11">
                  <p:embed/>
                  <p:pic>
                    <p:nvPicPr>
                      <p:cNvPr id="174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282" y="1221582"/>
                        <a:ext cx="4694635" cy="3569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797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การถ่ายทอดให้เกิดลักษณะของพ้องรูป</a:t>
            </a:r>
          </a:p>
        </p:txBody>
      </p:sp>
      <p:pic>
        <p:nvPicPr>
          <p:cNvPr id="634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85" y="1168003"/>
            <a:ext cx="567094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456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2067694"/>
            <a:ext cx="4608512" cy="884466"/>
          </a:xfrm>
        </p:spPr>
        <p:txBody>
          <a:bodyPr/>
          <a:lstStyle/>
          <a:p>
            <a:r>
              <a:rPr lang="en-US" altLang="ko-KR" sz="9600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The End</a:t>
            </a:r>
            <a:endParaRPr lang="ko-KR" altLang="en-US" sz="9600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9912" y="3003798"/>
            <a:ext cx="4320480" cy="460648"/>
          </a:xfrm>
        </p:spPr>
        <p:txBody>
          <a:bodyPr/>
          <a:lstStyle/>
          <a:p>
            <a:pPr lvl="0"/>
            <a:r>
              <a:rPr lang="en-US" altLang="ko-KR" sz="60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4181470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ให้นักศึกษาทำแบบฝึกหัดบทที่ 6 (ลงในสมุดเท่านั้น)</a:t>
            </a:r>
            <a:endParaRPr lang="en-US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0"/>
          </p:nvPr>
        </p:nvSpPr>
        <p:spPr>
          <a:xfrm>
            <a:off x="405880" y="1664245"/>
            <a:ext cx="8496944" cy="299573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ตอนที่ 1 (ให้ลอกโจทย์ด้วย) </a:t>
            </a:r>
          </a:p>
          <a:p>
            <a:pPr marL="342900" indent="-342900">
              <a:buAutoNum type="arabicPeriod"/>
            </a:pP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ตอนที่ 2 การจับคู่ (ให้ลอกโจทย์ด้วย) </a:t>
            </a:r>
          </a:p>
          <a:p>
            <a:r>
              <a:rPr lang="th-TH" altLang="ko-KR" sz="2800" b="1" u="sng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หมายเหตุ   </a:t>
            </a:r>
          </a:p>
          <a:p>
            <a:pPr marL="514350" indent="-514350">
              <a:buAutoNum type="arabicPeriod"/>
            </a:pP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ให้ขีดเส้นใต้คำตอบด้วยปากกาสีแดงเท่านั้น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เมื่อทำจบในแต่ละข้อย่อยให้ขีดเส้นใต้คำตอบด้วยปากกาสีแดงด้วย</a:t>
            </a:r>
          </a:p>
          <a:p>
            <a:pPr marL="514350" indent="-514350">
              <a:buAutoNum type="arabicPeriod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342900" indent="-342900">
              <a:buAutoNum type="arabicPeriod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342900" indent="-342900">
              <a:buAutoNum type="arabicPeriod" startAt="8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Work-4 (</a:t>
            </a:r>
            <a:r>
              <a:rPr lang="th-TH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งานชิ้นที่ 6</a:t>
            </a:r>
            <a:r>
              <a:rPr lang="en-US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8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Encapsulation </a:t>
            </a:r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(การห่อหุ้มวัตถุ)</a:t>
            </a:r>
          </a:p>
        </p:txBody>
      </p:sp>
      <p:sp>
        <p:nvSpPr>
          <p:cNvPr id="8196" name="Rectangle 3"/>
          <p:cNvSpPr>
            <a:spLocks noGrp="1"/>
          </p:cNvSpPr>
          <p:nvPr>
            <p:ph type="body" sz="half" idx="1"/>
          </p:nvPr>
        </p:nvSpPr>
        <p:spPr>
          <a:xfrm>
            <a:off x="1485901" y="1200151"/>
            <a:ext cx="6326981" cy="3394472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การรวมคุณลักษณะของวัตถุและพฤติกรรมของวัตถุเข้าไว้ด้วยกัน โดยกำหนดให้เป็นลักษณะชนิดของวัตถุนั้นๆ </a:t>
            </a:r>
          </a:p>
        </p:txBody>
      </p:sp>
      <p:graphicFrame>
        <p:nvGraphicFramePr>
          <p:cNvPr id="8194" name="Object 25"/>
          <p:cNvGraphicFramePr>
            <a:graphicFrameLocks noGrp="1" noChangeAspect="1"/>
          </p:cNvGraphicFramePr>
          <p:nvPr>
            <p:ph sz="half" idx="2"/>
          </p:nvPr>
        </p:nvGraphicFramePr>
        <p:xfrm>
          <a:off x="1818085" y="2301478"/>
          <a:ext cx="5724525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9244330" imgH="3686175" progId="Visio.Drawing.11">
                  <p:embed/>
                </p:oleObj>
              </mc:Choice>
              <mc:Fallback>
                <p:oleObj name="Visio" r:id="rId3" imgW="9244330" imgH="3686175" progId="Visio.Drawing.11">
                  <p:embed/>
                  <p:pic>
                    <p:nvPicPr>
                      <p:cNvPr id="819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8085" y="2301478"/>
                        <a:ext cx="5724525" cy="228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78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Data Hiding (</a:t>
            </a:r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การซ่อนรายละเอียด)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การกำหนดระดับในการเข้าถึงข้อมูล 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ป้องกันการเข้ามาใช้ข้อมูลของวัตถุโดยสิ่งอื่นที่ไม่เกี่ยวข้องแล้วทำให้เกิดการผิดเพี้ยนของการทำงานทั้งระบบ 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ดังนั้นข้อมูลบางอย่างไม่ยินยอมให้วัตถุอื่นใดมาใช้งานได้ จำเป็นต้องซ่อนรายละเอียดตรงจุดนี้เอาไว้ เพื่อให้เกิดความปลอดภัยของวัตถุและระบบโดยรวมให้มากที่สุด </a:t>
            </a:r>
          </a:p>
        </p:txBody>
      </p:sp>
    </p:spTree>
    <p:extLst>
      <p:ext uri="{BB962C8B-B14F-4D97-AF65-F5344CB8AC3E}">
        <p14:creationId xmlns:p14="http://schemas.microsoft.com/office/powerpoint/2010/main" val="427825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Data Hiding (</a:t>
            </a:r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การซ่อนรายละเอียด)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220" name="Rectangle 3"/>
          <p:cNvSpPr>
            <a:spLocks noGrp="1"/>
          </p:cNvSpPr>
          <p:nvPr>
            <p:ph type="body" sz="half" idx="1"/>
          </p:nvPr>
        </p:nvSpPr>
        <p:spPr>
          <a:xfrm>
            <a:off x="1485900" y="1200151"/>
            <a:ext cx="3028950" cy="669131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57775" y="2139554"/>
            <a:ext cx="27003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จะเห็นว่า หมายเลขเครื่อง และปุ่มกดไม่ควรเปลี่ยนแปลง ดังนั้นข้อมูลนี้จึงควรซ่อนไว้ แต่หน้ากากอาจเปลี่ยนได้ เป็นต้น</a:t>
            </a:r>
          </a:p>
        </p:txBody>
      </p:sp>
      <p:graphicFrame>
        <p:nvGraphicFramePr>
          <p:cNvPr id="9218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113485" y="1977629"/>
          <a:ext cx="1637109" cy="230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2235200" imgH="3143567" progId="Visio.Drawing.11">
                  <p:embed/>
                </p:oleObj>
              </mc:Choice>
              <mc:Fallback>
                <p:oleObj name="Visio" r:id="rId3" imgW="2235200" imgH="3143567" progId="Visio.Drawing.11">
                  <p:embed/>
                  <p:pic>
                    <p:nvPicPr>
                      <p:cNvPr id="92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485" y="1977629"/>
                        <a:ext cx="1637109" cy="2302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11" descr="samsung-sgh-u6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1977629"/>
            <a:ext cx="1347788" cy="195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49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Inheritance </a:t>
            </a:r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(การสืบทอด)</a:t>
            </a:r>
          </a:p>
        </p:txBody>
      </p:sp>
      <p:sp>
        <p:nvSpPr>
          <p:cNvPr id="10244" name="Rectangle 3"/>
          <p:cNvSpPr>
            <a:spLocks noGrp="1"/>
          </p:cNvSpPr>
          <p:nvPr>
            <p:ph type="body" sz="half" idx="1"/>
          </p:nvPr>
        </p:nvSpPr>
        <p:spPr>
          <a:xfrm>
            <a:off x="1485900" y="1200151"/>
            <a:ext cx="6272213" cy="992981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ขยายลักษณะพิเศษหรือความสามารถของชนิดวัตถุใหม่จากชนิดวัตถุพื้นฐานให้มีลักษณะของเดิมและเพิ่มเติมสิ่งใหม่ๆ เข้าไปด้วย</a:t>
            </a:r>
          </a:p>
        </p:txBody>
      </p:sp>
      <p:graphicFrame>
        <p:nvGraphicFramePr>
          <p:cNvPr id="10242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1925242" y="2301479"/>
          <a:ext cx="5507831" cy="239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3" imgW="7852727" imgH="3411855" progId="Visio.Drawing.11">
                  <p:embed/>
                </p:oleObj>
              </mc:Choice>
              <mc:Fallback>
                <p:oleObj name="Visio" r:id="rId3" imgW="7852727" imgH="3411855" progId="Visio.Drawing.11">
                  <p:embed/>
                  <p:pic>
                    <p:nvPicPr>
                      <p:cNvPr id="1024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242" y="2301479"/>
                        <a:ext cx="5507831" cy="239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58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Composition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คุณสมบัติของ 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Inheritance 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ทำให้การโปรแกรมเชิงวัตถุมีข้อดี คือ สามารถสร้างงานต่างๆ ได้เร็วเพราะสามารถนำของเก่ามาใช้งานใหม่ได้ เรียกว่า </a:t>
            </a:r>
            <a:r>
              <a:rPr lang="en-US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“Reused”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แต่ก็ยังมีลักษณะอีกอย่างที่ช่วยให้เกิด </a:t>
            </a:r>
            <a:r>
              <a:rPr lang="en-US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“Reused”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ได้เช่นกัน คือ 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Composition 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การสร้างวัตถุใดๆ ด้วยการประกอบจากวัตถุอื่น </a:t>
            </a:r>
          </a:p>
        </p:txBody>
      </p:sp>
    </p:spTree>
    <p:extLst>
      <p:ext uri="{BB962C8B-B14F-4D97-AF65-F5344CB8AC3E}">
        <p14:creationId xmlns:p14="http://schemas.microsoft.com/office/powerpoint/2010/main" val="246862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Composition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 นาฬิกา ประกอบด้วย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แกนนับ เฟือง เข็มสั้น เข็มยาว หน้าปัด เป็นต้น</a:t>
            </a:r>
          </a:p>
        </p:txBody>
      </p:sp>
      <p:pic>
        <p:nvPicPr>
          <p:cNvPr id="51204" name="Picture 5" descr="13_jewels_l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301479"/>
            <a:ext cx="3239691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 descr="70810_659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8" y="2300287"/>
            <a:ext cx="3213497" cy="237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17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Polymorphism </a:t>
            </a:r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(การพ้องรูป)</a:t>
            </a:r>
          </a:p>
        </p:txBody>
      </p:sp>
      <p:sp>
        <p:nvSpPr>
          <p:cNvPr id="11268" name="Rectangle 3"/>
          <p:cNvSpPr>
            <a:spLocks noGrp="1"/>
          </p:cNvSpPr>
          <p:nvPr>
            <p:ph type="body" sz="half" idx="1"/>
          </p:nvPr>
        </p:nvSpPr>
        <p:spPr>
          <a:xfrm>
            <a:off x="1485901" y="1200151"/>
            <a:ext cx="6326981" cy="3394472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ป็นคุณสมบัติที่ชนิดของวัตถุที่เกิดจากชนิดของวัตถุแม่เดียวกันสามารถมีความสามารถเหมือนแม่แต่ผลลัพธ์การดำเนินงานไม่เหมือน คือ มีลักษณะเฉพาะตัว ตัวอย่างเช่น</a:t>
            </a:r>
          </a:p>
        </p:txBody>
      </p:sp>
      <p:graphicFrame>
        <p:nvGraphicFramePr>
          <p:cNvPr id="11266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2303860" y="2356247"/>
          <a:ext cx="4589859" cy="2394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3" imgW="7852727" imgH="4097655" progId="Visio.Drawing.11">
                  <p:embed/>
                </p:oleObj>
              </mc:Choice>
              <mc:Fallback>
                <p:oleObj name="Visio" r:id="rId3" imgW="7852727" imgH="4097655" progId="Visio.Drawing.11">
                  <p:embed/>
                  <p:pic>
                    <p:nvPicPr>
                      <p:cNvPr id="1126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860" y="2356247"/>
                        <a:ext cx="4589859" cy="2394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14" descr="00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56" y="4083844"/>
            <a:ext cx="686991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6" descr="d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4778" r="2917" b="10783"/>
          <a:stretch>
            <a:fillRect/>
          </a:stretch>
        </p:blipFill>
        <p:spPr bwMode="auto">
          <a:xfrm>
            <a:off x="5004197" y="4569619"/>
            <a:ext cx="647700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274219"/>
            <a:ext cx="950119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9" descr="h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04" y="2463404"/>
            <a:ext cx="844153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1" descr="J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73" y="2409825"/>
            <a:ext cx="931069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3" descr="content97254915024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6" y="2518173"/>
            <a:ext cx="870347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5" descr="1_origin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r="6334" b="3847"/>
          <a:stretch>
            <a:fillRect/>
          </a:stretch>
        </p:blipFill>
        <p:spPr bwMode="auto">
          <a:xfrm>
            <a:off x="6624638" y="2409825"/>
            <a:ext cx="864394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7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ravel-1">
  <a:themeElements>
    <a:clrScheme name="1_Travel-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ravel-1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ravel-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953</Words>
  <Application>Microsoft Office PowerPoint</Application>
  <PresentationFormat>นำเสนอทางหน้าจอ (16:9)</PresentationFormat>
  <Paragraphs>104</Paragraphs>
  <Slides>29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29</vt:i4>
      </vt:variant>
    </vt:vector>
  </HeadingPairs>
  <TitlesOfParts>
    <vt:vector size="41" baseType="lpstr">
      <vt:lpstr>맑은 고딕</vt:lpstr>
      <vt:lpstr>SimSun</vt:lpstr>
      <vt:lpstr>Angsana New</vt:lpstr>
      <vt:lpstr>Arial</vt:lpstr>
      <vt:lpstr>Calibri</vt:lpstr>
      <vt:lpstr>Cordia New</vt:lpstr>
      <vt:lpstr>SP SUAN DUSIT</vt:lpstr>
      <vt:lpstr>Times New Roman</vt:lpstr>
      <vt:lpstr>Office Theme</vt:lpstr>
      <vt:lpstr>Custom Design</vt:lpstr>
      <vt:lpstr>1_Travel-1</vt:lpstr>
      <vt:lpstr>Visio</vt:lpstr>
      <vt:lpstr>งานนำเสนอ PowerPoint</vt:lpstr>
      <vt:lpstr>คุณสมบัติของภาษาการโปรแกรมเชิงวัตถุ</vt:lpstr>
      <vt:lpstr>Encapsulation (การห่อหุ้มวัตถุ)</vt:lpstr>
      <vt:lpstr>Data Hiding (การซ่อนรายละเอียด)</vt:lpstr>
      <vt:lpstr>Data Hiding (การซ่อนรายละเอียด)</vt:lpstr>
      <vt:lpstr>Inheritance (การสืบทอด)</vt:lpstr>
      <vt:lpstr>Composition</vt:lpstr>
      <vt:lpstr>Composition</vt:lpstr>
      <vt:lpstr>Polymorphism (การพ้องรูป)</vt:lpstr>
      <vt:lpstr>มารู้จักคลาสและวัตถุกัน</vt:lpstr>
      <vt:lpstr>มารู้จักคลาสและวัตถุกัน</vt:lpstr>
      <vt:lpstr>การสร้างคลาส</vt:lpstr>
      <vt:lpstr>การสร้างคลาส</vt:lpstr>
      <vt:lpstr>ตัวอย่างวัตถุ</vt:lpstr>
      <vt:lpstr>ตัวอย่างวัตถุ</vt:lpstr>
      <vt:lpstr>ตัวอย่างวัตถุ</vt:lpstr>
      <vt:lpstr>เปรียบเทียบคลาสกับวัตถุ</vt:lpstr>
      <vt:lpstr>เปรียบเทียบคลาสกับวัตถุ</vt:lpstr>
      <vt:lpstr>เปรียบเทียบคลาสกับวัตถุ</vt:lpstr>
      <vt:lpstr>แนวคิดอัตประโยชน์จากการโปรแกรมเชิงวัตถุ</vt:lpstr>
      <vt:lpstr>การซ่อนรายละเอียด (Information Hiding)</vt:lpstr>
      <vt:lpstr>การเชื่อมต่อ (Interface)</vt:lpstr>
      <vt:lpstr>  การนำวัตถุมาใช้ใหม่ (Reusable)</vt:lpstr>
      <vt:lpstr>ตัวอย่างวัตถุที่เกิดจากวิธีคอมโพสิต</vt:lpstr>
      <vt:lpstr>การพ้องรูป (Polymorphism)</vt:lpstr>
      <vt:lpstr>การถ่ายทอดให้เกิดลักษณะของพ้องรูป</vt:lpstr>
      <vt:lpstr>การถ่ายทอดให้เกิดลักษณะของพ้องรูป</vt:lpstr>
      <vt:lpstr>The End</vt:lpstr>
      <vt:lpstr>Work-4 (งานชิ้นที่ 6)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194</cp:revision>
  <dcterms:created xsi:type="dcterms:W3CDTF">2014-04-01T16:27:38Z</dcterms:created>
  <dcterms:modified xsi:type="dcterms:W3CDTF">2016-11-13T14:02:48Z</dcterms:modified>
</cp:coreProperties>
</file>