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78" r:id="rId3"/>
    <p:sldId id="281" r:id="rId4"/>
    <p:sldId id="282" r:id="rId5"/>
    <p:sldId id="283" r:id="rId6"/>
    <p:sldId id="293" r:id="rId7"/>
    <p:sldId id="294" r:id="rId8"/>
    <p:sldId id="295" r:id="rId9"/>
    <p:sldId id="297" r:id="rId10"/>
    <p:sldId id="298" r:id="rId11"/>
    <p:sldId id="306" r:id="rId12"/>
    <p:sldId id="299" r:id="rId13"/>
    <p:sldId id="310" r:id="rId14"/>
    <p:sldId id="300" r:id="rId15"/>
    <p:sldId id="301" r:id="rId16"/>
    <p:sldId id="303" r:id="rId17"/>
    <p:sldId id="304" r:id="rId18"/>
    <p:sldId id="311" r:id="rId19"/>
    <p:sldId id="305" r:id="rId20"/>
    <p:sldId id="307" r:id="rId21"/>
    <p:sldId id="296" r:id="rId22"/>
    <p:sldId id="308" r:id="rId23"/>
    <p:sldId id="309" r:id="rId24"/>
    <p:sldId id="312" r:id="rId25"/>
    <p:sldId id="26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FF"/>
    <a:srgbClr val="E1E7E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raphorn Narin" userId="be1a26801625481a" providerId="LiveId" clId="{679C1CE6-A77F-4B5E-9DB6-DCBBDB673170}"/>
    <pc:docChg chg="modSld">
      <pc:chgData name="Jiraphorn Narin" userId="be1a26801625481a" providerId="LiveId" clId="{679C1CE6-A77F-4B5E-9DB6-DCBBDB673170}" dt="2023-11-10T07:47:05.423" v="5" actId="207"/>
      <pc:docMkLst>
        <pc:docMk/>
      </pc:docMkLst>
      <pc:sldChg chg="modSp mod">
        <pc:chgData name="Jiraphorn Narin" userId="be1a26801625481a" providerId="LiveId" clId="{679C1CE6-A77F-4B5E-9DB6-DCBBDB673170}" dt="2023-11-10T07:47:05.423" v="5" actId="207"/>
        <pc:sldMkLst>
          <pc:docMk/>
          <pc:sldMk cId="1811215438" sldId="257"/>
        </pc:sldMkLst>
        <pc:spChg chg="mod">
          <ac:chgData name="Jiraphorn Narin" userId="be1a26801625481a" providerId="LiveId" clId="{679C1CE6-A77F-4B5E-9DB6-DCBBDB673170}" dt="2023-11-10T07:47:05.423" v="5" actId="207"/>
          <ac:spMkLst>
            <pc:docMk/>
            <pc:sldMk cId="1811215438" sldId="257"/>
            <ac:spMk id="2" creationId="{6ED4FA00-DB5F-4B1C-8C60-057C958908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24EEBF-CDA0-449E-94BC-87044071AE2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E20B50-8B29-46BD-A5CF-F91717855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1DF924-8F33-47EE-8F6C-F5212FB594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D4FA00-DB5F-4B1C-8C60-057C9589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509" y="1735409"/>
            <a:ext cx="10936561" cy="298236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96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en-US" sz="96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</a:t>
            </a:r>
            <a:r>
              <a:rPr lang="th-TH" sz="96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9600" dirty="0">
                <a:solidFill>
                  <a:schemeClr val="accent6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กฎหมายและจริยธรรมทาง	เทคโนโลยีสารสนเทศ</a:t>
            </a:r>
            <a:br>
              <a:rPr lang="th-TH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0">
            <a:extLst>
              <a:ext uri="{FF2B5EF4-FFF2-40B4-BE49-F238E27FC236}">
                <a16:creationId xmlns:a16="http://schemas.microsoft.com/office/drawing/2014/main" id="{19FA6729-7BA9-4DBC-8116-164273AF6825}"/>
              </a:ext>
            </a:extLst>
          </p:cNvPr>
          <p:cNvSpPr txBox="1">
            <a:spLocks noChangeArrowheads="1"/>
          </p:cNvSpPr>
          <p:nvPr/>
        </p:nvSpPr>
        <p:spPr>
          <a:xfrm>
            <a:off x="279480" y="5047316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th-TH" alt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lang="es-ES" alt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EEB60113-2585-4FC0-96A7-7613521E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79" y="5768041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หลักสูตรวิทยา</a:t>
            </a:r>
            <a:r>
              <a:rPr lang="th-TH" altLang="th-TH" sz="28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ศา</a:t>
            </a: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8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คณะวิทยาศาสตร์และเทคโนโลยี</a:t>
            </a:r>
            <a:endParaRPr lang="es-ES" altLang="th-TH" sz="28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29CFDA-5F22-2092-FE34-3B47F2B7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80584"/>
            <a:ext cx="9652000" cy="682455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วิธีการปกป้องคุ้มครองข้อมูล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0975AF1-22F2-D21C-1D04-27B8091E0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9416"/>
            <a:ext cx="10126133" cy="4846320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การปกป้องทางกายภาพ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Physical Security)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การจัดเก็บรักษาข้อมูล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ด้านสถานที่ สภาพแวดล้อม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การควบคุมการเข้าถึงข้อมูล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Data Access Security)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การออกแบบระบบที่มี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การปกป้องรักษาข้อมูล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การกำหนดมาตรการใช้ข้อมูล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Data Access Measure)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การกำหนด หรือ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การควบคุมผู้ใช้ข้อมูล (</a:t>
            </a:r>
            <a:r>
              <a:rPr lang="en-US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User) </a:t>
            </a:r>
          </a:p>
          <a:p>
            <a:pPr marL="0" indent="0">
              <a:buNone/>
            </a:pP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การเปลี่ยนแปลงรหัสข้อมูล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Data Encryption)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การแปลงข้อมูลให้ไม่สามารถอ่านได้</a:t>
            </a:r>
            <a:r>
              <a:rPr lang="th-TH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ถ้าข้อมูลถูกเรียกใช้จากผู้ที่ไม่ได้รับอนุญาต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การสำรองข้อมูล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Backup)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การป้องกันปัญหา ความผิดพลาดต่าง ๆ ดังนั้น ควรทำ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การสำรองข้อมูลอยู่เสมอ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โดยคัดลอกแฟ้มข้อมูลต่าง ๆ จากฮาร์ดดิสก์เก็บไว้ที่หรือสำรองข้อมูลไว้ในหลาย ๆ แหล่งเก็บข้อมูล</a:t>
            </a: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C56B58-62CA-190E-6507-C9CBBBB68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1241427"/>
            <a:ext cx="9652000" cy="48463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ต้องไม่ใช้คอมพิวเตอร์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ทำร้ายหรือละเมิด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ผู้อื่น 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ต้องไม่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รบกวนการทำงาน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ของผู้อื่น 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ต้องไม่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สอดแนม แก้ไขหรือเปิดดู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แฟ้มข้อมูลของผู้อื่น 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ต้องไม่ใช่คอมพิวเตอร์เพื่อการ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โจรกรรมข้อมูล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ต้องไม่ใช่คอมพิวเตอร์เพื่อ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สร้างหลักฐานอันเป็นเท็จ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ต้องไม่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คัดลอกโปรแกรมของผู้อื่น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ที่มีลิขสิทธิ์ 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ต้องไม่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ละเมิดการใช้ทรัพยากร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คอมพิวเตอร์โดยที่ตนเองไม่มีสิทธิ์ 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ต้องไม่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นำเอาผลงานของคนอื่นมาเป็นของตน 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ต้องคำนึงถึงสิ่งที่จะเกิดขึ้นกับสังคมอันเนื่องมาจากการกระทำของผู้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ผิดจรรยาบรรณ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10. ต้องใช้คอมพิวเตอร์โดย</a:t>
            </a:r>
            <a:r>
              <a:rPr lang="th-TH" sz="36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เคารพกฎ ระเบียบ กติกามารยาท</a:t>
            </a:r>
          </a:p>
          <a:p>
            <a:endParaRPr lang="th-TH" b="1" dirty="0"/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F6A2ECA5-C18E-036D-3CDE-408A2807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20" y="429025"/>
            <a:ext cx="9652000" cy="682455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จรรยาบรรณผู้ใช้อินเทอร์เน็ต </a:t>
            </a:r>
          </a:p>
        </p:txBody>
      </p:sp>
    </p:spTree>
    <p:extLst>
      <p:ext uri="{BB962C8B-B14F-4D97-AF65-F5344CB8AC3E}">
        <p14:creationId xmlns:p14="http://schemas.microsoft.com/office/powerpoint/2010/main" val="2240325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2F4EF2-6A0E-9259-212C-32FC176E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กฎหมายและจริยธรรมที่เกี่ยวกับการใช้เทคโนโลยีสารสนเทศ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162F79-3435-F586-F5B1-A49BD5B2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9416"/>
            <a:ext cx="9762067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กฎหมายเทคโนโลยีสารสนเทศกฎหมายแพ่งและพาณิชย์ที่เกี่ยวกับคอมพิวเตอร์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เป็นกฎหมายที่บัญญัติถึง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สิทธิและหน้าที่ระหว่างเอกชนกับเอกชน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และอาจฟ้องร้องบังคับกันได้ในทางทรัพย์สินหรือบังคับให้ปฏิบัติการอย่างใดอย่างหนึ่งหรือห้ามปฏิบัติการอย่าง อย่างหนึ่ง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กฎหมายเกี่ยวกับธุรกรรมทางอิเล็กทรอนิกส์ (</a:t>
            </a:r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Electronic Transactions Law)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เป็นการรองรับสถานะทางกฎหมายของข้อมูลอิเล็กทรอนิกส์รวมทั้งการลงลายมือชื่อในข้อมูลอิเล็กทรอนิกส์เอื้อประโยชน์ต่อผู้กระทำธุรกรรมทางอิเล็กทรอนิกส์และเจ้าหน้าที่ที่เกี่ยวข้องในกระบวนการยุติธรรมเพราะได้ระบุเรื่องการรับฟังพยานหลักฐานที่อยู่ในรูปของสื่ออิเล็กทรอนิกส์ เป็น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การรองรับ การใช้ลายมือชื่ออิเล็กทรอนิกส์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ด้วยกระบวนการใดๆทางเทคโนโลยีด้วยการลงลายมือชื่อแบบธรรมดา เพื่อสร้างความมั่นใจ ให้แก่คู่กรณี ในอัน</a:t>
            </a:r>
            <a:r>
              <a:rPr lang="th-TH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ที่จะ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ต้องพึ่งพาเทคโนโลยีเพื่อการลงลายมือชื่อ</a:t>
            </a: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31664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B72F48D-DF5B-DDA6-2212-7C0C51C1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27" y="986434"/>
            <a:ext cx="10149593" cy="6284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กฎหมายเกี่ยวกับการพัฒนาโครงสร้างพื้นฐานสารสนเทศให้ทั่วถึงและเท่าเทียมกัน 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National Information Infrastructure Law)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เป็นกฎหมายเกี่ยวกับการคุ้มครองข้อมูลส่วนบุคคล 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กฎหมายเกี่ยวกับอาชญากรรมคอมพิวเตอร์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ฎหมายเกี่ยวกับการโอนเงินทางอิเล็กทรอนิกส์เพื่อบรรลุวัตถุประสงค์หลักในการดำเนินงานของโครงการพัฒนากฎหมาย 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IT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และช่วยลดความเหลื่อมล้ำทางสังคม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กฎหมายเกี่ยวกับการคุ้มครองข้อมูลส่วนบุคคล (</a:t>
            </a:r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Protection Law)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เป็น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การคุ้มครองความเป็นส่วนตัว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อยู่บนพื้นฐานทางความคิดของความสัมพันธ์ระหว่างปัจเจกชนกับสังคมส่วนรวมสังคมจึงมีความจำเป็นที่จะต้องจัดวางกลไกให้ความสัมพันธ์ระหว่างสิทธิความเป็นส่วนตัวเสรีภาพในการเคลื่อนไหวของข้อมูลและความมั่นคงของประเทศสามารถดำเนินไปได้อย่างกลมกลืนและสอดคล้อง</a:t>
            </a:r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9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B72F48D-DF5B-DDA6-2212-7C0C51C1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25" y="1103971"/>
            <a:ext cx="10127290" cy="4963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กฎหมายเกี่ยวกับอาชญากรรมทางคอมพิวเตอร์ (</a:t>
            </a:r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Crime Law)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เป็นการใช้คอมพิวเตอร์ในการกระทำความผิดในรูปแบบต่างๆโดยจะมีกฎหมายนี้เพื่อคุ้มครองสังคมจาก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ความผิดที่เกี่ยวกับข้อมูลข่าวสาร อันเป็นทรัพย์ไม่มีรูปร่าง รวมถึงคลื่นแม่เหล็กไฟฟ้า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กฎหมายเกี่ยวกับการโอนเงินทางอิเล็กทรอนิกส์ (</a:t>
            </a:r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Electronic Funds Transfer  Law)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เป็นการกำหนดกลไกสำคัญทางกฎหมายในการรองรับระบบการโอนเงินทางอิเล็กทรอนิกส์ ทั้งที่เป็นการโอนเงินระหว่างสถาบันการเงินและระบบการชำระเงินรูปแบบใหม่ของเงินอิเล็กทรอนิกส์เพื่อคุ้มครองผู้บริโภคและสร้างหลักประกันที่มั่นคง ใน</a:t>
            </a:r>
            <a:r>
              <a:rPr lang="th-TH" b="1" u="sng" dirty="0" err="1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ธุรกรรมทางการเงิน</a:t>
            </a: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46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7AC75B0-B164-3777-0050-A42EC1C6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กฎหมายพิเศษที่เกี่ยวกับคอมพิวเตอร์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F942647-B9E6-1C0D-5650-F6DAE485E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กฎหมายที่บัญญัติถึงความผิดและโทษ มีบทลงโทษผู้กระทำความผิดขึ้นอยู่กับความรุนแรงของกรณี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กฎหมายพาณิชย์อิเล็กทรอนิกส์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รูปแบบทางธุรกิจทุกรูปแบบที่เกี่ยวเนื่องกับการประมวลผลและการส่งผ่านข้อมูลดิจิตอลรวมทั้งข้อมูลเสียงและภาพเคลื่อนไหวโดยรวมถึงผลที่เกิดจากการแลกเปลี่ยนข้อมูลที่มีต่อองค์กรเพื่อคุ้มครอง</a:t>
            </a:r>
            <a:r>
              <a:rPr lang="th-TH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ธุรกรรมทางอินเตอร์เน็ต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จริยธรรมคอมพิวเตอร์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"หลักศีลธรรมจรรยาที่กำหนดขึ้นเพื่อใช้เป็นแนวทางปฏิบัติ หรือควบคุมการใช้ระบบคอมพิวเตอร์และสารสนเทศ“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ตัวอย่าง ของการกระทำที่ยอมรับกันโดยทั่วไปว่าเป็นการกระทำ ที่ผิดจริยธรรม เช่น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1. การใช้คอมพิวเตอร์ทำร้ายผู้อื่นให้เกิดความเสียหายหรือก่อความรำราญ เช่น การนำภาพหรือข้อมูลส่วนตัวของบุคคลไปลงบนอินเตอร์เน็ตโดยไม่ได้รับอนุญาต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2. การใช้คอมพิวเตอร์ในการขโมยข้อมูลการเข้าถึงข้อมูลหรือคอมพิวเตอร์ของบุคคลอื่นโดยไม่ได้รับอนุญาต การละเมิดลิขสิทธิ์ ซึ่งโดยทั่วไปเมื่อพิจารณาถึงจริยธรรมเกี่ยวกับการใช้เทคโนโลยีคอมพิวเตอร์และสารสนเทศเป็นหลักด้วย</a:t>
            </a:r>
            <a:endParaRPr lang="en-US" b="1" u="sng" dirty="0">
              <a:solidFill>
                <a:schemeClr val="accent3">
                  <a:lumMod val="7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86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E1E294-3629-3E23-8629-EE777D6EA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02888"/>
            <a:ext cx="9652000" cy="660152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วิเคราะห์และสรุปสาระสำคัญเกี่ยวกับกฎหมายพิเศษที่เกี่ยวกับคอมพิวเตอร์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7B7A369-44BF-120E-793C-C689572BD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แนวทางด้านเทคนิค  (</a:t>
            </a:r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Technical Approach)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เน้นเรื่องเทคโนโลยีด้านกายภาพ ซึ่งแบ่งออกเป็น 3 ส่วน  คือ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วิทยาการจัดการ 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Management  Science)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ซึ่งจะเป็นตัวแบบทางด้านการบริหารงานองค์กรให้มีประสิทธิภาพ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2. วิทยาการคอมพิวเตอร์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Computer Science)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เข้ามาช่วยในการจัดหาและจัดเก็บข้อมูลอย่างเป็นระบบ รวมถึง   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การเข้าถึงข้อมูลการวิจัยเชิงปฏิบัติการ 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Operations  Research)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เป็นเทคนิคทางด้านคณิตศาสตร์ ช่วยในการคำนวณหาจุดสูงสุด หรือจุดต่ำสุด หรือจุดที่เหมาะสมที่สุด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แนวทางด้านพฤติกรรม (</a:t>
            </a:r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Behavioral Approach)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เน้นที่การเปลี่ยนแปลงทัศนคติ พฤติกรรมการบริหาร รวมทั้งนโยบายองค์กร ความรู้ที่ใช้ในแนวทางนี้ได้แก่องค์กรและการจัดการ»ช่วยในการพิจารณาว่ากลุ่มหรือองค์กรจะพัฒนาระบบอย่างไรและระบบนั้นจะมีผลต่อบุคคลอย่างไรจิตวิทยา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Psychology) »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ช่วยศึกษาพฤติกรรมของคนเมื่อมีการเปลี่ยนแปลงด้านเทคโนโลยีในองค์การสังคมวิทยา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Sociology) »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เป็นเรื่องผลกระทบของระบบสารสนเทศที่มีต่อกลุ่ม องค์การ และสังคม</a:t>
            </a:r>
          </a:p>
          <a:p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1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49A860-CD17-46B1-EF53-FC3AF2BDA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003610"/>
            <a:ext cx="9652000" cy="4334526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แนวทางผสมผสานระหว่างเทคโนโลยีและสังคม ( </a:t>
            </a:r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Sociotechnical Approach)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แนวทางนี้เป็นการรวมเอาจุดเด่นของแนวทางด้านเทคนิค และแนวทางพฤติกรรมเข้าด้วยกัน โดยมีจุดมุ่งหมายเพื่อให้เกิดดุลยภาพระหว่างความสามารถในการปฏิบัติงานและความพึงพอใจในการทำงานเป็นไปอย่างเหมาะสมกับค่าตอบแทนที่ได้รับ</a:t>
            </a:r>
          </a:p>
          <a:p>
            <a:pPr marL="0" indent="0">
              <a:buNone/>
            </a:pPr>
            <a:endParaRPr lang="th-TH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5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49A860-CD17-46B1-EF53-FC3AF2BDA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4636"/>
            <a:ext cx="9652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เทคโนโลยีมีบทบาทสำคัญต่อการแข่งขันธุรกิจในอนาคต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เทคโนโลยีสามารถช่วยให้เกิดการพัฒนาและปรับปรุงกระบวนการในการผลิต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ช่วยให้การทำงานมีต้นทุนที่</a:t>
            </a:r>
            <a:r>
              <a:rPr lang="th-TH" sz="28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ต่ำลง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4.ใช้เวลาในการทำงานที่ลดลง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ได้สินค้าหรือผลลัพธ์ที่มีคุณภาพ</a:t>
            </a:r>
          </a:p>
          <a:p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4EE7A3-C9C4-EFD6-5934-F55C3836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02888"/>
            <a:ext cx="9652000" cy="660152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วิเคราะห์ความสำคัญของเทคโนโลยีสารสนเทศในการพัฒนาองค์กร</a:t>
            </a:r>
          </a:p>
        </p:txBody>
      </p:sp>
    </p:spTree>
    <p:extLst>
      <p:ext uri="{BB962C8B-B14F-4D97-AF65-F5344CB8AC3E}">
        <p14:creationId xmlns:p14="http://schemas.microsoft.com/office/powerpoint/2010/main" val="2294655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48DFFC-3C86-10DA-68A9-3B8F0EEE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ระบบสารสนเทศในองค์กรมักจะคำนึงถึงประโยชน์ต่อไปนี้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F8BF6DB-4ED9-6FF3-9673-D55F0B5A4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การเพิ่มประสิทธิภาพในการทำงาน  การลดเวลาการทำงาน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การลดขั้นตอนการปฏิบัติงาน/การเรียกใช้/การเลือกใช้สารสนเทศ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ความสามารถในการกลั่นกรองสารสนเทศที่ตรงกับความต้องการได้ทันที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การใช้ทรัพยากรร่วมกันได้ (ระบบฐานข้อมูล/ระบบเครือข่ายคอมพิวเตอร์ทรัพยากสารสนเทศ)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ความสามารถในการสร้างมาตรการประกันคุณภาพการศึกษา เช่น สามารถตรวจสอบติดตามผลการเรียนของ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นักศึกษา/ ประวัติ/ ผลการปฏิบัติงานของบุคลากร เป็นต้น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สร้างโอกาสในการพัฒนาองค์กรด้านการศึกษาให้สังคมรู้จักและเลือกใช้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สร้างภาพพจน์ที่ดีให้ปรากฏแก่สังคม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49247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A47596-09B7-4357-A601-969251D684ED}"/>
              </a:ext>
            </a:extLst>
          </p:cNvPr>
          <p:cNvSpPr txBox="1"/>
          <p:nvPr/>
        </p:nvSpPr>
        <p:spPr>
          <a:xfrm>
            <a:off x="609600" y="1662613"/>
            <a:ext cx="102107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การละเมิดลิขสิทธิ์โปรแกรมคอมพิวเตอร์ 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อาชญากรรมคอมพิวเตอร์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การใช้คอมพิวเตอร์ในทางที่ผิด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ไวรัสคอมพิวเตอร์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กฎหมายที่เกี่ยวข้องกับเทคโนโลยีสารสนเทศ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จริยธรรมในระบบสารสนเทศ</a:t>
            </a: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81BA4D46-4F9F-4F6E-83BF-258F49D79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กฎหมายและจริยธรรมที่เกี่ยวข้องกับเทคโนโลยีสารสนเทศ</a:t>
            </a:r>
          </a:p>
        </p:txBody>
      </p:sp>
      <p:pic>
        <p:nvPicPr>
          <p:cNvPr id="3" name="รูปภาพ 2" descr="รูปภาพประกอบด้วย คน, แล็ปท็อป, เสื้อผ้า, คอมพิวเตอร์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A8E9CD7C-D530-B853-64C1-CB2AF301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39" y="1940999"/>
            <a:ext cx="4614337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91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A0FC13-7B85-1D95-4419-30089A62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9471"/>
            <a:ext cx="9652000" cy="670979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การนำเอาเทคโนโลยีสารสนเทศไปใช้ในการพัฒนาองค์กร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8360750-A311-D7AE-DF04-A011A2751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3689"/>
            <a:ext cx="9652000" cy="3853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การพัฒนาโครงสร้างการบริหาร 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การพัฒนาและเปลี่ยนแปลงวัฒนธรรมขององค์กร 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การสื่อสารภายในองค์กร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Internal Communication) 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การปรับปรุงกระบวนการทำงาน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Business Process Improvement)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การพัฒนาความสามารถในการทำงาน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Competency Development) 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การสร้างสังคมแบบองค์กรแห่งการเรียนรู้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Learning Organization) </a:t>
            </a:r>
          </a:p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การพัฒนาผลการปฏิบัติงาน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Performance Development)</a:t>
            </a:r>
          </a:p>
          <a:p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804558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50D0613-FF53-4C87-60BC-E0C3E098D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490" y="758282"/>
            <a:ext cx="9652000" cy="670808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 (</a:t>
            </a:r>
            <a:r>
              <a:rPr lang="en-US" dirty="0">
                <a:latin typeface="SP SUAN DUSIT" panose="02000000000000000000" pitchFamily="2" charset="0"/>
                <a:cs typeface="SP SUAN DUSIT" panose="02000000000000000000" pitchFamily="2" charset="0"/>
              </a:rPr>
              <a:t>Ethics) </a:t>
            </a:r>
            <a:endParaRPr lang="th-TH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60BD2F90-E0CB-52D0-8C4E-D9F042174757}"/>
              </a:ext>
            </a:extLst>
          </p:cNvPr>
          <p:cNvSpPr txBox="1"/>
          <p:nvPr/>
        </p:nvSpPr>
        <p:spPr>
          <a:xfrm>
            <a:off x="551490" y="1680332"/>
            <a:ext cx="99466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   หมายถึง หลักความประพฤติที่ดีงาม เพื่อประโยชน์สุขแก่ตนเองและสังคม โดยการพิจารณาไตร่ตรองว่าอะไรควรทำ อะไรไม่ควรทำ </a:t>
            </a:r>
            <a:r>
              <a:rPr lang="th-TH" sz="3200" b="1" dirty="0"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ซึ่ง</a:t>
            </a:r>
            <a:r>
              <a:rPr lang="th-TH" sz="3200" b="1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ความสัมพันธ์ระหว่างเทคโนโลยีสารสนเทศและจริยธรรม ประกอบด้วย</a:t>
            </a:r>
            <a:endParaRPr lang="en-US" sz="2800" b="1" dirty="0">
              <a:effectLst/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64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78FDEB-F890-8378-5ACE-8CE13570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-439420"/>
            <a:ext cx="9652000" cy="1143000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จริยธรรมในการใช้เทคโนโลยีสารสนเทศ บนพื้นฐาน 4 ประการ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497202E-F913-740A-A9E7-BF69D3851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834731"/>
            <a:ext cx="7247053" cy="60020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009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th-TH" sz="2900" b="1" dirty="0">
                <a:solidFill>
                  <a:srgbClr val="00009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ความเป็นส่วนตัว (</a:t>
            </a:r>
            <a:r>
              <a:rPr lang="en-US" sz="2900" b="1" dirty="0">
                <a:solidFill>
                  <a:srgbClr val="00009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Privacy) </a:t>
            </a:r>
          </a:p>
          <a:p>
            <a:pPr marL="0" indent="0">
              <a:buNone/>
            </a:pPr>
            <a:r>
              <a:rPr lang="th-TH" sz="2900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ความเป็นส่วนตัว หมายถึง สิทธิโดยชอบธรรมของบุคคลโดยปราศจากการบุกรุก การล่วงล้ำในเรื่องส่วนบุคคลจากบุคคลอื่น โดยในที่นี้จะแบ่งความเป็นส่วนตัวเป็น 2 ประเภทคือ ความเป็นส่วนตัวทางด้านกายภาพ(</a:t>
            </a:r>
            <a:r>
              <a:rPr lang="en-US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Physical Privacy) </a:t>
            </a: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และความเป็นส่วนตัวทางด้านสารสนเทศ (</a:t>
            </a:r>
            <a:r>
              <a:rPr lang="en-US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Information Privacy)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(2) </a:t>
            </a:r>
            <a:r>
              <a:rPr lang="th-TH" sz="29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ความถูกต้องแม่นยำ (</a:t>
            </a:r>
            <a:r>
              <a:rPr lang="en-US" sz="29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Accuracy)</a:t>
            </a:r>
          </a:p>
          <a:p>
            <a:pPr marL="0" indent="0">
              <a:buNone/>
            </a:pPr>
            <a:r>
              <a:rPr lang="th-TH" sz="2900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ความถูกต้องของข้อมูลและสารสนเทศ ที่จัดเก็บอยู่ในระบบสารสนเทศต่างๆ มีความสำคัญเป็นอย่างมากซึ่งนอกจากข้อมูลและสารสนเทศนั้นจะต้องมีความถูกต้องแล้วผู้ที่ได้รับอนุญาตให้นำเสนอสารสนเทศต่างๆยังจะต้องนำเสนอสารสนเทศนั้นโดยไม่ผิดเพี้ยนหรือไม่มีการบิดเบียนให้ผู้อ่านเข้าใจผิดได้</a:t>
            </a:r>
          </a:p>
          <a:p>
            <a:pPr marL="0" indent="0">
              <a:buNone/>
            </a:pPr>
            <a:r>
              <a:rPr lang="th-TH" sz="29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(3) ความเป็นเจ้าของ (</a:t>
            </a:r>
            <a:r>
              <a:rPr lang="en-US" sz="29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Property)</a:t>
            </a:r>
          </a:p>
          <a:p>
            <a:pPr marL="0" indent="0">
              <a:buNone/>
            </a:pP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การพัฒนาของเทคโนโลยีสารสนเทศทำให้การเผยแพร่และนำเสนอข้อมูลทำได้อย่างง่ายดาย  มีเครื่องมือและอุปกรณ์ที่ทันสมัยสนับสนุนวิธีการจัดสร้างและเผยแพร่ที่ง่ายขึ้น  ในทางกลับกันก็ก่อให้เกิดการล่วงละเมิดความเป็นเจ้าของ (</a:t>
            </a:r>
            <a:r>
              <a:rPr lang="en-US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Property) </a:t>
            </a: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หรือสิทธิทางปัญญาขึ้นได้ง่าย โดยทรัพย์สินทางปัญญาแบ่งเป็น 3 ประเภท ได้แก่</a:t>
            </a:r>
          </a:p>
          <a:p>
            <a:pPr marL="0" indent="0">
              <a:buNone/>
            </a:pP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3.1 สิทธิบัตร (</a:t>
            </a:r>
            <a:r>
              <a:rPr lang="en-US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Patent) </a:t>
            </a:r>
          </a:p>
          <a:p>
            <a:pPr marL="0" indent="0">
              <a:buNone/>
            </a:pPr>
            <a:r>
              <a:rPr lang="en-US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3.2 </a:t>
            </a: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เครื่องหมายทางการค้า (</a:t>
            </a:r>
            <a:r>
              <a:rPr lang="en-US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Trademark) </a:t>
            </a:r>
          </a:p>
          <a:p>
            <a:pPr marL="0" indent="0">
              <a:buNone/>
            </a:pPr>
            <a:r>
              <a:rPr lang="en-US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3.3 </a:t>
            </a: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ลิขสิทธิ์ (</a:t>
            </a:r>
            <a:r>
              <a:rPr lang="en-US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Copyrights)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(4) </a:t>
            </a:r>
            <a:r>
              <a:rPr lang="th-TH" sz="29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การเข้าถึงข้อมูล (</a:t>
            </a:r>
            <a:r>
              <a:rPr lang="en-US" sz="29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Information Accessibility)</a:t>
            </a:r>
          </a:p>
          <a:p>
            <a:pPr marL="0" indent="0">
              <a:buNone/>
            </a:pPr>
            <a:r>
              <a:rPr lang="th-TH" sz="2900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29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ผู้ดูแลระบบจะเป็นผู้มีหน้าที่กำหนดสิทธิ์ในการเข้าถึงข้อมูล ของผู้ใช้ต่างระดับกัน ว่าใครควรใช้งานระดับใด และใช้ในระดับใดได้บ้าง บางหน่วยงานอาจกำหนดสิทธิ์ให้ใช้ได้เฉพาะกับพนักงานบางคนหรือบางแผนกที่จะเข้าถึงข้อมูลได้เท่านั้นบางแห่งอาจจะกำหนดให้บุคคลภายนอกใช้ได้ตามความเหมาะสม  หรือไม่สามารถเข้าใช้งานได้เลยอาจกำหนดสิทธิ์ให้เฉพาะสมาชิกที่ลงทะเบียนแล้วเท่านั้น สามารถเข้าใช้งานหรือดูข้อมูลในระบบได้</a:t>
            </a:r>
          </a:p>
          <a:p>
            <a:endParaRPr lang="th-TH" dirty="0"/>
          </a:p>
        </p:txBody>
      </p:sp>
      <p:pic>
        <p:nvPicPr>
          <p:cNvPr id="1026" name="Picture 3" descr="Ethics.jpg">
            <a:extLst>
              <a:ext uri="{FF2B5EF4-FFF2-40B4-BE49-F238E27FC236}">
                <a16:creationId xmlns:a16="http://schemas.microsoft.com/office/drawing/2014/main" id="{2F177890-91B5-2F6E-D8A9-41339B969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54" y="1892919"/>
            <a:ext cx="4081346" cy="34708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346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85EDC7-670E-0DF0-4FBA-528588473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69236"/>
            <a:ext cx="9652000" cy="1143000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 สรุป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FC3FE5-4425-BB28-AD06-0604C4479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961" y="1154694"/>
            <a:ext cx="9652000" cy="4846320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จริยธรรม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หลักเกณฑ์ที่ทุกคนควรปฏิบัติ เพื่อเป็นมาตรฐานในการประพฤติตนในทางที่ถูก และไม่ก่อความเดือดร้อนให้แก่ผู้อื่น โดยจะเกี่ยวข้องกับกรอบแนวคิดซึ่งตั้งอยู่บนพื้นฐาน 4 ประการด้วยกัน คือ ความเป็นส่วนตัว ความถูกต้องแม่นยำ ความเป็นเจ้าของ และการเข้าถึงข้อมูล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ซึ่งการขาดซึ่งจริยธรรมของคนในสังคมปัจจุบันส่งผลให้เกิดปัญหาอาชญากรรมทางคอมพิวเตอร์ในหลายรูปแบบด้วยกัน เช่น การลักลอบเข้าถึงข้อมูลโดยไม่ได้รับอนุญาต การขโมยและทำลายอุปกรณ์ การขโมยโปรแกรมคอมพิวเตอร์ การก่อกวนระบบด้วยโปรแกรมประสงค์ร้าย เป็นต้น ผู้ใช้งานคอมพิวเตอร์จึงควรมีความรู้เกี่ยวกับวิธีป้องกันและรักษาความปลอดภัยระบบคอมพิวเตอร์ซึ่งสามารถทำได้หลายแบบ เช่น การติดตั้งโปรแกรมป้องกันไวรัส การใช้ระบบไฟ</a:t>
            </a:r>
            <a:r>
              <a:rPr lang="th-TH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ร์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วอ</a:t>
            </a:r>
            <a:r>
              <a:rPr lang="th-TH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ลล์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การเข้ารหัสข้อมูล และการสำรองข้อมูล เป็นต้น และแม้ว่าในปัจจุบันจะมีการกำหนดให้มีกฎหมายเพื่อควบคุมการกระทำผิดเกี่ยวกับคอมพิวเตอร์แล้วนั้น แต่สิ่งสำคัญอีกสิ่งหนึ่งที่ควรเร่งให้ความสำคัญเช่นกันคือการส่งเสริมให้คนในสังคมมีความรู้ความเข้าใจในเรื่องการมีจริยธรรม เข้าใจในบทบาทหน้าที่ของตัวเองต่อการใช้งานระบบคอมพิวเตอร์และเทคโนโลยีสารสนเทศ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613991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85EDC7-670E-0DF0-4FBA-528588473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69236"/>
            <a:ext cx="9652000" cy="1143000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คำถามทบทวน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FC3FE5-4425-BB28-AD06-0604C4479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961" y="1154694"/>
            <a:ext cx="9652000" cy="484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โปรแกรมคอมพิวเตอร์ ตามพระราชบัญญัติลิขสิทธิ์ พ.ศ.2537 มาตรา 4 หมายถึงอะไร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อาชญากรรมคอมพิวเตอร์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Computer crime)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หมายถึงอะไร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ปัจจุบันทั่วโลกจัดอาชญากรคอมพิวเตอร์ออกเป็นกี่ประเภท อะไรบ้าง 				 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อาชญากรรมคอมพิวเตอร์ แบ่งเป็นกี่ประเภท อะไรบ้าง 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การใช้คอมพิวเตอร์ในทางที่ผิด หมายถึงอะไร  มีกี่ประเภทอะไรบ้าง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ไวรัสคอมพิวเตอร์ (</a:t>
            </a:r>
            <a:r>
              <a:rPr lang="en-US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Computer virus) 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หมายถึงอะไร  มีกี่ประเภทอะไรบ้าง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กฎหมายสารสนเทศใช้ในประเทศไทยมีทั้งหมดกี่ฉบับ ประกอบด้วย</a:t>
            </a:r>
            <a:r>
              <a:rPr lang="th-TH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กฏหมาย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ใดบ้าง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จงเปรียบเทียบกฎหมายเกี่ยวกับธุรกรรมทางอิเล็กทรอนิกส์กับกฎหมายเกี่ยวกับการคุ้มครองข้อมูลส่วนบุคคลว่า</a:t>
            </a:r>
          </a:p>
          <a:p>
            <a:pPr marL="0" indent="0">
              <a:buNone/>
            </a:pPr>
            <a:r>
              <a:rPr lang="th-TH" b="1">
                <a:latin typeface="SP SUAN DUSIT" panose="02000000000000000000" pitchFamily="2" charset="0"/>
                <a:cs typeface="SP SUAN DUSIT" panose="02000000000000000000" pitchFamily="2" charset="0"/>
              </a:rPr>
              <a:t>   ต่างกัน</a:t>
            </a: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อย่างไร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 จงวิเคราะห์และสรุปสาระสำคัญเกี่ยวกับกฎหมายพิเศษที่เกี่ยวกับคอมพิวเตอร์</a:t>
            </a:r>
          </a:p>
          <a:p>
            <a:pPr marL="0" indent="0">
              <a:buNone/>
            </a:pPr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10. จริยธรรมในการใช้เทคโนโลยีสารสนเทศ บนพื้นฐาน 4 ประการ มีอะไรบ้าง จงอธิบายมาพอสังเขป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05599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Question and Answers Submissions in SEO?">
            <a:extLst>
              <a:ext uri="{FF2B5EF4-FFF2-40B4-BE49-F238E27FC236}">
                <a16:creationId xmlns:a16="http://schemas.microsoft.com/office/drawing/2014/main" id="{60DC008B-7F0D-46B4-A0E1-A124D8723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8626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8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A47596-09B7-4357-A601-969251D684ED}"/>
              </a:ext>
            </a:extLst>
          </p:cNvPr>
          <p:cNvSpPr txBox="1"/>
          <p:nvPr/>
        </p:nvSpPr>
        <p:spPr>
          <a:xfrm>
            <a:off x="465129" y="1228397"/>
            <a:ext cx="1040730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28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โปรแกรมคอมพิวเตอร์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ตามพระราชบัญญัติลิขสิทธิ์ พ.ศ.2537 มาตรา 4 หมายถึง </a:t>
            </a:r>
            <a:r>
              <a:rPr lang="th-TH" sz="28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คำสั่ง ชุดคำสั่ง หรือสิ่งอื่นใดที่นำไปใช้กับเครื่องคอมพิวเตอร์ เพื่อให้เครื่องคอมพิวเตอร์ทำงานหรือเพื่อให้ได้รับผลอย่างใดอย่างหนึ่ง  หากมีบุคคลใดไปทำซ้ำ ดัดแปลง หรือกระทำการอย่างหนึ่งอย่างใดโดยไม่ได้อนุญาตจากเจ้าของ ถือว่าเป็นการละเมิดลิขสิทธิ์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ตามรายละเอียดของกฎหมายที่ให้ความหมายของลิขสิทธิ์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Copyright)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คอมพิวเตอร์ถือเป็นทรัพย์สินทางปัญญาประเภทหนึ่งที่เกิดจากการใช้สติปัญญาของมนุษย์ในการสร้างสรรค์งานให้เกิดขึ้นมา มีคุณค่าทางเศรษฐกิจและศีลธรรม ได้รับความคุ้มครองทางกฎหมายโดยอัตโนมัตินับแต่สร้างสรรค์ผลงาน ลิขสิทธิ์เป็นสิทธิ์ของเจ้าของแต่เพียงผู้เดียว โปรแกรมคอมพิวเตอร์เป็นงานที่มีลิขสิทธิ์ ประการสำคัญที่ ผู้ซื้อโปรแกรมคอมพิวเตอร์ควรจะทำความเข้าใจ </a:t>
            </a:r>
            <a:r>
              <a:rPr lang="th-TH" sz="28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ถึงแม้จะเป็นการซื้อโปรแกรมคอมพิวเตอร์ด้วยวิธีที่ถูกต้องตามกฎหมายโปรแกรมคอมพิวเตอร์ก็ยังเป็นงานที่มีลิขสิทธิ์จึงหมายถึง ข้อตกลงการอนุญาตให้ใช้ (</a:t>
            </a:r>
            <a:r>
              <a:rPr lang="en-US" sz="28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User License Agreement) </a:t>
            </a:r>
            <a:r>
              <a:rPr lang="th-TH" sz="28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แต่ผู้เดียว หรือให้ใช้ภายในองค์กร หรือเพื่อใช้ในการศึกษาเท่านั้น มิให้ ดัดแปลง ทำซ้ำเพื่อประโยชน์ทางการค้า</a:t>
            </a: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81BA4D46-4F9F-4F6E-83BF-258F49D7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278" y="457200"/>
            <a:ext cx="9652000" cy="685800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การละเมิดลิขสิทธิ์โปรแกรมคอมพิวเตอร์</a:t>
            </a:r>
          </a:p>
        </p:txBody>
      </p:sp>
      <p:sp>
        <p:nvSpPr>
          <p:cNvPr id="4" name="AutoShape 6" descr="Electronic Resources: Introduction, E Resources: Advantages and  Disadvantages- FlexiPrep">
            <a:extLst>
              <a:ext uri="{FF2B5EF4-FFF2-40B4-BE49-F238E27FC236}">
                <a16:creationId xmlns:a16="http://schemas.microsoft.com/office/drawing/2014/main" id="{5B23562B-A4EA-41E6-B495-A8A6D2543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091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81BA4D46-4F9F-4F6E-83BF-258F49D7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160020"/>
            <a:ext cx="9652000" cy="1143000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อาชญากรรมคอมพิวเตอร์ (</a:t>
            </a:r>
            <a:r>
              <a:rPr lang="en-US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Computer crime) </a:t>
            </a:r>
            <a:endParaRPr lang="th-TH" sz="4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331B2E2-987D-D4AD-3CAD-7F6A0C3F8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AFB62B-1AB4-EAD5-E20E-35B5C2004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120" y="1463039"/>
            <a:ext cx="109596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277667D-9DDD-7EF9-96FC-E3D1D7D2F23D}"/>
              </a:ext>
            </a:extLst>
          </p:cNvPr>
          <p:cNvSpPr txBox="1"/>
          <p:nvPr/>
        </p:nvSpPr>
        <p:spPr>
          <a:xfrm>
            <a:off x="335280" y="1485898"/>
            <a:ext cx="1050183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     </a:t>
            </a:r>
            <a:r>
              <a:rPr lang="th-TH" sz="28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อาชญากรรมคอมพิวเตอร์ (</a:t>
            </a:r>
            <a:r>
              <a:rPr lang="en-US" sz="2800" b="1" dirty="0">
                <a:solidFill>
                  <a:srgbClr val="0070C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Computer crime) </a:t>
            </a:r>
            <a:r>
              <a:rPr lang="th-TH" sz="2800" b="1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หมายถึง </a:t>
            </a:r>
            <a:r>
              <a:rPr lang="th-TH" sz="2800" b="1" u="sng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การกระทำใด ๆ ก็ตามเกี่ยวกับการใช้คอมพิวเตอร์ ที่ทำให้ผู้ใช้ (</a:t>
            </a:r>
            <a:r>
              <a:rPr lang="en-US" sz="2800" b="1" u="sng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User) </a:t>
            </a:r>
            <a:r>
              <a:rPr lang="th-TH" sz="2800" b="1" u="sng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ได้รับความเสียหาย</a:t>
            </a:r>
            <a:r>
              <a:rPr lang="th-TH" sz="2800" b="1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ลักษณะของอาชญากรคอมพิวเตอร์ ที่พบบ่อยคือ </a:t>
            </a:r>
            <a:r>
              <a:rPr lang="th-TH" sz="2800" b="1" dirty="0">
                <a:solidFill>
                  <a:schemeClr val="accent3">
                    <a:lumMod val="50000"/>
                  </a:schemeClr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แฮคเกอร์ (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Hacker) </a:t>
            </a:r>
            <a:r>
              <a:rPr lang="th-TH" sz="2800" b="1" dirty="0">
                <a:solidFill>
                  <a:schemeClr val="accent3">
                    <a:lumMod val="50000"/>
                  </a:schemeClr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หรือผู้บุกรุก</a:t>
            </a:r>
            <a:r>
              <a:rPr lang="th-TH" sz="2800" b="1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ซึ่ง หมายถึง </a:t>
            </a:r>
            <a:r>
              <a:rPr lang="th-TH" sz="2800" b="1" u="sng" dirty="0">
                <a:solidFill>
                  <a:srgbClr val="FF00FF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บุคคลที่มีความรู้เรื่องระบบคอมพิวเตอร์เป็นอย่างดี สามารถเข้าถึงข้อมูลโดยการเจาะผ่านระบบรักษาความปลอดภัยของคอมพิวเตอร์ได้เพื่อเข้าไปทดสอบความสามารถของตนเอง ที่สามารถเข้าไปถอดหรือเจาะรหัสระบบรักษาความปลอดภัยเครื่องคอมพิวเตอร์ของคนอื่นได้หรือการเข้าไปทดสอบระบบรักษาความปลอดภัยในองค์การของตน</a:t>
            </a:r>
            <a:r>
              <a:rPr lang="th-TH" sz="2800" b="1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ส่วน </a:t>
            </a:r>
            <a:r>
              <a:rPr lang="th-TH" sz="2800" b="1" dirty="0">
                <a:solidFill>
                  <a:srgbClr val="00206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แครกเกอร์ (</a:t>
            </a:r>
            <a:r>
              <a:rPr lang="en-US" sz="2800" b="1" dirty="0">
                <a:solidFill>
                  <a:srgbClr val="00206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Cracker)</a:t>
            </a:r>
            <a:r>
              <a:rPr lang="en-US" sz="2800" b="1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 </a:t>
            </a:r>
            <a:r>
              <a:rPr lang="th-TH" sz="2800" b="1" dirty="0"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ก็คือ ผู้เชี่ยวชาญด้านคอมพิวเตอร์เช่นเดียวกัน แต่</a:t>
            </a:r>
            <a:r>
              <a:rPr lang="th-TH" sz="2800" b="1" u="sng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ordia New" panose="020B0304020202020204" pitchFamily="34" charset="-34"/>
                <a:cs typeface="SP SUAN DUSIT" panose="02000000000000000000" pitchFamily="2" charset="0"/>
              </a:rPr>
              <a:t>มีเจตนาบุกรุกระบบคอมพิวเตอร์ของผู้อื่นโดยผิดกฎหมาย เพื่อทำลายหรือลบแฟ้มข้อมูล หรือทำให้ระบบปฏิบัติการของเครื่องคอมพิวเตอร์เสียหาย ไม่ว่าผู้กระทำจะได้รับผลประโยชน์หรือกลั่นแกล้งเพื่อความสนุกก็ตาม</a:t>
            </a:r>
            <a:endParaRPr lang="en-US" sz="2400" b="1" u="sng" dirty="0">
              <a:solidFill>
                <a:srgbClr val="FF0000"/>
              </a:solidFill>
              <a:effectLst/>
              <a:latin typeface="SP SUAN DUSIT" panose="02000000000000000000" pitchFamily="2" charset="0"/>
              <a:ea typeface="Cordia New" panose="020B0304020202020204" pitchFamily="34" charset="-34"/>
              <a:cs typeface="SP SUAN DUSIT" panose="02000000000000000000" pitchFamily="2" charset="0"/>
            </a:endParaRPr>
          </a:p>
        </p:txBody>
      </p:sp>
      <p:pic>
        <p:nvPicPr>
          <p:cNvPr id="7" name="รูปภาพ 6" descr="รูปภาพประกอบด้วย คน, เสื้อผ้า, แล็ปท็อป, ร่า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4B91CBBD-BA03-2FB0-0B37-406660609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009" y="4671198"/>
            <a:ext cx="2973658" cy="1978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646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81BA4D46-4F9F-4F6E-83BF-258F49D79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ปัจจุบันทั่วโลกจัดอาชญากรคอมพิวเตอร์เป็น 9 ประเภท คือ 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05220396-504F-23AB-AD53-B8FF1BE0B963}"/>
              </a:ext>
            </a:extLst>
          </p:cNvPr>
          <p:cNvSpPr txBox="1"/>
          <p:nvPr/>
        </p:nvSpPr>
        <p:spPr>
          <a:xfrm>
            <a:off x="609600" y="1463040"/>
            <a:ext cx="1017591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 การขโมยข้อมูลทางอินเทอร์เน็ต ซึ่งรวมถึงการขโมยประโยชน์ในการลักลอบใช้บริการ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 การนำระบบการสื่อสารมาปกปิดความผิดของตนเอง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 การละเมิดลิขสิทธิ์ เลียนแบบ ปลอมแปลงโปรแกรมคอมพิวเตอร์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Software) </a:t>
            </a:r>
          </a:p>
          <a:p>
            <a:pPr algn="ju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ใช้คอมพิวเตอร์แพร่ภาพ หรือข้อมูลที่ไม่เหมาะสม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 ใช้คอมพิวเตอร์ฟอกเงิน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 ใช้คอมพิวเตอร์ก่อกวน ทำลายระบบ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 หลอกลวงให้ทำการค้า หรือลงทุนปลอม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 ลักลอบเอาเลขบัตรเครดิตของคนอื่นมาใช้ หรือวางกับดักเพื่อให้ผู้อื่นเสียประโยชน์ </a:t>
            </a:r>
          </a:p>
          <a:p>
            <a:pPr algn="ju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 ใช้คอมพิวเตอร์โอนเงินในบัญชีของผู้อื่นมาเป็นของตน</a:t>
            </a:r>
          </a:p>
        </p:txBody>
      </p:sp>
    </p:spTree>
    <p:extLst>
      <p:ext uri="{BB962C8B-B14F-4D97-AF65-F5344CB8AC3E}">
        <p14:creationId xmlns:p14="http://schemas.microsoft.com/office/powerpoint/2010/main" val="175553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A47596-09B7-4357-A601-969251D684ED}"/>
              </a:ext>
            </a:extLst>
          </p:cNvPr>
          <p:cNvSpPr txBox="1"/>
          <p:nvPr/>
        </p:nvSpPr>
        <p:spPr>
          <a:xfrm>
            <a:off x="721228" y="302486"/>
            <a:ext cx="10140059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th-TH" sz="3800" b="1" i="0" u="none" strike="noStrike" kern="1200" cap="all" spc="0" normalizeH="0" baseline="0" noProof="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การใช้คอมพิวเตอร์ในทางที่ผิด </a:t>
            </a:r>
          </a:p>
          <a:p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การกระทำโดยการใช้คอมพิวเตอร์ไปในทางที่อาจจะไม่ผิดกฎหมายแต่ผิดจริยธรรม หรือ ผิดทั้งกฎหมายและจริยธรรม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ลักษณะของจดหมายอิเล็กทรอนิกส์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E-mail)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ที่สร้างความเสียหาย หรือสร้างความเดือดร้อนรำคาญแก่ผู้ใช้อินเทอร์เน็ต แบ่งเป็นประเภทใหญ่ ๆ ได้ 2 ประเภท คือ 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1.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Chain mail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จดหมายลูกโซ่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 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2. Spam mail (Send Prodigious Amount of Mail)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การส่งข้อความที่ผู้รับไม่ได้ร้องขอ ผ่านทางระบบอิเล็กทรอนิกส์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6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3E4946-BA98-EE71-2F39-91DD9269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ไวรัสคอมพิวเตอร์ (</a:t>
            </a:r>
            <a:r>
              <a:rPr lang="en-US" dirty="0">
                <a:latin typeface="SP SUAN DUSIT" panose="02000000000000000000" pitchFamily="2" charset="0"/>
                <a:cs typeface="SP SUAN DUSIT" panose="02000000000000000000" pitchFamily="2" charset="0"/>
              </a:rPr>
              <a:t>Computer virus) </a:t>
            </a:r>
            <a:endParaRPr lang="th-TH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3CBF3A0-F4AB-FA73-CA6A-6EEC98E6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1596063"/>
            <a:ext cx="9652000" cy="4846320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  <a:tabLst>
                <a:tab pos="9144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ไวรัสคอมพิวเตอร์ (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virus) </a:t>
            </a: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โปรแกรมคอมพิวเตอร์ขนาดเล็กชนิดหนึ่ง ส่วนใหญ่ถูกสร้างจากผู้ที่มีความรู้ด้านการเขียนโปรแกรม ไวรัสคอมพิวเตอร์ส่วนใหญ่จะทำงานด้วยตัวเอง โดยไม่ต้องรับคำสั่งหรือคำขออนุญาตจากผู้ใช้แต่อย่างใดโดยไวรัสคอมพิวเตอร์จะทำงานโดยลอบเข้าไปในระบบคอมพิวเตอร์โดยที่ผู้ใช้ไม่รู้ตัวและแพร่กระจายฝังตัวเองติดกับ 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file </a:t>
            </a: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ต่าง ๆ ในเครื่องคอมพิวเตอร์และฝังตัวอยู่ในหน่วยความจำทำความเสียหายให้กับระบบคอมพิวเตอร์ได้ในปัจจุบันได้บัญญัติคำศัพท์ของไวรัสคอมพิวเตอร์ขึ้นมาใหม่ เรียกว่า </a:t>
            </a:r>
            <a:r>
              <a:rPr lang="th-TH" sz="2400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มาล</a:t>
            </a:r>
            <a:r>
              <a:rPr lang="th-TH" sz="2400" b="1" dirty="0" err="1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แวร์</a:t>
            </a:r>
            <a:r>
              <a:rPr lang="th-TH" sz="2400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Malicious software: Malware) </a:t>
            </a:r>
            <a:r>
              <a:rPr lang="th-TH" sz="2400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ซึ่งหมายถึงชุดคำสั่งทางคอมพิวเตอร์ โปรแกรมหรือ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</a:t>
            </a:r>
            <a:r>
              <a:rPr lang="th-TH" sz="2400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ใด ๆ ที่ถูกจัดทำขึ้นมาเพื่อสร้างความเสียหายให้แก่เครื่องคอมพิวเตอร์หรือระบบเครือข่าย </a:t>
            </a: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หากจะแบ่งไวรัสคอมพิวเตอร์เป็นประเภทต่าง ๆ ตามลักษณะการติดต่อและการทำงานบนคอมพิวเตอร์แล้ว แบ่งเป็น</a:t>
            </a:r>
          </a:p>
          <a:p>
            <a:pPr marL="742950" lvl="1" indent="-285750">
              <a:buFont typeface="Angsana New" panose="02020603050405020304" pitchFamily="18" charset="-34"/>
              <a:buChar char="•"/>
              <a:tabLst>
                <a:tab pos="9144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1. ไวรัสที่ฝังตัวอยู่ที่ 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Boot sector</a:t>
            </a:r>
          </a:p>
          <a:p>
            <a:pPr marL="742950" lvl="1" indent="-285750">
              <a:buFont typeface="Angsana New" panose="02020603050405020304" pitchFamily="18" charset="-34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2. </a:t>
            </a: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ไวรัสที่ติดไฟล์ข้อมูลหรือโปรแกรม </a:t>
            </a:r>
          </a:p>
          <a:p>
            <a:pPr marL="742950" lvl="1" indent="-285750">
              <a:buFont typeface="Angsana New" panose="02020603050405020304" pitchFamily="18" charset="-34"/>
              <a:buChar char="•"/>
              <a:tabLst>
                <a:tab pos="914400" algn="l"/>
              </a:tabLst>
            </a:pP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3. ไวรัสมาโคร 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Macro virus)</a:t>
            </a:r>
          </a:p>
          <a:p>
            <a:pPr marL="742950" lvl="1" indent="-285750">
              <a:buFont typeface="Angsana New" panose="02020603050405020304" pitchFamily="18" charset="-34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4. </a:t>
            </a: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หนอนอินเทอร์เน็ต 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Internet worm)</a:t>
            </a:r>
          </a:p>
          <a:p>
            <a:pPr marL="742950" lvl="1" indent="-285750">
              <a:buFont typeface="Angsana New" panose="02020603050405020304" pitchFamily="18" charset="-34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5. </a:t>
            </a: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ม้าโทรจัน 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Trojan horse) </a:t>
            </a:r>
          </a:p>
          <a:p>
            <a:pPr marL="742950" lvl="1" indent="-285750">
              <a:buFont typeface="Angsana New" panose="02020603050405020304" pitchFamily="18" charset="-34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 </a:t>
            </a:r>
            <a:r>
              <a:rPr lang="th-TH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ระเบิดเวลา (</a:t>
            </a:r>
            <a:r>
              <a:rPr lang="en-US" sz="2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Logic bomb)</a:t>
            </a:r>
          </a:p>
          <a:p>
            <a:pPr marL="742950" lvl="1" indent="-285750">
              <a:buFont typeface="Angsana New" panose="02020603050405020304" pitchFamily="18" charset="-34"/>
              <a:buChar char="•"/>
              <a:tabLst>
                <a:tab pos="914400" algn="l"/>
              </a:tabLst>
            </a:pPr>
            <a:endParaRPr lang="th-TH" sz="2400" b="1" dirty="0">
              <a:solidFill>
                <a:schemeClr val="tx1"/>
              </a:solidFill>
            </a:endParaRPr>
          </a:p>
        </p:txBody>
      </p:sp>
      <p:pic>
        <p:nvPicPr>
          <p:cNvPr id="5" name="รูปภาพ 4" descr="รูปภาพประกอบด้วย ข้อความ, ภาพหน้าจอ, คอมพิวเตอร์, แล็ปท็อป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2C3C7CC5-35EB-60ED-4438-893F6C426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560" y="4019223"/>
            <a:ext cx="4917442" cy="245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5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405802-80ED-C859-4885-5D6775EF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0"/>
            <a:ext cx="9652000" cy="1143000"/>
          </a:xfrm>
        </p:spPr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กฎหมายที่เกี่ยวข้องกับเทคโนโลยีสารสนเทศ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AB3B1F1-F5A5-A494-8E44-A74A57000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228865"/>
            <a:ext cx="10074012" cy="4846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ทคโนโลยีสารสนเทศเป็นสังคมใหม่การอยู่ร่วมกันในสังคมต้องมีกฎเกณฑ์เพื่อให้อยู่ร่วมกันอย่างสงบสุข หลายประเทศ เช่น สิงคโปร์อินเดียเกาหลีใต้สหรัฐอเมริกามีการออกกฎหมายเทคโนโลยีสารสนเทศของตนแล้วสำหรับประเทศไท ตามมติของคณะรัฐมนตรีเมื่อ วันที่ 15 ธันวาคม 2541 เห็นชอบให้มีการพัฒนาเกี่ยวกับกฎหมายสารสนเทศใช้ในประเทศไทยมีทั้งหมด 6 ฉบับ ประกอบด้วย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กฎหมายธุรกรรมอิเล็กทรอนิกส์  (</a:t>
            </a:r>
            <a:r>
              <a:rPr lang="en-US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Electronic Transactions Law) </a:t>
            </a: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เน้นเรื่องการใช้ข้อมูลอิเล็กทรอนิกส์ซึ่งจะไม่ถูกปฏิเสธความ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รับผิดชอบทางกฎหมาย 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2. กฎหมายลายมือชื่ออิเล็กทรอนิกส์ (</a:t>
            </a:r>
            <a:r>
              <a:rPr lang="en-US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Electronic Signatures Law) </a:t>
            </a: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เน้นเรื่องการใช้ลายมือชื่อดิจิตอล 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3. กฎหมายอาชญากรรมทางคอมพิวเตอร์ (</a:t>
            </a:r>
            <a:r>
              <a:rPr lang="en-US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 Crime Law) </a:t>
            </a: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เป็นกฎหมายที่เข้ามากำกับ ดูแล ความสงบสุขของการใช้เทคโนโลยี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สารสนเทศ 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4. กฎหมายคุ้มครองข้อมูลส่วนบุคคล (</a:t>
            </a:r>
            <a:r>
              <a:rPr lang="en-US" sz="24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 Protection Law)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5. 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กฎหมายว่าด้วยการโอนเงินทางอิเล็กทรอนิกส์ (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Electronic Fund Transfer Law)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6. 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กฎหมายการพัฒนาโครงสร้างพื้นฐานสารสนเทศ (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National Information Infrastructure Law)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พระราชบัญญัติลิขสิทธิ์ </a:t>
            </a:r>
            <a:endParaRPr lang="en-US" sz="24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1. 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พระราชบัญญัติลิขสิทธิ์ พ.ศ. 2537</a:t>
            </a:r>
          </a:p>
          <a:p>
            <a:pPr marL="0" indent="0">
              <a:buNone/>
            </a:pP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759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61844B-ACDF-276C-82A3-9798E06D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หลักการปกป้องคุ้มครองข้อมูล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78A280F-FE2F-027F-290D-A7BCEB66F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28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กฎหมายอาญา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ได้ให้ความสำคัญกับการปกป้องคุ้มครองข้อมูล</a:t>
            </a:r>
            <a:r>
              <a:rPr lang="th-TH" sz="2800" b="1" u="sng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ตามมาตรา 323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เกี่ยวกับการเปิดเผยความลับของผู้รับบริการ มีสาระดังนี้ </a:t>
            </a:r>
            <a:r>
              <a:rPr lang="th-TH" sz="2800" b="1" dirty="0">
                <a:solidFill>
                  <a:schemeClr val="accent3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“ผู้ใดล่วงรู้หรือได้มาซึ่งความลับของผู้อื่น โดยเหตุที่เป็นเจ้าพนักงานผู้มีหน้าที่ โดยเหตุที่ประกอบอาชีพเป็นแพทย์ เภสัชกร นางผดุงครรภ์ ผู้พยาบาล นักบวช หมอความ ทนายความ หรือผู้สอบบัญชี หรือโดยเหตุที่เป็นผู้ช่วยในการประกอบอาชีพนั้น แล้วเปิดเผยความลับนั้น ในประการที่น่าจะเกิดความเสียหายแก่ผู้หนึ่งผู้ใด ต้องระวางโทษจำคุกไม่เกินหกเดือน หรือปรับไม่เกินหนึ่งพันบาท หรือทั้งจำทั้งปรับ”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ดังนั้น สิ่งที่ผู้รับผิดชอบข้อมูลในสถานบริการสุขภาพ ต้องพิจารณา คือ การรักษาความลับการคุ้มครองข้อมูลส่วนบุคคล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Confidentiality) 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ความเป็นส่วนตัว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Privacy)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ของเจ้าของข้อมูล และการรักษาความปลอดภัย (</a:t>
            </a:r>
            <a:r>
              <a:rPr lang="en-US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Security) </a:t>
            </a:r>
            <a:r>
              <a:rPr 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โดยออกแบบระบบเพื่อป้องกันระบบคอมพิวเตอร์ และข้อมูลจากความเสียหายทั้งโดยเจตนาหรือไม่ได้เจตนา</a:t>
            </a:r>
          </a:p>
        </p:txBody>
      </p:sp>
    </p:spTree>
    <p:extLst>
      <p:ext uri="{BB962C8B-B14F-4D97-AF65-F5344CB8AC3E}">
        <p14:creationId xmlns:p14="http://schemas.microsoft.com/office/powerpoint/2010/main" val="335290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3311</Words>
  <Application>Microsoft Office PowerPoint</Application>
  <PresentationFormat>Widescreen</PresentationFormat>
  <Paragraphs>154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Angsana New</vt:lpstr>
      <vt:lpstr>Cordia New</vt:lpstr>
      <vt:lpstr>IrisUPC</vt:lpstr>
      <vt:lpstr>SP SUAN DUSIT</vt:lpstr>
      <vt:lpstr>Trebuchet MS</vt:lpstr>
      <vt:lpstr>Wingdings</vt:lpstr>
      <vt:lpstr>Wingdings 2</vt:lpstr>
      <vt:lpstr>Opulent</vt:lpstr>
      <vt:lpstr>บทที่ 9 กฎหมายและจริยธรรมทาง เทคโนโลยีสารสนเทศ </vt:lpstr>
      <vt:lpstr>กฎหมายและจริยธรรมที่เกี่ยวข้องกับเทคโนโลยีสารสนเทศ</vt:lpstr>
      <vt:lpstr>การละเมิดลิขสิทธิ์โปรแกรมคอมพิวเตอร์</vt:lpstr>
      <vt:lpstr>อาชญากรรมคอมพิวเตอร์ (Computer crime) </vt:lpstr>
      <vt:lpstr>ปัจจุบันทั่วโลกจัดอาชญากรคอมพิวเตอร์เป็น 9 ประเภท คือ </vt:lpstr>
      <vt:lpstr>PowerPoint Presentation</vt:lpstr>
      <vt:lpstr>ไวรัสคอมพิวเตอร์ (Computer virus) </vt:lpstr>
      <vt:lpstr>กฎหมายที่เกี่ยวข้องกับเทคโนโลยีสารสนเทศ </vt:lpstr>
      <vt:lpstr>หลักการปกป้องคุ้มครองข้อมูล</vt:lpstr>
      <vt:lpstr>วิธีการปกป้องคุ้มครองข้อมูล</vt:lpstr>
      <vt:lpstr>จรรยาบรรณผู้ใช้อินเทอร์เน็ต </vt:lpstr>
      <vt:lpstr>กฎหมายและจริยธรรมที่เกี่ยวกับการใช้เทคโนโลยีสารสนเทศ</vt:lpstr>
      <vt:lpstr>PowerPoint Presentation</vt:lpstr>
      <vt:lpstr>PowerPoint Presentation</vt:lpstr>
      <vt:lpstr>กฎหมายพิเศษที่เกี่ยวกับคอมพิวเตอร์</vt:lpstr>
      <vt:lpstr>วิเคราะห์และสรุปสาระสำคัญเกี่ยวกับกฎหมายพิเศษที่เกี่ยวกับคอมพิวเตอร์</vt:lpstr>
      <vt:lpstr>PowerPoint Presentation</vt:lpstr>
      <vt:lpstr>วิเคราะห์ความสำคัญของเทคโนโลยีสารสนเทศในการพัฒนาองค์กร</vt:lpstr>
      <vt:lpstr>ระบบสารสนเทศในองค์กรมักจะคำนึงถึงประโยชน์ต่อไปนี้</vt:lpstr>
      <vt:lpstr>การนำเอาเทคโนโลยีสารสนเทศไปใช้ในการพัฒนาองค์กร</vt:lpstr>
      <vt:lpstr>จริยธรรม (Ethics) </vt:lpstr>
      <vt:lpstr>จริยธรรมในการใช้เทคโนโลยีสารสนเทศ บนพื้นฐาน 4 ประการ</vt:lpstr>
      <vt:lpstr> สรุป</vt:lpstr>
      <vt:lpstr>คำถามทบทวน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วิชาพื้นฐานธุรกิจดิจิทัล (Business Digital Basic)</dc:title>
  <dc:creator>admin</dc:creator>
  <cp:lastModifiedBy>Juthawut Chantaramalee</cp:lastModifiedBy>
  <cp:revision>108</cp:revision>
  <dcterms:created xsi:type="dcterms:W3CDTF">2020-08-10T02:59:24Z</dcterms:created>
  <dcterms:modified xsi:type="dcterms:W3CDTF">2024-04-22T04:08:42Z</dcterms:modified>
</cp:coreProperties>
</file>