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285" r:id="rId13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70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3EB5-657C-4FCC-8820-4A5FA8CB785D}" type="datetimeFigureOut">
              <a:rPr lang="th-TH" smtClean="0"/>
              <a:t>21/09/63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22100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3EB5-657C-4FCC-8820-4A5FA8CB785D}" type="datetimeFigureOut">
              <a:rPr lang="th-TH" smtClean="0"/>
              <a:t>21/09/63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863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3EB5-657C-4FCC-8820-4A5FA8CB785D}" type="datetimeFigureOut">
              <a:rPr lang="th-TH" smtClean="0"/>
              <a:t>21/09/63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18885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3EB5-657C-4FCC-8820-4A5FA8CB785D}" type="datetimeFigureOut">
              <a:rPr lang="th-TH" smtClean="0"/>
              <a:t>21/09/63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0303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3EB5-657C-4FCC-8820-4A5FA8CB785D}" type="datetimeFigureOut">
              <a:rPr lang="th-TH" smtClean="0"/>
              <a:t>21/09/63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36702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3EB5-657C-4FCC-8820-4A5FA8CB785D}" type="datetimeFigureOut">
              <a:rPr lang="th-TH" smtClean="0"/>
              <a:t>21/09/63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545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3EB5-657C-4FCC-8820-4A5FA8CB785D}" type="datetimeFigureOut">
              <a:rPr lang="th-TH" smtClean="0"/>
              <a:t>21/09/63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26904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3EB5-657C-4FCC-8820-4A5FA8CB785D}" type="datetimeFigureOut">
              <a:rPr lang="th-TH" smtClean="0"/>
              <a:t>21/09/63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4347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3EB5-657C-4FCC-8820-4A5FA8CB785D}" type="datetimeFigureOut">
              <a:rPr lang="th-TH" smtClean="0"/>
              <a:t>21/09/63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4577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3EB5-657C-4FCC-8820-4A5FA8CB785D}" type="datetimeFigureOut">
              <a:rPr lang="th-TH" smtClean="0"/>
              <a:t>21/09/63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8356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3EB5-657C-4FCC-8820-4A5FA8CB785D}" type="datetimeFigureOut">
              <a:rPr lang="th-TH" smtClean="0"/>
              <a:t>21/09/63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8219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13EB5-657C-4FCC-8820-4A5FA8CB785D}" type="datetimeFigureOut">
              <a:rPr lang="th-TH" smtClean="0"/>
              <a:t>21/09/63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3D25B-17AF-45F4-9A8B-8859C16954E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8221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7889F863-9732-4927-BC09-52B38F046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7672" y="5877272"/>
            <a:ext cx="55199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3200" b="1" i="0" u="none" strike="noStrike" cap="none" normalizeH="0" baseline="0" dirty="0">
                <a:ln>
                  <a:noFill/>
                </a:ln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วิชา ระบบสารสนเทศเพื่อการจัดการ</a:t>
            </a:r>
            <a:endParaRPr kumimoji="0" lang="en-US" altLang="th-TH" sz="4000" b="1" i="0" u="none" strike="noStrike" cap="none" normalizeH="0" baseline="0" dirty="0">
              <a:ln>
                <a:noFill/>
              </a:ln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สี่เหลี่ยมผืนผ้า 6">
            <a:extLst>
              <a:ext uri="{FF2B5EF4-FFF2-40B4-BE49-F238E27FC236}">
                <a16:creationId xmlns:a16="http://schemas.microsoft.com/office/drawing/2014/main" id="{AF660808-21AE-4E4B-BEEE-9F9A25491BC8}"/>
              </a:ext>
            </a:extLst>
          </p:cNvPr>
          <p:cNvSpPr/>
          <p:nvPr/>
        </p:nvSpPr>
        <p:spPr>
          <a:xfrm>
            <a:off x="0" y="6444989"/>
            <a:ext cx="12192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สอนโดย ผู้ช่วยศาสตราจารย์ จุฑาวุฒิ จันทรมาลี </a:t>
            </a:r>
            <a:r>
              <a:rPr lang="en-US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SDU-</a:t>
            </a:r>
            <a:r>
              <a:rPr lang="en-US" sz="20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ComSci</a:t>
            </a:r>
            <a:endParaRPr lang="th-TH" sz="20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8" name="รูปภาพ 7">
            <a:extLst>
              <a:ext uri="{FF2B5EF4-FFF2-40B4-BE49-F238E27FC236}">
                <a16:creationId xmlns:a16="http://schemas.microsoft.com/office/drawing/2014/main" id="{623185EA-C328-48B6-A105-C11C66AAEA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9896" y="6468314"/>
            <a:ext cx="692570" cy="389686"/>
          </a:xfrm>
          <a:prstGeom prst="rect">
            <a:avLst/>
          </a:prstGeom>
        </p:spPr>
      </p:pic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342729A2-0C0A-438D-A4D8-6E8BB526541E}"/>
              </a:ext>
            </a:extLst>
          </p:cNvPr>
          <p:cNvSpPr/>
          <p:nvPr/>
        </p:nvSpPr>
        <p:spPr>
          <a:xfrm>
            <a:off x="24532" y="6340109"/>
            <a:ext cx="22188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รหัสวิชา 3204-2105</a:t>
            </a:r>
          </a:p>
        </p:txBody>
      </p:sp>
      <p:pic>
        <p:nvPicPr>
          <p:cNvPr id="1026" name="Picture 2" descr="MIS Singburi62">
            <a:extLst>
              <a:ext uri="{FF2B5EF4-FFF2-40B4-BE49-F238E27FC236}">
                <a16:creationId xmlns:a16="http://schemas.microsoft.com/office/drawing/2014/main" id="{9CA623B8-3782-4A5D-81D0-5D2833C64E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76" y="2348880"/>
            <a:ext cx="3743697" cy="2920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AFF9339-D00F-49E8-A9C5-D39289DEE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3792" y="3208040"/>
            <a:ext cx="770485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54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บทที่ 2 องค์กรกับการใช้งานสารสนเทศ</a:t>
            </a:r>
            <a:endParaRPr kumimoji="0" lang="en-US" altLang="th-TH" sz="5400" b="1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472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B51E00AB-E5B7-4ABE-BEDD-48D45017D1A3}"/>
              </a:ext>
            </a:extLst>
          </p:cNvPr>
          <p:cNvSpPr/>
          <p:nvPr/>
        </p:nvSpPr>
        <p:spPr>
          <a:xfrm>
            <a:off x="1415480" y="1700808"/>
            <a:ext cx="5184576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ระดับการใช้สารสนเทศในองค์กรธุรกิจ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EA8418-D2F4-4352-902D-6DBE495B2637}"/>
              </a:ext>
            </a:extLst>
          </p:cNvPr>
          <p:cNvSpPr/>
          <p:nvPr/>
        </p:nvSpPr>
        <p:spPr>
          <a:xfrm>
            <a:off x="1415480" y="2520478"/>
            <a:ext cx="102971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เกี่ยวข้องกับการจำแนกระบบสารสนเทศเพื่อสนับสนุนการทำงานในแต่ละระดับ ประกอบด้วย</a:t>
            </a:r>
          </a:p>
          <a:p>
            <a:pPr marL="514350" indent="-514350" algn="thaiDist">
              <a:buFont typeface="+mj-lt"/>
              <a:buAutoNum type="arabicPeriod"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ระบบสารสนเทศระดับปฏิบัติงาน</a:t>
            </a:r>
          </a:p>
          <a:p>
            <a:pPr marL="514350" indent="-514350" algn="thaiDist">
              <a:buFont typeface="+mj-lt"/>
              <a:buAutoNum type="arabicPeriod"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ระบบสารสนเทศระดับชำนาญการ</a:t>
            </a:r>
          </a:p>
          <a:p>
            <a:pPr marL="514350" indent="-514350" algn="thaiDist">
              <a:buFont typeface="+mj-lt"/>
              <a:buAutoNum type="arabicPeriod"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ระบบสารสนเทศระดับผู้บริหาร</a:t>
            </a:r>
          </a:p>
          <a:p>
            <a:pPr marL="514350" indent="-514350" algn="thaiDist">
              <a:buFont typeface="+mj-lt"/>
              <a:buAutoNum type="arabicPeriod"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ระบบสารสนเทศระดับกลยุทธ์</a:t>
            </a:r>
          </a:p>
          <a:p>
            <a:pPr marL="514350" indent="-514350" algn="thaiDist">
              <a:buFont typeface="+mj-lt"/>
              <a:buAutoNum type="arabicPeriod"/>
            </a:pP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514350" indent="-514350" algn="thaiDist">
              <a:buFont typeface="+mj-lt"/>
              <a:buAutoNum type="arabicPeriod"/>
            </a:pP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457200" indent="-457200" algn="thaiDist">
              <a:buFont typeface="Arial" panose="020B0604020202020204" pitchFamily="34" charset="0"/>
              <a:buChar char="•"/>
            </a:pP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457200" indent="-457200" algn="thaiDist">
              <a:buFont typeface="Arial" panose="020B0604020202020204" pitchFamily="34" charset="0"/>
              <a:buChar char="•"/>
            </a:pP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สี่เหลี่ยมผืนผ้า 6">
            <a:extLst>
              <a:ext uri="{FF2B5EF4-FFF2-40B4-BE49-F238E27FC236}">
                <a16:creationId xmlns:a16="http://schemas.microsoft.com/office/drawing/2014/main" id="{2B487FBB-C088-429E-9DBA-3CF292E3137E}"/>
              </a:ext>
            </a:extLst>
          </p:cNvPr>
          <p:cNvSpPr/>
          <p:nvPr/>
        </p:nvSpPr>
        <p:spPr>
          <a:xfrm>
            <a:off x="0" y="6444989"/>
            <a:ext cx="12192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สอนโดย ผู้ช่วยศาสตราจารย์ จุฑาวุฒิ จันทรมาลี </a:t>
            </a:r>
            <a:r>
              <a:rPr lang="en-US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SDU-</a:t>
            </a:r>
            <a:r>
              <a:rPr lang="en-US" sz="20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ComSci</a:t>
            </a:r>
            <a:endParaRPr lang="th-TH" sz="20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6" name="รูปภาพ 7">
            <a:extLst>
              <a:ext uri="{FF2B5EF4-FFF2-40B4-BE49-F238E27FC236}">
                <a16:creationId xmlns:a16="http://schemas.microsoft.com/office/drawing/2014/main" id="{6AB26BF8-E272-444A-AAB3-C8BBCA3E1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8314"/>
            <a:ext cx="692570" cy="389686"/>
          </a:xfrm>
          <a:prstGeom prst="rect">
            <a:avLst/>
          </a:prstGeom>
        </p:spPr>
      </p:pic>
      <p:sp>
        <p:nvSpPr>
          <p:cNvPr id="3" name="Rectangle 11">
            <a:extLst>
              <a:ext uri="{FF2B5EF4-FFF2-40B4-BE49-F238E27FC236}">
                <a16:creationId xmlns:a16="http://schemas.microsoft.com/office/drawing/2014/main" id="{206B0059-AFCA-49BB-B13E-F7E1677BB377}"/>
              </a:ext>
            </a:extLst>
          </p:cNvPr>
          <p:cNvSpPr/>
          <p:nvPr/>
        </p:nvSpPr>
        <p:spPr>
          <a:xfrm>
            <a:off x="6096000" y="476672"/>
            <a:ext cx="5472608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4000" b="1" i="0" u="none" strike="noStrike" cap="none" normalizeH="0" baseline="0" dirty="0">
                <a:ln>
                  <a:noFill/>
                </a:ln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บทที่ 2 องค์กรกับการใช้งานสารสนเทศ</a:t>
            </a:r>
            <a:endParaRPr kumimoji="0" lang="en-US" altLang="th-TH" sz="4000" b="1" i="0" u="none" strike="noStrike" cap="none" normalizeH="0" baseline="0" dirty="0">
              <a:ln>
                <a:noFill/>
              </a:ln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สี่เหลี่ยมผืนผ้า 8">
            <a:extLst>
              <a:ext uri="{FF2B5EF4-FFF2-40B4-BE49-F238E27FC236}">
                <a16:creationId xmlns:a16="http://schemas.microsoft.com/office/drawing/2014/main" id="{377C2EC4-7AC4-4A33-A60F-27BFEFE20F3B}"/>
              </a:ext>
            </a:extLst>
          </p:cNvPr>
          <p:cNvSpPr/>
          <p:nvPr/>
        </p:nvSpPr>
        <p:spPr>
          <a:xfrm>
            <a:off x="3388" y="5991671"/>
            <a:ext cx="43204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9</a:t>
            </a:r>
            <a:endParaRPr lang="en-US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07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B51E00AB-E5B7-4ABE-BEDD-48D45017D1A3}"/>
              </a:ext>
            </a:extLst>
          </p:cNvPr>
          <p:cNvSpPr/>
          <p:nvPr/>
        </p:nvSpPr>
        <p:spPr>
          <a:xfrm>
            <a:off x="1415480" y="1700808"/>
            <a:ext cx="3384376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ชนิดของระบบสารสนเทศ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EA8418-D2F4-4352-902D-6DBE495B2637}"/>
              </a:ext>
            </a:extLst>
          </p:cNvPr>
          <p:cNvSpPr/>
          <p:nvPr/>
        </p:nvSpPr>
        <p:spPr>
          <a:xfrm>
            <a:off x="1343472" y="1916832"/>
            <a:ext cx="1029714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                     ที่จำแนกตามลักษณะการดำเนินงาน ประกอบด้วย</a:t>
            </a:r>
          </a:p>
          <a:p>
            <a:pPr marL="514350" indent="-514350" algn="thaiDist">
              <a:buFont typeface="+mj-lt"/>
              <a:buAutoNum type="arabicPeriod"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ระบบประมวลผลรายการประจำวัน</a:t>
            </a:r>
          </a:p>
          <a:p>
            <a:pPr marL="514350" indent="-514350" algn="thaiDist">
              <a:buFont typeface="+mj-lt"/>
              <a:buAutoNum type="arabicPeriod"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ระบบสารสนเทศเพื่อการจัดการ</a:t>
            </a:r>
          </a:p>
          <a:p>
            <a:pPr marL="514350" indent="-514350" algn="thaiDist">
              <a:buFont typeface="+mj-lt"/>
              <a:buAutoNum type="arabicPeriod"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ระบบสำนักงานอัตโนมัติ</a:t>
            </a:r>
          </a:p>
          <a:p>
            <a:pPr marL="514350" indent="-514350" algn="thaiDist">
              <a:buFont typeface="+mj-lt"/>
              <a:buAutoNum type="arabicPeriod"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ระบบสนับสนุนการตัดสินใจ</a:t>
            </a:r>
          </a:p>
          <a:p>
            <a:pPr marL="514350" indent="-514350" algn="thaiDist">
              <a:buFont typeface="+mj-lt"/>
              <a:buAutoNum type="arabicPeriod"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ระบบสารสนเทศเพื่อผู้บริหารระดับสูง</a:t>
            </a:r>
          </a:p>
          <a:p>
            <a:pPr marL="514350" indent="-514350" algn="thaiDist">
              <a:buFont typeface="+mj-lt"/>
              <a:buAutoNum type="arabicPeriod"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ระบบผู้เชี่ยวชาญ</a:t>
            </a:r>
          </a:p>
          <a:p>
            <a:pPr marL="514350" indent="-514350" algn="thaiDist">
              <a:buFont typeface="+mj-lt"/>
              <a:buAutoNum type="arabicPeriod"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ระบบสารสนเทศทางภูมิศาสตร์</a:t>
            </a:r>
          </a:p>
          <a:p>
            <a:pPr marL="514350" indent="-514350" algn="thaiDist">
              <a:buFont typeface="+mj-lt"/>
              <a:buAutoNum type="arabicPeriod"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ระบบธุรกิจอัจฉริยะ</a:t>
            </a:r>
          </a:p>
          <a:p>
            <a:pPr marL="514350" indent="-514350" algn="thaiDist">
              <a:buFont typeface="+mj-lt"/>
              <a:buAutoNum type="arabicPeriod"/>
            </a:pP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514350" indent="-514350" algn="thaiDist">
              <a:buFont typeface="+mj-lt"/>
              <a:buAutoNum type="arabicPeriod"/>
            </a:pP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457200" indent="-457200" algn="thaiDist">
              <a:buFont typeface="Arial" panose="020B0604020202020204" pitchFamily="34" charset="0"/>
              <a:buChar char="•"/>
            </a:pP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457200" indent="-457200" algn="thaiDist">
              <a:buFont typeface="Arial" panose="020B0604020202020204" pitchFamily="34" charset="0"/>
              <a:buChar char="•"/>
            </a:pP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สี่เหลี่ยมผืนผ้า 6">
            <a:extLst>
              <a:ext uri="{FF2B5EF4-FFF2-40B4-BE49-F238E27FC236}">
                <a16:creationId xmlns:a16="http://schemas.microsoft.com/office/drawing/2014/main" id="{2B487FBB-C088-429E-9DBA-3CF292E3137E}"/>
              </a:ext>
            </a:extLst>
          </p:cNvPr>
          <p:cNvSpPr/>
          <p:nvPr/>
        </p:nvSpPr>
        <p:spPr>
          <a:xfrm>
            <a:off x="0" y="6444989"/>
            <a:ext cx="12192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สอนโดย ผู้ช่วยศาสตราจารย์ จุฑาวุฒิ จันทรมาลี </a:t>
            </a:r>
            <a:r>
              <a:rPr lang="en-US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SDU-</a:t>
            </a:r>
            <a:r>
              <a:rPr lang="en-US" sz="20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ComSci</a:t>
            </a:r>
            <a:endParaRPr lang="th-TH" sz="20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6" name="รูปภาพ 7">
            <a:extLst>
              <a:ext uri="{FF2B5EF4-FFF2-40B4-BE49-F238E27FC236}">
                <a16:creationId xmlns:a16="http://schemas.microsoft.com/office/drawing/2014/main" id="{6AB26BF8-E272-444A-AAB3-C8BBCA3E1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8314"/>
            <a:ext cx="692570" cy="389686"/>
          </a:xfrm>
          <a:prstGeom prst="rect">
            <a:avLst/>
          </a:prstGeom>
        </p:spPr>
      </p:pic>
      <p:sp>
        <p:nvSpPr>
          <p:cNvPr id="3" name="Rectangle 11">
            <a:extLst>
              <a:ext uri="{FF2B5EF4-FFF2-40B4-BE49-F238E27FC236}">
                <a16:creationId xmlns:a16="http://schemas.microsoft.com/office/drawing/2014/main" id="{206B0059-AFCA-49BB-B13E-F7E1677BB377}"/>
              </a:ext>
            </a:extLst>
          </p:cNvPr>
          <p:cNvSpPr/>
          <p:nvPr/>
        </p:nvSpPr>
        <p:spPr>
          <a:xfrm>
            <a:off x="6096000" y="476672"/>
            <a:ext cx="5472608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4000" b="1" i="0" u="none" strike="noStrike" cap="none" normalizeH="0" baseline="0" dirty="0">
                <a:ln>
                  <a:noFill/>
                </a:ln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บทที่ 2 องค์กรกับการใช้งานสารสนเทศ</a:t>
            </a:r>
            <a:endParaRPr kumimoji="0" lang="en-US" altLang="th-TH" sz="4000" b="1" i="0" u="none" strike="noStrike" cap="none" normalizeH="0" baseline="0" dirty="0">
              <a:ln>
                <a:noFill/>
              </a:ln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สี่เหลี่ยมผืนผ้า 8">
            <a:extLst>
              <a:ext uri="{FF2B5EF4-FFF2-40B4-BE49-F238E27FC236}">
                <a16:creationId xmlns:a16="http://schemas.microsoft.com/office/drawing/2014/main" id="{377C2EC4-7AC4-4A33-A60F-27BFEFE20F3B}"/>
              </a:ext>
            </a:extLst>
          </p:cNvPr>
          <p:cNvSpPr/>
          <p:nvPr/>
        </p:nvSpPr>
        <p:spPr>
          <a:xfrm>
            <a:off x="3388" y="5991671"/>
            <a:ext cx="43204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10</a:t>
            </a:r>
            <a:endParaRPr lang="en-US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78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à¸à¸¥à¸à¸²à¸£à¸à¹à¸à¸«à¸²à¸£à¸¹à¸à¸ à¸²à¸à¸ªà¸³à¸«à¸£à¸±à¸ thank yo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253" y="796307"/>
            <a:ext cx="6381705" cy="277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à¸à¸¥à¸à¸²à¸£à¸à¹à¸à¸«à¸²à¸£à¸¹à¸à¸ à¸²à¸à¸ªà¸³à¸«à¸£à¸±à¸ Answer and questions?">
            <a:extLst>
              <a:ext uri="{FF2B5EF4-FFF2-40B4-BE49-F238E27FC236}">
                <a16:creationId xmlns:a16="http://schemas.microsoft.com/office/drawing/2014/main" id="{C9D2515F-A6C6-4241-BBCC-79339A1C4B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019" y="3429000"/>
            <a:ext cx="4448175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สี่เหลี่ยมผืนผ้า 6">
            <a:extLst>
              <a:ext uri="{FF2B5EF4-FFF2-40B4-BE49-F238E27FC236}">
                <a16:creationId xmlns:a16="http://schemas.microsoft.com/office/drawing/2014/main" id="{E2337921-33C3-4DBD-89BA-748C8A0F8111}"/>
              </a:ext>
            </a:extLst>
          </p:cNvPr>
          <p:cNvSpPr/>
          <p:nvPr/>
        </p:nvSpPr>
        <p:spPr>
          <a:xfrm>
            <a:off x="0" y="6444989"/>
            <a:ext cx="12192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2000" b="1" dirty="0">
                <a:solidFill>
                  <a:schemeClr val="tx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สอนโดย ผู้ช่วยศาสตราจารย์ จุฑาวุฒิ จันทรมาลี </a:t>
            </a:r>
            <a:r>
              <a:rPr lang="en-US" sz="2000" b="1" dirty="0">
                <a:solidFill>
                  <a:schemeClr val="tx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SDU-</a:t>
            </a:r>
            <a:r>
              <a:rPr lang="en-US" sz="2000" b="1" dirty="0" err="1">
                <a:solidFill>
                  <a:schemeClr val="tx1"/>
                </a:solidFill>
                <a:latin typeface="TH Fah kwang" panose="02000506000000020004" pitchFamily="2" charset="-34"/>
                <a:cs typeface="TH Fah kwang" panose="02000506000000020004" pitchFamily="2" charset="-34"/>
              </a:rPr>
              <a:t>ComSci</a:t>
            </a:r>
            <a:endParaRPr lang="th-TH" sz="2000" b="1" dirty="0">
              <a:solidFill>
                <a:schemeClr val="tx1"/>
              </a:solidFill>
              <a:latin typeface="TH Fah kwang" panose="02000506000000020004" pitchFamily="2" charset="-34"/>
              <a:cs typeface="TH Fah kwang" panose="02000506000000020004" pitchFamily="2" charset="-34"/>
            </a:endParaRPr>
          </a:p>
        </p:txBody>
      </p:sp>
      <p:pic>
        <p:nvPicPr>
          <p:cNvPr id="8" name="รูปภาพ 7">
            <a:extLst>
              <a:ext uri="{FF2B5EF4-FFF2-40B4-BE49-F238E27FC236}">
                <a16:creationId xmlns:a16="http://schemas.microsoft.com/office/drawing/2014/main" id="{F22854D6-8D88-40BD-942B-3921BCCF15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9896" y="6468314"/>
            <a:ext cx="692570" cy="38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771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B51E00AB-E5B7-4ABE-BEDD-48D45017D1A3}"/>
              </a:ext>
            </a:extLst>
          </p:cNvPr>
          <p:cNvSpPr/>
          <p:nvPr/>
        </p:nvSpPr>
        <p:spPr>
          <a:xfrm>
            <a:off x="1419072" y="2477230"/>
            <a:ext cx="1036555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อธิบายความหมายขององค์กรและลักษณะขององค์กรได้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เห็นความสำคัญต่อการจัดโครงสร้างองค์กร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แสดงความรู้เกี่ยวกับการใช้สารสนเทศแต่ละระดับ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แสดงความรู้เกี่ยวกับระบบสารสนเทศต่าง ๆ ที่จำแนกตามลักษณะการดำเนินงาน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มีความรู้ความเข้าใจบทบาทของสารสนเทศแต่ละชนิด และสามารถนำความรู้เหล่านั้นมาประยุกต์ใช้</a:t>
            </a:r>
          </a:p>
          <a:p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ในองค์ได้อย่างเหมาะสม</a:t>
            </a:r>
          </a:p>
        </p:txBody>
      </p:sp>
      <p:sp>
        <p:nvSpPr>
          <p:cNvPr id="11" name="สี่เหลี่ยมผืนผ้า 8">
            <a:extLst>
              <a:ext uri="{FF2B5EF4-FFF2-40B4-BE49-F238E27FC236}">
                <a16:creationId xmlns:a16="http://schemas.microsoft.com/office/drawing/2014/main" id="{A12AAC02-91E9-4AD4-9818-1B8D1C63BB76}"/>
              </a:ext>
            </a:extLst>
          </p:cNvPr>
          <p:cNvSpPr/>
          <p:nvPr/>
        </p:nvSpPr>
        <p:spPr>
          <a:xfrm>
            <a:off x="1415480" y="1700808"/>
            <a:ext cx="3600400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จุดประสงค์เชิงพฤติกรรม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DD54C3-47C2-45B4-819E-7B2ED71C6C02}"/>
              </a:ext>
            </a:extLst>
          </p:cNvPr>
          <p:cNvSpPr/>
          <p:nvPr/>
        </p:nvSpPr>
        <p:spPr>
          <a:xfrm>
            <a:off x="6096000" y="476672"/>
            <a:ext cx="5400600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4000" b="1" i="0" u="none" strike="noStrike" cap="none" normalizeH="0" baseline="0" dirty="0">
                <a:ln>
                  <a:noFill/>
                </a:ln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บทที่ 2 องค์กรกับการใช้งานสารสนเทศ</a:t>
            </a:r>
            <a:endParaRPr kumimoji="0" lang="en-US" altLang="th-TH" sz="4000" b="1" i="0" u="none" strike="noStrike" cap="none" normalizeH="0" baseline="0" dirty="0">
              <a:ln>
                <a:noFill/>
              </a:ln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F403040A-570D-4C21-98D0-BB972317A965}"/>
              </a:ext>
            </a:extLst>
          </p:cNvPr>
          <p:cNvSpPr/>
          <p:nvPr/>
        </p:nvSpPr>
        <p:spPr>
          <a:xfrm>
            <a:off x="0" y="6444989"/>
            <a:ext cx="12192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สอนโดย ผู้ช่วยศาสตราจารย์ จุฑาวุฒิ จันทรมาลี </a:t>
            </a:r>
            <a:r>
              <a:rPr lang="en-US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SDU-</a:t>
            </a:r>
            <a:r>
              <a:rPr lang="en-US" sz="20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ComSci</a:t>
            </a:r>
            <a:endParaRPr lang="th-TH" sz="20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F026A3F3-C0C3-40E9-B128-1D5C510EF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8314"/>
            <a:ext cx="692570" cy="389686"/>
          </a:xfrm>
          <a:prstGeom prst="rect">
            <a:avLst/>
          </a:prstGeom>
        </p:spPr>
      </p:pic>
      <p:sp>
        <p:nvSpPr>
          <p:cNvPr id="16" name="สี่เหลี่ยมผืนผ้า 8">
            <a:extLst>
              <a:ext uri="{FF2B5EF4-FFF2-40B4-BE49-F238E27FC236}">
                <a16:creationId xmlns:a16="http://schemas.microsoft.com/office/drawing/2014/main" id="{0E62702A-31E0-4CB4-B310-72F92696A62A}"/>
              </a:ext>
            </a:extLst>
          </p:cNvPr>
          <p:cNvSpPr/>
          <p:nvPr/>
        </p:nvSpPr>
        <p:spPr>
          <a:xfrm>
            <a:off x="3388" y="5991671"/>
            <a:ext cx="43204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</a:t>
            </a:r>
            <a:endParaRPr lang="en-US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43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B51E00AB-E5B7-4ABE-BEDD-48D45017D1A3}"/>
              </a:ext>
            </a:extLst>
          </p:cNvPr>
          <p:cNvSpPr/>
          <p:nvPr/>
        </p:nvSpPr>
        <p:spPr>
          <a:xfrm>
            <a:off x="1415480" y="1628800"/>
            <a:ext cx="1296144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องค์กร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EA8418-D2F4-4352-902D-6DBE495B2637}"/>
              </a:ext>
            </a:extLst>
          </p:cNvPr>
          <p:cNvSpPr/>
          <p:nvPr/>
        </p:nvSpPr>
        <p:spPr>
          <a:xfrm>
            <a:off x="1343472" y="2448470"/>
            <a:ext cx="103691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หมายถึง โครงสร้างทางสังคมที่จัดตั้งขึ้นอย่างเป็นทางการ มีความมั่นคง คณะทำงานในองค์กรจะร่วมแรงร่วมใจในการทำงานอย่างมีระบบ มีกฎเกณฑ์ ข้อบังคับ เพื่อบรรลุเป้าหมายแห่งความสำเร็จ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สี่เหลี่ยมผืนผ้า 6">
            <a:extLst>
              <a:ext uri="{FF2B5EF4-FFF2-40B4-BE49-F238E27FC236}">
                <a16:creationId xmlns:a16="http://schemas.microsoft.com/office/drawing/2014/main" id="{2B487FBB-C088-429E-9DBA-3CF292E3137E}"/>
              </a:ext>
            </a:extLst>
          </p:cNvPr>
          <p:cNvSpPr/>
          <p:nvPr/>
        </p:nvSpPr>
        <p:spPr>
          <a:xfrm>
            <a:off x="0" y="6444989"/>
            <a:ext cx="12192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สอนโดย ผู้ช่วยศาสตราจารย์ จุฑาวุฒิ จันทรมาลี </a:t>
            </a:r>
            <a:r>
              <a:rPr lang="en-US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SDU-</a:t>
            </a:r>
            <a:r>
              <a:rPr lang="en-US" sz="20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ComSci</a:t>
            </a:r>
            <a:endParaRPr lang="th-TH" sz="20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6" name="รูปภาพ 7">
            <a:extLst>
              <a:ext uri="{FF2B5EF4-FFF2-40B4-BE49-F238E27FC236}">
                <a16:creationId xmlns:a16="http://schemas.microsoft.com/office/drawing/2014/main" id="{6AB26BF8-E272-444A-AAB3-C8BBCA3E1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47892"/>
            <a:ext cx="692570" cy="389686"/>
          </a:xfrm>
          <a:prstGeom prst="rect">
            <a:avLst/>
          </a:prstGeom>
        </p:spPr>
      </p:pic>
      <p:sp>
        <p:nvSpPr>
          <p:cNvPr id="4" name="Rectangle 11">
            <a:extLst>
              <a:ext uri="{FF2B5EF4-FFF2-40B4-BE49-F238E27FC236}">
                <a16:creationId xmlns:a16="http://schemas.microsoft.com/office/drawing/2014/main" id="{42DE0B9A-EB4E-46C7-8148-928AF5DD8F65}"/>
              </a:ext>
            </a:extLst>
          </p:cNvPr>
          <p:cNvSpPr/>
          <p:nvPr/>
        </p:nvSpPr>
        <p:spPr>
          <a:xfrm>
            <a:off x="6116238" y="476672"/>
            <a:ext cx="5472608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4000" b="1" i="0" u="none" strike="noStrike" cap="none" normalizeH="0" baseline="0" dirty="0">
                <a:ln>
                  <a:noFill/>
                </a:ln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บทที่ 2 องค์กรกับการใช้งานสารสนเทศ</a:t>
            </a:r>
            <a:endParaRPr kumimoji="0" lang="en-US" altLang="th-TH" sz="4000" b="1" i="0" u="none" strike="noStrike" cap="none" normalizeH="0" baseline="0" dirty="0">
              <a:ln>
                <a:noFill/>
              </a:ln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1" name="สี่เหลี่ยมผืนผ้า 8">
            <a:extLst>
              <a:ext uri="{FF2B5EF4-FFF2-40B4-BE49-F238E27FC236}">
                <a16:creationId xmlns:a16="http://schemas.microsoft.com/office/drawing/2014/main" id="{0D200A20-B315-4BF6-BAA8-0FCE294F4126}"/>
              </a:ext>
            </a:extLst>
          </p:cNvPr>
          <p:cNvSpPr/>
          <p:nvPr/>
        </p:nvSpPr>
        <p:spPr>
          <a:xfrm>
            <a:off x="3388" y="5991671"/>
            <a:ext cx="43204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</a:t>
            </a:r>
            <a:endParaRPr lang="en-US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49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B51E00AB-E5B7-4ABE-BEDD-48D45017D1A3}"/>
              </a:ext>
            </a:extLst>
          </p:cNvPr>
          <p:cNvSpPr/>
          <p:nvPr/>
        </p:nvSpPr>
        <p:spPr>
          <a:xfrm>
            <a:off x="1415480" y="1772816"/>
            <a:ext cx="3024336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โครงสร้างองค์กร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EA8418-D2F4-4352-902D-6DBE495B2637}"/>
              </a:ext>
            </a:extLst>
          </p:cNvPr>
          <p:cNvSpPr/>
          <p:nvPr/>
        </p:nvSpPr>
        <p:spPr>
          <a:xfrm>
            <a:off x="1343472" y="2592486"/>
            <a:ext cx="103691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ภายในองค์กร จะมีการแบ่งออกเป็นฝ่ายงานต่าง ๆ และมีพนักงานที่เกี่ยวข้องสังกัดอยู่ ซึ่งประกอบด้วยผู้บริหารระดับสูง ผู้บริหารระดับกลาง และหัวหน้างาน/ฝ่ายปฏิบัติงาน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สี่เหลี่ยมผืนผ้า 6">
            <a:extLst>
              <a:ext uri="{FF2B5EF4-FFF2-40B4-BE49-F238E27FC236}">
                <a16:creationId xmlns:a16="http://schemas.microsoft.com/office/drawing/2014/main" id="{2B487FBB-C088-429E-9DBA-3CF292E3137E}"/>
              </a:ext>
            </a:extLst>
          </p:cNvPr>
          <p:cNvSpPr/>
          <p:nvPr/>
        </p:nvSpPr>
        <p:spPr>
          <a:xfrm>
            <a:off x="0" y="6444989"/>
            <a:ext cx="12192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สอนโดย ผู้ช่วยศาสตราจารย์ จุฑาวุฒิ จันทรมาลี </a:t>
            </a:r>
            <a:r>
              <a:rPr lang="en-US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SDU-</a:t>
            </a:r>
            <a:r>
              <a:rPr lang="en-US" sz="20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ComSci</a:t>
            </a:r>
            <a:endParaRPr lang="th-TH" sz="20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6" name="รูปภาพ 7">
            <a:extLst>
              <a:ext uri="{FF2B5EF4-FFF2-40B4-BE49-F238E27FC236}">
                <a16:creationId xmlns:a16="http://schemas.microsoft.com/office/drawing/2014/main" id="{6AB26BF8-E272-444A-AAB3-C8BBCA3E1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8314"/>
            <a:ext cx="692570" cy="389686"/>
          </a:xfrm>
          <a:prstGeom prst="rect">
            <a:avLst/>
          </a:prstGeom>
        </p:spPr>
      </p:pic>
      <p:sp>
        <p:nvSpPr>
          <p:cNvPr id="3" name="Rectangle 11">
            <a:extLst>
              <a:ext uri="{FF2B5EF4-FFF2-40B4-BE49-F238E27FC236}">
                <a16:creationId xmlns:a16="http://schemas.microsoft.com/office/drawing/2014/main" id="{206B0059-AFCA-49BB-B13E-F7E1677BB377}"/>
              </a:ext>
            </a:extLst>
          </p:cNvPr>
          <p:cNvSpPr/>
          <p:nvPr/>
        </p:nvSpPr>
        <p:spPr>
          <a:xfrm>
            <a:off x="6096000" y="476672"/>
            <a:ext cx="5472608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4000" b="1" i="0" u="none" strike="noStrike" cap="none" normalizeH="0" baseline="0" dirty="0">
                <a:ln>
                  <a:noFill/>
                </a:ln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บทที่ 2 องค์กรกับการใช้งานสารสนเทศ</a:t>
            </a:r>
            <a:endParaRPr kumimoji="0" lang="en-US" altLang="th-TH" sz="4000" b="1" i="0" u="none" strike="noStrike" cap="none" normalizeH="0" baseline="0" dirty="0">
              <a:ln>
                <a:noFill/>
              </a:ln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สี่เหลี่ยมผืนผ้า 8">
            <a:extLst>
              <a:ext uri="{FF2B5EF4-FFF2-40B4-BE49-F238E27FC236}">
                <a16:creationId xmlns:a16="http://schemas.microsoft.com/office/drawing/2014/main" id="{377C2EC4-7AC4-4A33-A60F-27BFEFE20F3B}"/>
              </a:ext>
            </a:extLst>
          </p:cNvPr>
          <p:cNvSpPr/>
          <p:nvPr/>
        </p:nvSpPr>
        <p:spPr>
          <a:xfrm>
            <a:off x="3388" y="5991671"/>
            <a:ext cx="43204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</a:t>
            </a:r>
            <a:endParaRPr lang="en-US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8" name="สี่เหลี่ยมผืนผ้า 7">
            <a:extLst>
              <a:ext uri="{FF2B5EF4-FFF2-40B4-BE49-F238E27FC236}">
                <a16:creationId xmlns:a16="http://schemas.microsoft.com/office/drawing/2014/main" id="{7AA269B9-5E41-499B-9A77-791B8D706B39}"/>
              </a:ext>
            </a:extLst>
          </p:cNvPr>
          <p:cNvSpPr/>
          <p:nvPr/>
        </p:nvSpPr>
        <p:spPr>
          <a:xfrm>
            <a:off x="1343472" y="3933056"/>
            <a:ext cx="4536504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เทคโนโลยีสารสนเทศและองค์กร</a:t>
            </a: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3ACEDB9E-EA59-4445-B481-D5ACA6B14027}"/>
              </a:ext>
            </a:extLst>
          </p:cNvPr>
          <p:cNvSpPr/>
          <p:nvPr/>
        </p:nvSpPr>
        <p:spPr>
          <a:xfrm>
            <a:off x="1271464" y="4752726"/>
            <a:ext cx="103691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จะมีปัจจัยต่าง ๆ ที่หลากหลายเข้ามาเกี่ยวข้อง</a:t>
            </a:r>
            <a:r>
              <a:rPr lang="en-US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เช่น โครงสร้างของตัวองค์กรเอง กระบวนการทางธุรกิจ การเมืองภายใน วัฒนธรรม สิ่งแวดล้อม และการจัดการ การตัดสินใจ เป็นต้น</a:t>
            </a: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81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  <p:bldP spid="7" grpId="0" animBg="1"/>
      <p:bldP spid="8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B51E00AB-E5B7-4ABE-BEDD-48D45017D1A3}"/>
              </a:ext>
            </a:extLst>
          </p:cNvPr>
          <p:cNvSpPr/>
          <p:nvPr/>
        </p:nvSpPr>
        <p:spPr>
          <a:xfrm>
            <a:off x="1415480" y="1700808"/>
            <a:ext cx="3024336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คุณลักษณะขององค์กร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EA8418-D2F4-4352-902D-6DBE495B2637}"/>
              </a:ext>
            </a:extLst>
          </p:cNvPr>
          <p:cNvSpPr/>
          <p:nvPr/>
        </p:nvSpPr>
        <p:spPr>
          <a:xfrm>
            <a:off x="1415480" y="2520478"/>
            <a:ext cx="102971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จะเกี่ยวข้องกับชนิดของระบบสารสนเทศที่นำมาใช้ เช่น</a:t>
            </a:r>
          </a:p>
          <a:p>
            <a:pPr marL="457200" indent="-457200" algn="thaiDist">
              <a:buFont typeface="Arial" panose="020B0604020202020204" pitchFamily="34" charset="0"/>
              <a:buChar char="•"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ส่วนงานประจำและกระบวนการทางธุรกิจ</a:t>
            </a:r>
          </a:p>
          <a:p>
            <a:pPr marL="457200" indent="-457200" algn="thaiDist">
              <a:buFont typeface="Arial" panose="020B0604020202020204" pitchFamily="34" charset="0"/>
              <a:buChar char="•"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การเมืองภายในองค์กร</a:t>
            </a:r>
          </a:p>
          <a:p>
            <a:pPr marL="457200" indent="-457200" algn="thaiDist">
              <a:buFont typeface="Arial" panose="020B0604020202020204" pitchFamily="34" charset="0"/>
              <a:buChar char="•"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วัฒนาธรรมขององค์กร</a:t>
            </a:r>
          </a:p>
          <a:p>
            <a:pPr marL="457200" indent="-457200" algn="thaiDist">
              <a:buFont typeface="Arial" panose="020B0604020202020204" pitchFamily="34" charset="0"/>
              <a:buChar char="•"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องค์กรและสิ่งแวดล้อม</a:t>
            </a:r>
          </a:p>
          <a:p>
            <a:pPr marL="457200" indent="-457200" algn="thaiDist">
              <a:buFont typeface="Arial" panose="020B0604020202020204" pitchFamily="34" charset="0"/>
              <a:buChar char="•"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โครงสร้างองค์กร</a:t>
            </a:r>
          </a:p>
          <a:p>
            <a:pPr marL="457200" indent="-457200" algn="thaiDist">
              <a:buFont typeface="Arial" panose="020B0604020202020204" pitchFamily="34" charset="0"/>
              <a:buChar char="•"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คุณลักษณะอื่น ๆ ขององค์กร</a:t>
            </a:r>
          </a:p>
          <a:p>
            <a:pPr marL="457200" indent="-457200" algn="thaiDist">
              <a:buFont typeface="Arial" panose="020B0604020202020204" pitchFamily="34" charset="0"/>
              <a:buChar char="•"/>
            </a:pP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457200" indent="-457200" algn="thaiDist">
              <a:buFont typeface="Arial" panose="020B0604020202020204" pitchFamily="34" charset="0"/>
              <a:buChar char="•"/>
            </a:pP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สี่เหลี่ยมผืนผ้า 6">
            <a:extLst>
              <a:ext uri="{FF2B5EF4-FFF2-40B4-BE49-F238E27FC236}">
                <a16:creationId xmlns:a16="http://schemas.microsoft.com/office/drawing/2014/main" id="{2B487FBB-C088-429E-9DBA-3CF292E3137E}"/>
              </a:ext>
            </a:extLst>
          </p:cNvPr>
          <p:cNvSpPr/>
          <p:nvPr/>
        </p:nvSpPr>
        <p:spPr>
          <a:xfrm>
            <a:off x="0" y="6444989"/>
            <a:ext cx="12192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สอนโดย ผู้ช่วยศาสตราจารย์ จุฑาวุฒิ จันทรมาลี </a:t>
            </a:r>
            <a:r>
              <a:rPr lang="en-US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SDU-</a:t>
            </a:r>
            <a:r>
              <a:rPr lang="en-US" sz="20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ComSci</a:t>
            </a:r>
            <a:endParaRPr lang="th-TH" sz="20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6" name="รูปภาพ 7">
            <a:extLst>
              <a:ext uri="{FF2B5EF4-FFF2-40B4-BE49-F238E27FC236}">
                <a16:creationId xmlns:a16="http://schemas.microsoft.com/office/drawing/2014/main" id="{6AB26BF8-E272-444A-AAB3-C8BBCA3E1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8314"/>
            <a:ext cx="692570" cy="389686"/>
          </a:xfrm>
          <a:prstGeom prst="rect">
            <a:avLst/>
          </a:prstGeom>
        </p:spPr>
      </p:pic>
      <p:sp>
        <p:nvSpPr>
          <p:cNvPr id="3" name="Rectangle 11">
            <a:extLst>
              <a:ext uri="{FF2B5EF4-FFF2-40B4-BE49-F238E27FC236}">
                <a16:creationId xmlns:a16="http://schemas.microsoft.com/office/drawing/2014/main" id="{206B0059-AFCA-49BB-B13E-F7E1677BB377}"/>
              </a:ext>
            </a:extLst>
          </p:cNvPr>
          <p:cNvSpPr/>
          <p:nvPr/>
        </p:nvSpPr>
        <p:spPr>
          <a:xfrm>
            <a:off x="6096000" y="476672"/>
            <a:ext cx="5472608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4000" b="1" i="0" u="none" strike="noStrike" cap="none" normalizeH="0" baseline="0" dirty="0">
                <a:ln>
                  <a:noFill/>
                </a:ln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บทที่ 2 องค์กรกับการใช้งานสารสนเทศ</a:t>
            </a:r>
            <a:endParaRPr kumimoji="0" lang="en-US" altLang="th-TH" sz="4000" b="1" i="0" u="none" strike="noStrike" cap="none" normalizeH="0" baseline="0" dirty="0">
              <a:ln>
                <a:noFill/>
              </a:ln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สี่เหลี่ยมผืนผ้า 8">
            <a:extLst>
              <a:ext uri="{FF2B5EF4-FFF2-40B4-BE49-F238E27FC236}">
                <a16:creationId xmlns:a16="http://schemas.microsoft.com/office/drawing/2014/main" id="{377C2EC4-7AC4-4A33-A60F-27BFEFE20F3B}"/>
              </a:ext>
            </a:extLst>
          </p:cNvPr>
          <p:cNvSpPr/>
          <p:nvPr/>
        </p:nvSpPr>
        <p:spPr>
          <a:xfrm>
            <a:off x="3388" y="5991671"/>
            <a:ext cx="43204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</a:t>
            </a:r>
            <a:endParaRPr lang="en-US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72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B51E00AB-E5B7-4ABE-BEDD-48D45017D1A3}"/>
              </a:ext>
            </a:extLst>
          </p:cNvPr>
          <p:cNvSpPr/>
          <p:nvPr/>
        </p:nvSpPr>
        <p:spPr>
          <a:xfrm>
            <a:off x="1415480" y="1700808"/>
            <a:ext cx="3024336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คุณลักษณะขององค์กร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EA8418-D2F4-4352-902D-6DBE495B2637}"/>
              </a:ext>
            </a:extLst>
          </p:cNvPr>
          <p:cNvSpPr/>
          <p:nvPr/>
        </p:nvSpPr>
        <p:spPr>
          <a:xfrm>
            <a:off x="1415480" y="2520478"/>
            <a:ext cx="102971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จะเกี่ยวข้องกับชนิดของระบบสารสนเทศที่นำมาใช้ เช่น</a:t>
            </a:r>
          </a:p>
          <a:p>
            <a:pPr marL="457200" indent="-457200" algn="thaiDist">
              <a:buFont typeface="Arial" panose="020B0604020202020204" pitchFamily="34" charset="0"/>
              <a:buChar char="•"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ส่วนงานประจำและกระบวนการทางธุรกิจ</a:t>
            </a:r>
          </a:p>
          <a:p>
            <a:pPr marL="457200" indent="-457200" algn="thaiDist">
              <a:buFont typeface="Arial" panose="020B0604020202020204" pitchFamily="34" charset="0"/>
              <a:buChar char="•"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การเมืองภายในองค์กร</a:t>
            </a:r>
          </a:p>
          <a:p>
            <a:pPr marL="457200" indent="-457200" algn="thaiDist">
              <a:buFont typeface="Arial" panose="020B0604020202020204" pitchFamily="34" charset="0"/>
              <a:buChar char="•"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วัฒนาธรรมขององค์กร</a:t>
            </a:r>
          </a:p>
          <a:p>
            <a:pPr marL="457200" indent="-457200" algn="thaiDist">
              <a:buFont typeface="Arial" panose="020B0604020202020204" pitchFamily="34" charset="0"/>
              <a:buChar char="•"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องค์กรและสิ่งแวดล้อม</a:t>
            </a:r>
          </a:p>
          <a:p>
            <a:pPr marL="457200" indent="-457200" algn="thaiDist">
              <a:buFont typeface="Arial" panose="020B0604020202020204" pitchFamily="34" charset="0"/>
              <a:buChar char="•"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โครงสร้างองค์กร</a:t>
            </a:r>
          </a:p>
          <a:p>
            <a:pPr marL="457200" indent="-457200" algn="thaiDist">
              <a:buFont typeface="Arial" panose="020B0604020202020204" pitchFamily="34" charset="0"/>
              <a:buChar char="•"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คุณลักษณะอื่น ๆ ขององค์กร</a:t>
            </a:r>
          </a:p>
          <a:p>
            <a:pPr marL="457200" indent="-457200" algn="thaiDist">
              <a:buFont typeface="Arial" panose="020B0604020202020204" pitchFamily="34" charset="0"/>
              <a:buChar char="•"/>
            </a:pP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457200" indent="-457200" algn="thaiDist">
              <a:buFont typeface="Arial" panose="020B0604020202020204" pitchFamily="34" charset="0"/>
              <a:buChar char="•"/>
            </a:pP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สี่เหลี่ยมผืนผ้า 6">
            <a:extLst>
              <a:ext uri="{FF2B5EF4-FFF2-40B4-BE49-F238E27FC236}">
                <a16:creationId xmlns:a16="http://schemas.microsoft.com/office/drawing/2014/main" id="{2B487FBB-C088-429E-9DBA-3CF292E3137E}"/>
              </a:ext>
            </a:extLst>
          </p:cNvPr>
          <p:cNvSpPr/>
          <p:nvPr/>
        </p:nvSpPr>
        <p:spPr>
          <a:xfrm>
            <a:off x="0" y="6444989"/>
            <a:ext cx="12192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สอนโดย ผู้ช่วยศาสตราจารย์ จุฑาวุฒิ จันทรมาลี </a:t>
            </a:r>
            <a:r>
              <a:rPr lang="en-US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SDU-</a:t>
            </a:r>
            <a:r>
              <a:rPr lang="en-US" sz="20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ComSci</a:t>
            </a:r>
            <a:endParaRPr lang="th-TH" sz="20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6" name="รูปภาพ 7">
            <a:extLst>
              <a:ext uri="{FF2B5EF4-FFF2-40B4-BE49-F238E27FC236}">
                <a16:creationId xmlns:a16="http://schemas.microsoft.com/office/drawing/2014/main" id="{6AB26BF8-E272-444A-AAB3-C8BBCA3E1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8314"/>
            <a:ext cx="692570" cy="389686"/>
          </a:xfrm>
          <a:prstGeom prst="rect">
            <a:avLst/>
          </a:prstGeom>
        </p:spPr>
      </p:pic>
      <p:sp>
        <p:nvSpPr>
          <p:cNvPr id="3" name="Rectangle 11">
            <a:extLst>
              <a:ext uri="{FF2B5EF4-FFF2-40B4-BE49-F238E27FC236}">
                <a16:creationId xmlns:a16="http://schemas.microsoft.com/office/drawing/2014/main" id="{206B0059-AFCA-49BB-B13E-F7E1677BB377}"/>
              </a:ext>
            </a:extLst>
          </p:cNvPr>
          <p:cNvSpPr/>
          <p:nvPr/>
        </p:nvSpPr>
        <p:spPr>
          <a:xfrm>
            <a:off x="6096000" y="476672"/>
            <a:ext cx="5472608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4000" b="1" i="0" u="none" strike="noStrike" cap="none" normalizeH="0" baseline="0" dirty="0">
                <a:ln>
                  <a:noFill/>
                </a:ln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บทที่ 2 องค์กรกับการใช้งานสารสนเทศ</a:t>
            </a:r>
            <a:endParaRPr kumimoji="0" lang="en-US" altLang="th-TH" sz="4000" b="1" i="0" u="none" strike="noStrike" cap="none" normalizeH="0" baseline="0" dirty="0">
              <a:ln>
                <a:noFill/>
              </a:ln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สี่เหลี่ยมผืนผ้า 8">
            <a:extLst>
              <a:ext uri="{FF2B5EF4-FFF2-40B4-BE49-F238E27FC236}">
                <a16:creationId xmlns:a16="http://schemas.microsoft.com/office/drawing/2014/main" id="{377C2EC4-7AC4-4A33-A60F-27BFEFE20F3B}"/>
              </a:ext>
            </a:extLst>
          </p:cNvPr>
          <p:cNvSpPr/>
          <p:nvPr/>
        </p:nvSpPr>
        <p:spPr>
          <a:xfrm>
            <a:off x="3388" y="5991671"/>
            <a:ext cx="43204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</a:t>
            </a:r>
            <a:endParaRPr lang="en-US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43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B51E00AB-E5B7-4ABE-BEDD-48D45017D1A3}"/>
              </a:ext>
            </a:extLst>
          </p:cNvPr>
          <p:cNvSpPr/>
          <p:nvPr/>
        </p:nvSpPr>
        <p:spPr>
          <a:xfrm>
            <a:off x="1415480" y="1700808"/>
            <a:ext cx="4032448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การจัดโครงสร้างขององค์กร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EA8418-D2F4-4352-902D-6DBE495B2637}"/>
              </a:ext>
            </a:extLst>
          </p:cNvPr>
          <p:cNvSpPr/>
          <p:nvPr/>
        </p:nvSpPr>
        <p:spPr>
          <a:xfrm>
            <a:off x="1415480" y="2520478"/>
            <a:ext cx="102971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มีจุดประสงค์เพื่อนำไปสู่การกำหนดอำนาจหน้าทีความรับผิดชอบให้กับบุคลากรตามหน่วยงานต่าง ๆ ไว้อย่างชัดเจน โดยจะมีการแบ่งส่วนออกเป็นหน่วยงานย่อย ๆ เช่น ฝ่ายหรือแผนก ซึ่งหน่วยงานย่อยเหล่านี้ นอกจากต้องประสานการทำงานร่วมกันแล้ว ยังถูกมอบหมายอำนาจหน้าที่และความรับผิดชอบไว้อย่างชัดเจน</a:t>
            </a:r>
          </a:p>
          <a:p>
            <a:pPr marL="457200" indent="-457200" algn="thaiDist">
              <a:buFont typeface="Arial" panose="020B0604020202020204" pitchFamily="34" charset="0"/>
              <a:buChar char="•"/>
            </a:pP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457200" indent="-457200" algn="thaiDist">
              <a:buFont typeface="Arial" panose="020B0604020202020204" pitchFamily="34" charset="0"/>
              <a:buChar char="•"/>
            </a:pP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สี่เหลี่ยมผืนผ้า 6">
            <a:extLst>
              <a:ext uri="{FF2B5EF4-FFF2-40B4-BE49-F238E27FC236}">
                <a16:creationId xmlns:a16="http://schemas.microsoft.com/office/drawing/2014/main" id="{2B487FBB-C088-429E-9DBA-3CF292E3137E}"/>
              </a:ext>
            </a:extLst>
          </p:cNvPr>
          <p:cNvSpPr/>
          <p:nvPr/>
        </p:nvSpPr>
        <p:spPr>
          <a:xfrm>
            <a:off x="0" y="6444989"/>
            <a:ext cx="12192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สอนโดย ผู้ช่วยศาสตราจารย์ จุฑาวุฒิ จันทรมาลี </a:t>
            </a:r>
            <a:r>
              <a:rPr lang="en-US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SDU-</a:t>
            </a:r>
            <a:r>
              <a:rPr lang="en-US" sz="20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ComSci</a:t>
            </a:r>
            <a:endParaRPr lang="th-TH" sz="20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6" name="รูปภาพ 7">
            <a:extLst>
              <a:ext uri="{FF2B5EF4-FFF2-40B4-BE49-F238E27FC236}">
                <a16:creationId xmlns:a16="http://schemas.microsoft.com/office/drawing/2014/main" id="{6AB26BF8-E272-444A-AAB3-C8BBCA3E1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8314"/>
            <a:ext cx="692570" cy="389686"/>
          </a:xfrm>
          <a:prstGeom prst="rect">
            <a:avLst/>
          </a:prstGeom>
        </p:spPr>
      </p:pic>
      <p:sp>
        <p:nvSpPr>
          <p:cNvPr id="3" name="Rectangle 11">
            <a:extLst>
              <a:ext uri="{FF2B5EF4-FFF2-40B4-BE49-F238E27FC236}">
                <a16:creationId xmlns:a16="http://schemas.microsoft.com/office/drawing/2014/main" id="{206B0059-AFCA-49BB-B13E-F7E1677BB377}"/>
              </a:ext>
            </a:extLst>
          </p:cNvPr>
          <p:cNvSpPr/>
          <p:nvPr/>
        </p:nvSpPr>
        <p:spPr>
          <a:xfrm>
            <a:off x="6096000" y="476672"/>
            <a:ext cx="5472608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4000" b="1" i="0" u="none" strike="noStrike" cap="none" normalizeH="0" baseline="0" dirty="0">
                <a:ln>
                  <a:noFill/>
                </a:ln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บทที่ 2 องค์กรกับการใช้งานสารสนเทศ</a:t>
            </a:r>
            <a:endParaRPr kumimoji="0" lang="en-US" altLang="th-TH" sz="4000" b="1" i="0" u="none" strike="noStrike" cap="none" normalizeH="0" baseline="0" dirty="0">
              <a:ln>
                <a:noFill/>
              </a:ln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สี่เหลี่ยมผืนผ้า 8">
            <a:extLst>
              <a:ext uri="{FF2B5EF4-FFF2-40B4-BE49-F238E27FC236}">
                <a16:creationId xmlns:a16="http://schemas.microsoft.com/office/drawing/2014/main" id="{377C2EC4-7AC4-4A33-A60F-27BFEFE20F3B}"/>
              </a:ext>
            </a:extLst>
          </p:cNvPr>
          <p:cNvSpPr/>
          <p:nvPr/>
        </p:nvSpPr>
        <p:spPr>
          <a:xfrm>
            <a:off x="3388" y="5991671"/>
            <a:ext cx="43204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</a:t>
            </a:r>
            <a:endParaRPr lang="en-US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38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B51E00AB-E5B7-4ABE-BEDD-48D45017D1A3}"/>
              </a:ext>
            </a:extLst>
          </p:cNvPr>
          <p:cNvSpPr/>
          <p:nvPr/>
        </p:nvSpPr>
        <p:spPr>
          <a:xfrm>
            <a:off x="1415480" y="1700808"/>
            <a:ext cx="3024336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ระดับการจัดการ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EA8418-D2F4-4352-902D-6DBE495B2637}"/>
              </a:ext>
            </a:extLst>
          </p:cNvPr>
          <p:cNvSpPr/>
          <p:nvPr/>
        </p:nvSpPr>
        <p:spPr>
          <a:xfrm>
            <a:off x="1415480" y="2520478"/>
            <a:ext cx="102971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ประกอบด้วย 3 ระดับด้วยกัน คือ</a:t>
            </a:r>
          </a:p>
          <a:p>
            <a:pPr marL="514350" indent="-514350" algn="thaiDist">
              <a:buFont typeface="+mj-lt"/>
              <a:buAutoNum type="arabicPeriod"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การจัดการเชิงกลยุทธ์</a:t>
            </a:r>
          </a:p>
          <a:p>
            <a:pPr marL="514350" indent="-514350" algn="thaiDist">
              <a:buFont typeface="+mj-lt"/>
              <a:buAutoNum type="arabicPeriod"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การจัดการเชิงยุทธวิธี</a:t>
            </a:r>
          </a:p>
          <a:p>
            <a:pPr marL="514350" indent="-514350" algn="thaiDist">
              <a:buFont typeface="+mj-lt"/>
              <a:buAutoNum type="arabicPeriod"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การจัดการด้านการปฏิบัติงาน</a:t>
            </a:r>
          </a:p>
          <a:p>
            <a:pPr marL="457200" indent="-457200" algn="thaiDist">
              <a:buFont typeface="Arial" panose="020B0604020202020204" pitchFamily="34" charset="0"/>
              <a:buChar char="•"/>
            </a:pP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457200" indent="-457200" algn="thaiDist">
              <a:buFont typeface="Arial" panose="020B0604020202020204" pitchFamily="34" charset="0"/>
              <a:buChar char="•"/>
            </a:pP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สี่เหลี่ยมผืนผ้า 6">
            <a:extLst>
              <a:ext uri="{FF2B5EF4-FFF2-40B4-BE49-F238E27FC236}">
                <a16:creationId xmlns:a16="http://schemas.microsoft.com/office/drawing/2014/main" id="{2B487FBB-C088-429E-9DBA-3CF292E3137E}"/>
              </a:ext>
            </a:extLst>
          </p:cNvPr>
          <p:cNvSpPr/>
          <p:nvPr/>
        </p:nvSpPr>
        <p:spPr>
          <a:xfrm>
            <a:off x="0" y="6444989"/>
            <a:ext cx="12192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สอนโดย ผู้ช่วยศาสตราจารย์ จุฑาวุฒิ จันทรมาลี </a:t>
            </a:r>
            <a:r>
              <a:rPr lang="en-US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SDU-</a:t>
            </a:r>
            <a:r>
              <a:rPr lang="en-US" sz="20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ComSci</a:t>
            </a:r>
            <a:endParaRPr lang="th-TH" sz="20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6" name="รูปภาพ 7">
            <a:extLst>
              <a:ext uri="{FF2B5EF4-FFF2-40B4-BE49-F238E27FC236}">
                <a16:creationId xmlns:a16="http://schemas.microsoft.com/office/drawing/2014/main" id="{6AB26BF8-E272-444A-AAB3-C8BBCA3E1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8314"/>
            <a:ext cx="692570" cy="389686"/>
          </a:xfrm>
          <a:prstGeom prst="rect">
            <a:avLst/>
          </a:prstGeom>
        </p:spPr>
      </p:pic>
      <p:sp>
        <p:nvSpPr>
          <p:cNvPr id="3" name="Rectangle 11">
            <a:extLst>
              <a:ext uri="{FF2B5EF4-FFF2-40B4-BE49-F238E27FC236}">
                <a16:creationId xmlns:a16="http://schemas.microsoft.com/office/drawing/2014/main" id="{206B0059-AFCA-49BB-B13E-F7E1677BB377}"/>
              </a:ext>
            </a:extLst>
          </p:cNvPr>
          <p:cNvSpPr/>
          <p:nvPr/>
        </p:nvSpPr>
        <p:spPr>
          <a:xfrm>
            <a:off x="6096000" y="476672"/>
            <a:ext cx="5472608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4000" b="1" i="0" u="none" strike="noStrike" cap="none" normalizeH="0" baseline="0" dirty="0">
                <a:ln>
                  <a:noFill/>
                </a:ln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บทที่ 2 องค์กรกับการใช้งานสารสนเทศ</a:t>
            </a:r>
            <a:endParaRPr kumimoji="0" lang="en-US" altLang="th-TH" sz="4000" b="1" i="0" u="none" strike="noStrike" cap="none" normalizeH="0" baseline="0" dirty="0">
              <a:ln>
                <a:noFill/>
              </a:ln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สี่เหลี่ยมผืนผ้า 8">
            <a:extLst>
              <a:ext uri="{FF2B5EF4-FFF2-40B4-BE49-F238E27FC236}">
                <a16:creationId xmlns:a16="http://schemas.microsoft.com/office/drawing/2014/main" id="{377C2EC4-7AC4-4A33-A60F-27BFEFE20F3B}"/>
              </a:ext>
            </a:extLst>
          </p:cNvPr>
          <p:cNvSpPr/>
          <p:nvPr/>
        </p:nvSpPr>
        <p:spPr>
          <a:xfrm>
            <a:off x="3388" y="5991671"/>
            <a:ext cx="43204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7</a:t>
            </a:r>
            <a:endParaRPr lang="en-US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45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B51E00AB-E5B7-4ABE-BEDD-48D45017D1A3}"/>
              </a:ext>
            </a:extLst>
          </p:cNvPr>
          <p:cNvSpPr/>
          <p:nvPr/>
        </p:nvSpPr>
        <p:spPr>
          <a:xfrm>
            <a:off x="1415480" y="1700808"/>
            <a:ext cx="3672408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ระบบสารสนเทศเชิงกลยุทธ์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EA8418-D2F4-4352-902D-6DBE495B2637}"/>
              </a:ext>
            </a:extLst>
          </p:cNvPr>
          <p:cNvSpPr/>
          <p:nvPr/>
        </p:nvSpPr>
        <p:spPr>
          <a:xfrm>
            <a:off x="1415480" y="2520478"/>
            <a:ext cx="102971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 เกี่ยวข้องกับการนำเทคโนโลยีสารสนเทศมาพัฒนาสินค้า การบริการและส่งเสริมธุรกิจหลักขององค์กรเพื่อนำไปสู่ความได้เปรียบในการแข่งขัน ซึ่งเกี่ยวข้องกับกลยุทธ์ต่าง ๆ ดังต่อไปนี้</a:t>
            </a:r>
          </a:p>
          <a:p>
            <a:pPr marL="514350" indent="-514350" algn="thaiDist">
              <a:buFont typeface="+mj-lt"/>
              <a:buAutoNum type="arabicPeriod"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กลยุทธ์การแข่งขันด้านต้นทุนต่ำ</a:t>
            </a:r>
          </a:p>
          <a:p>
            <a:pPr marL="514350" indent="-514350" algn="thaiDist">
              <a:buFont typeface="+mj-lt"/>
              <a:buAutoNum type="arabicPeriod"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กลยุทธ์การแข่งขันด้านความแตกต่าง</a:t>
            </a:r>
          </a:p>
          <a:p>
            <a:pPr marL="514350" indent="-514350" algn="thaiDist">
              <a:buFont typeface="+mj-lt"/>
              <a:buAutoNum type="arabicPeriod"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กลยุทธ์การแข่งขันด้านนวัตกรรม</a:t>
            </a:r>
          </a:p>
          <a:p>
            <a:pPr marL="514350" indent="-514350" algn="thaiDist">
              <a:buFont typeface="+mj-lt"/>
              <a:buAutoNum type="arabicPeriod"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กลยุทธ์การแข่งขันด้านการเติบโต</a:t>
            </a:r>
          </a:p>
          <a:p>
            <a:pPr marL="514350" indent="-514350" algn="thaiDist">
              <a:buFont typeface="+mj-lt"/>
              <a:buAutoNum type="arabicPeriod"/>
            </a:pPr>
            <a:r>
              <a:rPr lang="th-TH" sz="32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กลยุทธ์การแข่งขันด้านการสร้างพันธมิตร</a:t>
            </a:r>
          </a:p>
          <a:p>
            <a:pPr marL="514350" indent="-514350" algn="thaiDist">
              <a:buFont typeface="+mj-lt"/>
              <a:buAutoNum type="arabicPeriod"/>
            </a:pP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514350" indent="-514350" algn="thaiDist">
              <a:buFont typeface="+mj-lt"/>
              <a:buAutoNum type="arabicPeriod"/>
            </a:pP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514350" indent="-514350" algn="thaiDist">
              <a:buFont typeface="+mj-lt"/>
              <a:buAutoNum type="arabicPeriod"/>
            </a:pP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457200" indent="-457200" algn="thaiDist">
              <a:buFont typeface="Arial" panose="020B0604020202020204" pitchFamily="34" charset="0"/>
              <a:buChar char="•"/>
            </a:pPr>
            <a:endParaRPr lang="th-TH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457200" indent="-457200" algn="thaiDist">
              <a:buFont typeface="Arial" panose="020B0604020202020204" pitchFamily="34" charset="0"/>
              <a:buChar char="•"/>
            </a:pPr>
            <a:endParaRPr lang="en-US" sz="32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สี่เหลี่ยมผืนผ้า 6">
            <a:extLst>
              <a:ext uri="{FF2B5EF4-FFF2-40B4-BE49-F238E27FC236}">
                <a16:creationId xmlns:a16="http://schemas.microsoft.com/office/drawing/2014/main" id="{2B487FBB-C088-429E-9DBA-3CF292E3137E}"/>
              </a:ext>
            </a:extLst>
          </p:cNvPr>
          <p:cNvSpPr/>
          <p:nvPr/>
        </p:nvSpPr>
        <p:spPr>
          <a:xfrm>
            <a:off x="0" y="6444989"/>
            <a:ext cx="12192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สอนโดย ผู้ช่วยศาสตราจารย์ จุฑาวุฒิ จันทรมาลี </a:t>
            </a:r>
            <a:r>
              <a:rPr lang="en-US" sz="20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SDU-</a:t>
            </a:r>
            <a:r>
              <a:rPr lang="en-US" sz="20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ComSci</a:t>
            </a:r>
            <a:endParaRPr lang="th-TH" sz="20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6" name="รูปภาพ 7">
            <a:extLst>
              <a:ext uri="{FF2B5EF4-FFF2-40B4-BE49-F238E27FC236}">
                <a16:creationId xmlns:a16="http://schemas.microsoft.com/office/drawing/2014/main" id="{6AB26BF8-E272-444A-AAB3-C8BBCA3E1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8314"/>
            <a:ext cx="692570" cy="389686"/>
          </a:xfrm>
          <a:prstGeom prst="rect">
            <a:avLst/>
          </a:prstGeom>
        </p:spPr>
      </p:pic>
      <p:sp>
        <p:nvSpPr>
          <p:cNvPr id="3" name="Rectangle 11">
            <a:extLst>
              <a:ext uri="{FF2B5EF4-FFF2-40B4-BE49-F238E27FC236}">
                <a16:creationId xmlns:a16="http://schemas.microsoft.com/office/drawing/2014/main" id="{206B0059-AFCA-49BB-B13E-F7E1677BB377}"/>
              </a:ext>
            </a:extLst>
          </p:cNvPr>
          <p:cNvSpPr/>
          <p:nvPr/>
        </p:nvSpPr>
        <p:spPr>
          <a:xfrm>
            <a:off x="6096000" y="476672"/>
            <a:ext cx="5472608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4000" b="1" i="0" u="none" strike="noStrike" cap="none" normalizeH="0" baseline="0" dirty="0">
                <a:ln>
                  <a:noFill/>
                </a:ln>
                <a:effectLst/>
                <a:latin typeface="SP SUAN DUSIT" panose="02000000000000000000" pitchFamily="2" charset="0"/>
                <a:cs typeface="SP SUAN DUSIT" panose="02000000000000000000" pitchFamily="2" charset="0"/>
              </a:rPr>
              <a:t>บทที่ 2 องค์กรกับการใช้งานสารสนเทศ</a:t>
            </a:r>
            <a:endParaRPr kumimoji="0" lang="en-US" altLang="th-TH" sz="4000" b="1" i="0" u="none" strike="noStrike" cap="none" normalizeH="0" baseline="0" dirty="0">
              <a:ln>
                <a:noFill/>
              </a:ln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สี่เหลี่ยมผืนผ้า 8">
            <a:extLst>
              <a:ext uri="{FF2B5EF4-FFF2-40B4-BE49-F238E27FC236}">
                <a16:creationId xmlns:a16="http://schemas.microsoft.com/office/drawing/2014/main" id="{377C2EC4-7AC4-4A33-A60F-27BFEFE20F3B}"/>
              </a:ext>
            </a:extLst>
          </p:cNvPr>
          <p:cNvSpPr/>
          <p:nvPr/>
        </p:nvSpPr>
        <p:spPr>
          <a:xfrm>
            <a:off x="3388" y="5991671"/>
            <a:ext cx="43204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th-TH" sz="24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8</a:t>
            </a:r>
            <a:endParaRPr lang="en-US" sz="24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85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  <p:bldP spid="7" grpId="0" animBg="1"/>
    </p:bld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2800</TotalTime>
  <Words>720</Words>
  <Application>Microsoft Office PowerPoint</Application>
  <PresentationFormat>แบบจอกว้าง</PresentationFormat>
  <Paragraphs>101</Paragraphs>
  <Slides>12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12</vt:i4>
      </vt:variant>
    </vt:vector>
  </HeadingPairs>
  <TitlesOfParts>
    <vt:vector size="17" baseType="lpstr">
      <vt:lpstr>Arial</vt:lpstr>
      <vt:lpstr>Calibri</vt:lpstr>
      <vt:lpstr>SP SUAN DUSIT</vt:lpstr>
      <vt:lpstr>TH Fah kwang</vt:lpstr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lab11</dc:creator>
  <cp:lastModifiedBy>Juthawut Chantaramalee</cp:lastModifiedBy>
  <cp:revision>243</cp:revision>
  <dcterms:created xsi:type="dcterms:W3CDTF">2019-02-26T06:37:08Z</dcterms:created>
  <dcterms:modified xsi:type="dcterms:W3CDTF">2020-09-21T13:25:47Z</dcterms:modified>
</cp:coreProperties>
</file>