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34" r:id="rId4"/>
    <p:sldId id="324" r:id="rId5"/>
    <p:sldId id="325" r:id="rId6"/>
    <p:sldId id="327" r:id="rId7"/>
    <p:sldId id="328" r:id="rId8"/>
    <p:sldId id="335" r:id="rId9"/>
    <p:sldId id="336" r:id="rId10"/>
    <p:sldId id="337" r:id="rId11"/>
    <p:sldId id="338" r:id="rId12"/>
    <p:sldId id="339" r:id="rId13"/>
    <p:sldId id="343" r:id="rId14"/>
    <p:sldId id="340" r:id="rId15"/>
    <p:sldId id="341" r:id="rId16"/>
    <p:sldId id="342" r:id="rId17"/>
    <p:sldId id="285" r:id="rId1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1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30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7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9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34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5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3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1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3EB5-657C-4FCC-8820-4A5FA8CB785D}" type="datetimeFigureOut">
              <a:rPr lang="th-TH" smtClean="0"/>
              <a:t>03/10/63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889F863-9732-4927-BC09-52B38F046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672" y="5877272"/>
            <a:ext cx="5519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2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วิชา ระบบสารสนเทศเพื่อการจัดการ</a:t>
            </a:r>
            <a:endParaRPr kumimoji="0" lang="en-US" altLang="th-TH" sz="4000" b="1" i="0" u="none" strike="noStrike" cap="none" normalizeH="0" baseline="0" dirty="0">
              <a:ln>
                <a:noFill/>
              </a:ln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F660808-21AE-4E4B-BEEE-9F9A25491BC8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23185EA-C328-48B6-A105-C11C66AA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2729A2-0C0A-438D-A4D8-6E8BB526541E}"/>
              </a:ext>
            </a:extLst>
          </p:cNvPr>
          <p:cNvSpPr/>
          <p:nvPr/>
        </p:nvSpPr>
        <p:spPr>
          <a:xfrm>
            <a:off x="24532" y="6340109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รหัสวิชา 3204-2105</a:t>
            </a:r>
          </a:p>
        </p:txBody>
      </p:sp>
      <p:pic>
        <p:nvPicPr>
          <p:cNvPr id="1026" name="Picture 2" descr="MIS Singburi62">
            <a:extLst>
              <a:ext uri="{FF2B5EF4-FFF2-40B4-BE49-F238E27FC236}">
                <a16:creationId xmlns:a16="http://schemas.microsoft.com/office/drawing/2014/main" id="{9CA623B8-3782-4A5D-81D0-5D2833C6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348880"/>
            <a:ext cx="3743697" cy="29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FF9339-D00F-49E8-A9C5-D39289DE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208040"/>
            <a:ext cx="77048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5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บทที่ 3 โครงสร้า</a:t>
            </a:r>
            <a:r>
              <a:rPr lang="th-TH" altLang="th-TH" sz="5400" b="1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งพื้นฐานด้านไอที</a:t>
            </a:r>
            <a:endParaRPr kumimoji="0" lang="en-US" altLang="th-TH" sz="5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3314" name="Picture 2" descr="บทบาทของกฎหมายเทคโนโลยีสารสนเทศในปัจจุบันข่าวสารด้านไอทีและเทคโนโลยีใกล้ตัว  เพื่อชีวิตที่ดีขึ้น - Dailytech | ข่าวสารด้านไอทีและเทคโนโลยีใกล้ตัว  เพื่อชีวิตที่ดีขึ้น - Dailytech">
            <a:extLst>
              <a:ext uri="{FF2B5EF4-FFF2-40B4-BE49-F238E27FC236}">
                <a16:creationId xmlns:a16="http://schemas.microsoft.com/office/drawing/2014/main" id="{5E7F621E-25A0-4037-AB41-056A5651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815140"/>
            <a:ext cx="3444044" cy="17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7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055440" y="3750201"/>
            <a:ext cx="323484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เหมืองข้อมูล</a:t>
            </a: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C4A25-C186-4BAD-A994-7BB70ACDE97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82C44-E4DE-4415-9632-9A2E4C82B836}"/>
              </a:ext>
            </a:extLst>
          </p:cNvPr>
          <p:cNvSpPr txBox="1"/>
          <p:nvPr/>
        </p:nvSpPr>
        <p:spPr>
          <a:xfrm>
            <a:off x="1553984" y="4619017"/>
            <a:ext cx="10374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เป็นซอฟต์แวร์ที่นำมาใช้กับคลัง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ข้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อมู ซึ่งมีขีดความสามารถในการวิเคราะห์ข้อมูลด้วยหารคัดเลือกข้อมูลเฉพาะที่มีคุณค่าออกมาใช้งาน รวมถึงความสามารถค้นหากฎความสัมพันธ์ของข้อมูลที่ซ้อนเร้นอยู่ในชุดข้อมูล</a:t>
            </a:r>
          </a:p>
        </p:txBody>
      </p:sp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id="{66EB01B9-7293-404D-AD52-99702C7C8BFD}"/>
              </a:ext>
            </a:extLst>
          </p:cNvPr>
          <p:cNvSpPr/>
          <p:nvPr/>
        </p:nvSpPr>
        <p:spPr>
          <a:xfrm>
            <a:off x="1127448" y="1547856"/>
            <a:ext cx="547114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ระบบประมวลผลเชิงวิเคราะห์ออนไลน์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0536A-80F1-4D16-9343-4CF8AE6DCC3C}"/>
              </a:ext>
            </a:extLst>
          </p:cNvPr>
          <p:cNvSpPr txBox="1"/>
          <p:nvPr/>
        </p:nvSpPr>
        <p:spPr>
          <a:xfrm>
            <a:off x="1625992" y="2416672"/>
            <a:ext cx="100866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ใช้จัดเก็บข้อมูลค่อนข้างคงที โดยจะถูกเก็บไว้ตามช่วงระยะเวลาหนึ่ง เช่น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ปี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ปี หรือ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ปี โดยมุ้งเน้นถึงการสอบถามข้อมูลเพื่อนำมาวิเคราะห์ตามแนวโน้มตามเงื่อนไขต่าง ๆ ที่ป้อนเข้าไป</a:t>
            </a:r>
          </a:p>
        </p:txBody>
      </p:sp>
    </p:spTree>
    <p:extLst>
      <p:ext uri="{BB962C8B-B14F-4D97-AF65-F5344CB8AC3E}">
        <p14:creationId xmlns:p14="http://schemas.microsoft.com/office/powerpoint/2010/main" val="157448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D29678C-7743-4FBE-BF74-C9A4D37B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44" y="1947911"/>
            <a:ext cx="629763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C4A25-C186-4BAD-A994-7BB70ACDE97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id="{66EB01B9-7293-404D-AD52-99702C7C8BFD}"/>
              </a:ext>
            </a:extLst>
          </p:cNvPr>
          <p:cNvSpPr/>
          <p:nvPr/>
        </p:nvSpPr>
        <p:spPr>
          <a:xfrm>
            <a:off x="1127448" y="1547856"/>
            <a:ext cx="547114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แนวโน้มด้วยการสื่อสารโทรคมนาคม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0536A-80F1-4D16-9343-4CF8AE6DCC3C}"/>
              </a:ext>
            </a:extLst>
          </p:cNvPr>
          <p:cNvSpPr txBox="1"/>
          <p:nvPr/>
        </p:nvSpPr>
        <p:spPr>
          <a:xfrm>
            <a:off x="1625992" y="2416672"/>
            <a:ext cx="32458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เป็นการศึกษาถึงแนวโน้มถึงทางด้านอุตสาหกรรม ด้านเทคโนโลยี  และด้านการประยุกต์ใช้งานทางธุรกิจ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6007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32144" y="1498575"/>
            <a:ext cx="279164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ชนิดของเครือข่าย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1373588" y="2553575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เครือข่ายส่วนบุคคล</a:t>
            </a: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48D60-DF24-4DB6-BCB0-8522703CD08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DFE20F-4552-4895-843E-2AF7397E884B}"/>
              </a:ext>
            </a:extLst>
          </p:cNvPr>
          <p:cNvSpPr txBox="1"/>
          <p:nvPr/>
        </p:nvSpPr>
        <p:spPr>
          <a:xfrm>
            <a:off x="4439816" y="1583162"/>
            <a:ext cx="7452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สามารถจำแนกออกเป็นเครือข่ายต่าง ๆ ดังนี้</a:t>
            </a:r>
          </a:p>
        </p:txBody>
      </p:sp>
      <p:pic>
        <p:nvPicPr>
          <p:cNvPr id="9218" name="Picture 2" descr="เครือข่ายส่วนบุคคล(PAN) - CommunicationAndNetwork by Kamonchanok M.2.11">
            <a:extLst>
              <a:ext uri="{FF2B5EF4-FFF2-40B4-BE49-F238E27FC236}">
                <a16:creationId xmlns:a16="http://schemas.microsoft.com/office/drawing/2014/main" id="{018C91CB-A413-499A-B791-66353050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2" y="3257996"/>
            <a:ext cx="3810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A622BF-B9C3-4B4D-A333-C64B6343D1BE}"/>
              </a:ext>
            </a:extLst>
          </p:cNvPr>
          <p:cNvSpPr/>
          <p:nvPr/>
        </p:nvSpPr>
        <p:spPr>
          <a:xfrm>
            <a:off x="6852084" y="2537981"/>
            <a:ext cx="2268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เครือข่ายท้องถิ่น</a:t>
            </a:r>
          </a:p>
        </p:txBody>
      </p:sp>
      <p:pic>
        <p:nvPicPr>
          <p:cNvPr id="9220" name="Picture 4" descr="เครือข่ายท้องถิ่น LAN คืออะไร">
            <a:extLst>
              <a:ext uri="{FF2B5EF4-FFF2-40B4-BE49-F238E27FC236}">
                <a16:creationId xmlns:a16="http://schemas.microsoft.com/office/drawing/2014/main" id="{9DB2A206-F792-4A22-8D11-311CB8F2C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122756"/>
            <a:ext cx="3132348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32144" y="1498575"/>
            <a:ext cx="279164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ชนิดของเครือข่าย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1595500" y="2352722"/>
            <a:ext cx="279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เครือข่ายระดับเมือง</a:t>
            </a: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48D60-DF24-4DB6-BCB0-8522703CD08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DFE20F-4552-4895-843E-2AF7397E884B}"/>
              </a:ext>
            </a:extLst>
          </p:cNvPr>
          <p:cNvSpPr txBox="1"/>
          <p:nvPr/>
        </p:nvSpPr>
        <p:spPr>
          <a:xfrm>
            <a:off x="4439816" y="1583162"/>
            <a:ext cx="7452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สามารถจำแนกออกเป็นเครือข่ายต่าง ๆ ดังนี้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198912-8F62-4DE4-AEED-DFDF9268DA6E}"/>
              </a:ext>
            </a:extLst>
          </p:cNvPr>
          <p:cNvSpPr/>
          <p:nvPr/>
        </p:nvSpPr>
        <p:spPr>
          <a:xfrm>
            <a:off x="6698888" y="2381203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เครือข่ายระดับประเทศ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2290" name="Picture 2" descr="man - เครือข่ายคอมพิวเตอร์">
            <a:extLst>
              <a:ext uri="{FF2B5EF4-FFF2-40B4-BE49-F238E27FC236}">
                <a16:creationId xmlns:a16="http://schemas.microsoft.com/office/drawing/2014/main" id="{07346E11-9884-4D74-8688-3DFB1F34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22279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หน่วยที่ 4 ประเภทของระบบเครือข่าย - Cmt.Nat">
            <a:extLst>
              <a:ext uri="{FF2B5EF4-FFF2-40B4-BE49-F238E27FC236}">
                <a16:creationId xmlns:a16="http://schemas.microsoft.com/office/drawing/2014/main" id="{3B94D7E0-46F5-4ADA-ADBD-9965EC23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40" y="2980915"/>
            <a:ext cx="5462636" cy="31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C4A25-C186-4BAD-A994-7BB70ACDE97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id="{66EB01B9-7293-404D-AD52-99702C7C8BFD}"/>
              </a:ext>
            </a:extLst>
          </p:cNvPr>
          <p:cNvSpPr/>
          <p:nvPr/>
        </p:nvSpPr>
        <p:spPr>
          <a:xfrm>
            <a:off x="1127448" y="1547856"/>
            <a:ext cx="194421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อินเทอร์เน็ต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0536A-80F1-4D16-9343-4CF8AE6DCC3C}"/>
              </a:ext>
            </a:extLst>
          </p:cNvPr>
          <p:cNvSpPr txBox="1"/>
          <p:nvPr/>
        </p:nvSpPr>
        <p:spPr>
          <a:xfrm>
            <a:off x="1127448" y="2416672"/>
            <a:ext cx="53285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เป็นเครือข่ายสาธารณะ ประกอบไปด้วยเครือข่ายที่หลากหลาย โดยจะมีอุปกรณ์เรา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เต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อร์ทำหน้าที่เชื่อมต่อระหว่างเครือข่ายเข้าด้วยกัน มีสถาปัตยกรรมที่แตกต่างกัน โดยมีอุปกรณ์เกตเวย์ทำหน้าที่ให้ระบบที่มีความแตกต่างกันสามารถสื่อสารร่วมกันเป็นเครือข่ายเดียวกันได้</a:t>
            </a:r>
          </a:p>
        </p:txBody>
      </p:sp>
      <p:pic>
        <p:nvPicPr>
          <p:cNvPr id="6146" name="Picture 2" descr="ANET | Internet Service Provider Anet จดโดเมน บริการจดโดเมน">
            <a:extLst>
              <a:ext uri="{FF2B5EF4-FFF2-40B4-BE49-F238E27FC236}">
                <a16:creationId xmlns:a16="http://schemas.microsoft.com/office/drawing/2014/main" id="{EAA2DE28-DED5-4608-B6FC-C9943FCB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399437"/>
            <a:ext cx="4744281" cy="308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C4A25-C186-4BAD-A994-7BB70ACDE97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id="{66EB01B9-7293-404D-AD52-99702C7C8BFD}"/>
              </a:ext>
            </a:extLst>
          </p:cNvPr>
          <p:cNvSpPr/>
          <p:nvPr/>
        </p:nvSpPr>
        <p:spPr>
          <a:xfrm>
            <a:off x="1127448" y="1547856"/>
            <a:ext cx="194421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อินทราเน็ต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0536A-80F1-4D16-9343-4CF8AE6DCC3C}"/>
              </a:ext>
            </a:extLst>
          </p:cNvPr>
          <p:cNvSpPr txBox="1"/>
          <p:nvPr/>
        </p:nvSpPr>
        <p:spPr>
          <a:xfrm>
            <a:off x="1127448" y="2416672"/>
            <a:ext cx="61641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เป็นเครือข่ายภายในองค์กร ที่ถูกสร้างขึ้นตามมาตรฐานเทคโนโลยีเดียวกันกับอินเทอร์เน็ตและ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เวิลด์ไวด์เว็บ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เพียงแต่เป็นเครือข่ายส่วนบุคคล พนักงานในองค์กรสามารถใช้อินทราเน็ตที่เป็นเครือข่ายสาธารณะ แต่ผู้ใช้ภายนอกที่ไม่ได้รับอนุญาต จะไม่สามารถเข้าเครือข่ายภายในองค์กรได้ เพราะจะมีอุปกรณ์ไฟ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ร์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ลล์คอย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ป้องกัน</a:t>
            </a:r>
          </a:p>
        </p:txBody>
      </p:sp>
      <p:pic>
        <p:nvPicPr>
          <p:cNvPr id="8194" name="Picture 2" descr="อินทราเน็ตIntranet - เครือข่ายคอมพิวเตอร์">
            <a:extLst>
              <a:ext uri="{FF2B5EF4-FFF2-40B4-BE49-F238E27FC236}">
                <a16:creationId xmlns:a16="http://schemas.microsoft.com/office/drawing/2014/main" id="{AB43708E-E36F-4E2F-991A-0E8FD8C8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59" y="2627357"/>
            <a:ext cx="3867329" cy="290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C4A25-C186-4BAD-A994-7BB70ACDE97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id="{66EB01B9-7293-404D-AD52-99702C7C8BFD}"/>
              </a:ext>
            </a:extLst>
          </p:cNvPr>
          <p:cNvSpPr/>
          <p:nvPr/>
        </p:nvSpPr>
        <p:spPr>
          <a:xfrm>
            <a:off x="1127448" y="1547856"/>
            <a:ext cx="194421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เอ็กซ์ทราเน็ต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0536A-80F1-4D16-9343-4CF8AE6DCC3C}"/>
              </a:ext>
            </a:extLst>
          </p:cNvPr>
          <p:cNvSpPr txBox="1"/>
          <p:nvPr/>
        </p:nvSpPr>
        <p:spPr>
          <a:xfrm>
            <a:off x="1127448" y="2416672"/>
            <a:ext cx="57606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เป็นเครือข่ายส่วนบุคคลที่พัฒนาขึ้นด้วยเทคโนโลยีอินเทอร์เน็ตเช่นเดียวกัน โดยมีจุดประสงค์เพื่อเชื่อมโยงระหว่าง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องค์กรขึ้นไป ผ่านการเชื่อมโยงอินทราเน็ตระหว่างองค์กรเข้าอินทราเน็ตของลูกค้า ผู้ขายปัจจัยการผลิต หรือคู่ค้าธุรกิจอื่น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สำหรับเส้นทางเชื่อมโยงเครือข่ายกันมักใช้เทคโนโลยี เครือข่ายเสมือนส่วนตัว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[VPN]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ซึ่งถูกใช้งานบนโครงสร้างสาธารณะอย่างอินเทอร์เน็ตแต่ยังคงเป็นเครือข่ายส่วนตัว เพื่อให้เกิดความปลอดภัยด้วยการเข้ารหัสในไอพี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แพ็ก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เก็ตก่อนที่จะนำส่งผ่านอินเทอร์เน็ต</a:t>
            </a:r>
          </a:p>
        </p:txBody>
      </p:sp>
      <p:pic>
        <p:nvPicPr>
          <p:cNvPr id="7170" name="Picture 2" descr="เอ็กซ์ทราเน็ต Extranet - Kannika Seangkuna">
            <a:extLst>
              <a:ext uri="{FF2B5EF4-FFF2-40B4-BE49-F238E27FC236}">
                <a16:creationId xmlns:a16="http://schemas.microsoft.com/office/drawing/2014/main" id="{FCED87B0-23F8-4F7B-AF84-DE93C543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3" y="2899033"/>
            <a:ext cx="4233307" cy="221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à¸¥à¸à¸²à¸£à¸à¹à¸à¸«à¸²à¸£à¸¹à¸à¸ à¸²à¸à¸ªà¸³à¸«à¸£à¸±à¸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3" y="796307"/>
            <a:ext cx="6381705" cy="27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à¸à¸¥à¸à¸²à¸£à¸à¹à¸à¸«à¸²à¸£à¸¹à¸à¸ à¸²à¸à¸ªà¸³à¸«à¸£à¸±à¸ Answer and questions?">
            <a:extLst>
              <a:ext uri="{FF2B5EF4-FFF2-40B4-BE49-F238E27FC236}">
                <a16:creationId xmlns:a16="http://schemas.microsoft.com/office/drawing/2014/main" id="{C9D2515F-A6C6-4241-BBCC-79339A1C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19" y="3429000"/>
            <a:ext cx="44481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2337921-33C3-4DBD-89BA-748C8A0F8111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22854D6-8D88-40BD-942B-3921BCCF1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2636912"/>
            <a:ext cx="103655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เห็นความสำคัญของโครงสร้างพื้นฐานทางไอทีที่มีต่อระบบสารสนเทศ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แสดงความรู้เกี่ยวกับการพิจารณาเลือกซื้อฮาร์ดแวร์และซอฟต์แวร์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มีความรู้ความเข้าใจในเทคโนโลยีฐานข้อมูลชนิดต่าง ๆ ที่สามารถนำมาใช้ประโยชน์ต่อธุรกิจ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อธิบายแนวโน้มของการสื่อสารโทรคมนาคมได้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เข้าใจในรูปแบบเครือข่ายชนิดต่าง ๆ และสามารถนำไปใช้ประโยชน์ได้ตรงตามลักษณะงาน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. เล็งเห็นประโยชน์ของเครือข่ายทางอินเทอร์เน็ต อินทราเน็ต และเอ็กซ์ทราเน็ต</a:t>
            </a: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1415480" y="1700808"/>
            <a:ext cx="3600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จุดประสงค์เชิงพฤติกรรม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1424" y="1462571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โครงสร้างทางพื้นฐานทางด้านไอที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1343472" y="2448470"/>
            <a:ext cx="10369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เป็นการนำเทคโนโลยีสารสนเทศมาใช้จัดกระบวนการทางธุรกิจขององค์กร เพื่ออำนวยความสะดวกทางกายภาพ และสนับสนุนการปฏิบัติงานได้ทั่วองค์กร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7892"/>
            <a:ext cx="692570" cy="389686"/>
          </a:xfrm>
          <a:prstGeom prst="rect">
            <a:avLst/>
          </a:prstGeom>
        </p:spPr>
      </p:pic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0D200A20-B315-4BF6-BAA8-0FCE294F4126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E3D8E-E5D5-4E09-9D44-276280E7A048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9EF0D-B5F9-4CB0-85FF-C5B41189CE86}"/>
              </a:ext>
            </a:extLst>
          </p:cNvPr>
          <p:cNvSpPr/>
          <p:nvPr/>
        </p:nvSpPr>
        <p:spPr>
          <a:xfrm>
            <a:off x="890896" y="3803701"/>
            <a:ext cx="153269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ฮาร์ดแวร์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E087A-2AC0-46DC-8EAE-10F8EC6F834A}"/>
              </a:ext>
            </a:extLst>
          </p:cNvPr>
          <p:cNvSpPr txBox="1"/>
          <p:nvPr/>
        </p:nvSpPr>
        <p:spPr>
          <a:xfrm rot="10800000" flipV="1">
            <a:off x="1644212" y="4620323"/>
            <a:ext cx="103691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คืออุปกรณ์ทางกายภาพของคอมพิวเตอร์ และอุปกรณ์ทางอิเล็กทรอนิกส์ที่เกี่ยวข้องที่สามารถมองเห็นและสัมผัสได้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63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772816"/>
            <a:ext cx="396044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ส่วนประกอบของคอมพิวเตอร์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1271464" y="2853805"/>
            <a:ext cx="10369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อุปกรณ์รับข้อมูล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หน่วยประมวลผลการหรือซีพียู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3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หน่วยความจำหลัก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4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สื่อจัดเก็บข้อมูล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5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อุปกรณ์แสดงข้อมูล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CC926-9740-491D-9DD6-8D60D548D5B9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pic>
        <p:nvPicPr>
          <p:cNvPr id="1026" name="Picture 2" descr="ส่วนประกอบของคอมพิวเตอร์ - ขuมxวๅu">
            <a:extLst>
              <a:ext uri="{FF2B5EF4-FFF2-40B4-BE49-F238E27FC236}">
                <a16:creationId xmlns:a16="http://schemas.microsoft.com/office/drawing/2014/main" id="{FC2337D9-B81D-403B-9682-C23E334E7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571027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055440" y="1179653"/>
            <a:ext cx="410445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การพิจารณาเลือกซื้อฮาร์ดแวร์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1285017" y="1988840"/>
            <a:ext cx="102971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ความสามารถของตัวเครื่อง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สล็อตข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ยายอุปกรณ์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ชนิดและจำนวนพอร์ตที่นำมาใช้เชื่อมต่ออุปกรณ์นอก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ชนิดของจอภาพและความละเอียด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การยศาสตร์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ความเข้ากันได้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ขนาดของอุปกรณ์ฮาร์ดแวร์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ความน่าเชื่อถือของผู้ขาย การรับประกันของสินค้า และการบริการหลังการขาย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การสิ้นเปลืองพลังงาน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ต้นทุน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F9F04-3E9E-4279-B7ED-9A2E49B2DEFF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8F9A5-E8AA-4480-8D6E-EFB645A8CE11}"/>
              </a:ext>
            </a:extLst>
          </p:cNvPr>
          <p:cNvSpPr txBox="1"/>
          <p:nvPr/>
        </p:nvSpPr>
        <p:spPr>
          <a:xfrm>
            <a:off x="5375920" y="1188790"/>
            <a:ext cx="7887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ควรพิจารณาถึงตัวแปรต่าง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 ดังนี้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77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20992" y="1373831"/>
            <a:ext cx="151216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ซอฟต์แวร์</a:t>
            </a: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C4A25-C186-4BAD-A994-7BB70ACDE97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0" name="สี่เหลี่ยมผืนผ้า 8">
            <a:extLst>
              <a:ext uri="{FF2B5EF4-FFF2-40B4-BE49-F238E27FC236}">
                <a16:creationId xmlns:a16="http://schemas.microsoft.com/office/drawing/2014/main" id="{F10C2533-52B7-4C44-9F36-C78D6009A82F}"/>
              </a:ext>
            </a:extLst>
          </p:cNvPr>
          <p:cNvSpPr/>
          <p:nvPr/>
        </p:nvSpPr>
        <p:spPr>
          <a:xfrm>
            <a:off x="1420992" y="3186284"/>
            <a:ext cx="222673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ซอฟต์แวร์ระบบ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B866B-52C6-439E-98BD-517794C90D78}"/>
              </a:ext>
            </a:extLst>
          </p:cNvPr>
          <p:cNvSpPr txBox="1"/>
          <p:nvPr/>
        </p:nvSpPr>
        <p:spPr>
          <a:xfrm>
            <a:off x="1868240" y="5433500"/>
            <a:ext cx="9577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เป็นโปรแกรมที่นำมาใช้สำหรับใช้งานทั่วไป เช่น ชุดโปรแกรมสำนักงานและซอฟต์แวร์ประยุกต์ธุรกิจ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ต่างๆ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82C44-E4DE-4415-9632-9A2E4C82B836}"/>
              </a:ext>
            </a:extLst>
          </p:cNvPr>
          <p:cNvSpPr txBox="1"/>
          <p:nvPr/>
        </p:nvSpPr>
        <p:spPr>
          <a:xfrm>
            <a:off x="1908880" y="2104148"/>
            <a:ext cx="87236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คือโปรแกรมต่าง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 ที่นำมาใช้เพื่อปฏิบัติงานและจัดการคอมพิวเตอร์และอุปกรณ์รอบข้างให้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สามารถทำงานร่วมกันได้อย่างมีประสิทธิภาพ</a:t>
            </a:r>
          </a:p>
        </p:txBody>
      </p:sp>
      <p:sp>
        <p:nvSpPr>
          <p:cNvPr id="17" name="สี่เหลี่ยมผืนผ้า 8">
            <a:extLst>
              <a:ext uri="{FF2B5EF4-FFF2-40B4-BE49-F238E27FC236}">
                <a16:creationId xmlns:a16="http://schemas.microsoft.com/office/drawing/2014/main" id="{8155924E-45EC-4D72-8967-DC7DC4349F93}"/>
              </a:ext>
            </a:extLst>
          </p:cNvPr>
          <p:cNvSpPr/>
          <p:nvPr/>
        </p:nvSpPr>
        <p:spPr>
          <a:xfrm>
            <a:off x="1420992" y="4511658"/>
            <a:ext cx="266343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ซอฟต์แวร์ประยุกต์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9A8375-E224-4B9E-8DC7-D9047E5E9689}"/>
              </a:ext>
            </a:extLst>
          </p:cNvPr>
          <p:cNvSpPr txBox="1"/>
          <p:nvPr/>
        </p:nvSpPr>
        <p:spPr>
          <a:xfrm>
            <a:off x="1847528" y="3929317"/>
            <a:ext cx="9577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เป็นโปรแกรมที่ทำหน้าที่ควบคุมการทำงานระบบคอมพิวเตอร์ เช่น โปรแกรม ระบบปฏิบัติการ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ต่างๆ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32144" y="1498575"/>
            <a:ext cx="41764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การพิจารณาเลือกซื้อซอฟต์แวร์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1595500" y="2352722"/>
            <a:ext cx="10297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ความเพียงพอต่อการใช้งานตามจุดประสงค์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ง่ายต่อการเรียนรู้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ง่ายต่อการใช้งาน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ความเข้ากันได้กับซอฟต์แวร์ประเภท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อื่นๆ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ชื่อเสียงของผู้ขาย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คุณภาพด้านการบริการหลังการขาย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ความสามารถในการใช้งานบนระบบเครือข่าย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ต้นทุน/ราคา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48D60-DF24-4DB6-BCB0-8522703CD08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DFE20F-4552-4895-843E-2AF7397E884B}"/>
              </a:ext>
            </a:extLst>
          </p:cNvPr>
          <p:cNvSpPr txBox="1"/>
          <p:nvPr/>
        </p:nvSpPr>
        <p:spPr>
          <a:xfrm>
            <a:off x="5756004" y="1583162"/>
            <a:ext cx="6136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สามารถประเมินได้จากปัจจัยต่าง ๆ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7334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20992" y="1373831"/>
            <a:ext cx="1578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</a:t>
            </a: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C4A25-C186-4BAD-A994-7BB70ACDE97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82C44-E4DE-4415-9632-9A2E4C82B836}"/>
              </a:ext>
            </a:extLst>
          </p:cNvPr>
          <p:cNvSpPr txBox="1"/>
          <p:nvPr/>
        </p:nvSpPr>
        <p:spPr>
          <a:xfrm>
            <a:off x="1919536" y="2242647"/>
            <a:ext cx="9515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เป็นแหล่งรวมของแฟ้มข้อมูลต่าง ๆ ที่มีการเชื่อมโยงเข้าด้วยกันอย่างมีระบบ</a:t>
            </a:r>
          </a:p>
        </p:txBody>
      </p:sp>
      <p:pic>
        <p:nvPicPr>
          <p:cNvPr id="2050" name="Picture 2" descr="โปรแกรมจัดการฐานข้อมูล คืออะไร - สอน PHP สอนทำเว็บด้วย Joomla ระบบ CRM  บทความ Hosting">
            <a:extLst>
              <a:ext uri="{FF2B5EF4-FFF2-40B4-BE49-F238E27FC236}">
                <a16:creationId xmlns:a16="http://schemas.microsoft.com/office/drawing/2014/main" id="{9F26D846-A62C-4FF2-BD30-82164040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727774"/>
            <a:ext cx="1975155" cy="18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id="{66EB01B9-7293-404D-AD52-99702C7C8BFD}"/>
              </a:ext>
            </a:extLst>
          </p:cNvPr>
          <p:cNvSpPr/>
          <p:nvPr/>
        </p:nvSpPr>
        <p:spPr>
          <a:xfrm>
            <a:off x="1473856" y="3194604"/>
            <a:ext cx="1578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คลังข้อมูล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0536A-80F1-4D16-9343-4CF8AE6DCC3C}"/>
              </a:ext>
            </a:extLst>
          </p:cNvPr>
          <p:cNvSpPr txBox="1"/>
          <p:nvPr/>
        </p:nvSpPr>
        <p:spPr>
          <a:xfrm>
            <a:off x="1972400" y="4063420"/>
            <a:ext cx="9515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คือแหล่งรวมเก็บข้อมูลขององค์กรที่ได้รับการออกแบบมาเพื่อการวิเคราะห์และการตัดสินใจ โดยข้อมูลที่จัดเก็บจะสามารถเป็นได้ทั้งข้อมูลจากแหล่งภายในและภายนอก และนำมาประมวลผลร่วมกัน</a:t>
            </a:r>
          </a:p>
        </p:txBody>
      </p:sp>
    </p:spTree>
    <p:extLst>
      <p:ext uri="{BB962C8B-B14F-4D97-AF65-F5344CB8AC3E}">
        <p14:creationId xmlns:p14="http://schemas.microsoft.com/office/powerpoint/2010/main" val="38736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20992" y="1373831"/>
            <a:ext cx="323484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ตลาดข้อมูล</a:t>
            </a: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7" name="สี่เหลี่ยมผืนผ้า 8">
            <a:extLst>
              <a:ext uri="{FF2B5EF4-FFF2-40B4-BE49-F238E27FC236}">
                <a16:creationId xmlns:a16="http://schemas.microsoft.com/office/drawing/2014/main" id="{377C2EC4-7AC4-4A33-A60F-27BFEFE20F3B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C4A25-C186-4BAD-A994-7BB70ACDE97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3 โครงสร้างพื้นฐานด้านไอที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82C44-E4DE-4415-9632-9A2E4C82B836}"/>
              </a:ext>
            </a:extLst>
          </p:cNvPr>
          <p:cNvSpPr txBox="1"/>
          <p:nvPr/>
        </p:nvSpPr>
        <p:spPr>
          <a:xfrm>
            <a:off x="1919536" y="2242647"/>
            <a:ext cx="9515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เป็นส่วนหนึ่งของคลังข้อมูลที่มุ่งเน้นฉพา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ะส่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วนให้แคบลง เช่น มุ่งประเนไปยังแผนก หรือกระบวนการทางธุรกิจ</a:t>
            </a:r>
          </a:p>
        </p:txBody>
      </p:sp>
      <p:sp>
        <p:nvSpPr>
          <p:cNvPr id="13" name="สี่เหลี่ยมผืนผ้า 8">
            <a:extLst>
              <a:ext uri="{FF2B5EF4-FFF2-40B4-BE49-F238E27FC236}">
                <a16:creationId xmlns:a16="http://schemas.microsoft.com/office/drawing/2014/main" id="{66EB01B9-7293-404D-AD52-99702C7C8BFD}"/>
              </a:ext>
            </a:extLst>
          </p:cNvPr>
          <p:cNvSpPr/>
          <p:nvPr/>
        </p:nvSpPr>
        <p:spPr>
          <a:xfrm>
            <a:off x="1488952" y="3480795"/>
            <a:ext cx="469415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ระบบประมวลผลธุรกรรมออนไลน์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0536A-80F1-4D16-9343-4CF8AE6DCC3C}"/>
              </a:ext>
            </a:extLst>
          </p:cNvPr>
          <p:cNvSpPr txBox="1"/>
          <p:nvPr/>
        </p:nvSpPr>
        <p:spPr>
          <a:xfrm>
            <a:off x="1987496" y="4349611"/>
            <a:ext cx="9515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ใช้จัดเก็บข้อมูลรายการประจำวันที่มีการเคลื่อนไหวของข้อมูลอย่างสม่ำเสมอ สำหรับแนวคิดการออกแบบระบบ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OLTP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จะมุ้งเน้นให้ระบบสารสนเทศทำงานอย่างรวดเร็วและถูกต้องอยู่ตลอดเวลา สนับสนุนให้ผู้ใช้เข้าถึงข้อมูลได้หลายคน</a:t>
            </a:r>
          </a:p>
        </p:txBody>
      </p:sp>
    </p:spTree>
    <p:extLst>
      <p:ext uri="{BB962C8B-B14F-4D97-AF65-F5344CB8AC3E}">
        <p14:creationId xmlns:p14="http://schemas.microsoft.com/office/powerpoint/2010/main" val="28892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1126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SP SUAN DUSIT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lab11</dc:creator>
  <cp:lastModifiedBy>USER</cp:lastModifiedBy>
  <cp:revision>291</cp:revision>
  <dcterms:created xsi:type="dcterms:W3CDTF">2019-02-26T06:37:08Z</dcterms:created>
  <dcterms:modified xsi:type="dcterms:W3CDTF">2020-10-03T13:07:03Z</dcterms:modified>
</cp:coreProperties>
</file>