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86" r:id="rId4"/>
    <p:sldId id="287" r:id="rId5"/>
    <p:sldId id="288" r:id="rId6"/>
    <p:sldId id="289" r:id="rId7"/>
    <p:sldId id="290" r:id="rId8"/>
    <p:sldId id="291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285" r:id="rId21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91" autoAdjust="0"/>
  </p:normalViewPr>
  <p:slideViewPr>
    <p:cSldViewPr>
      <p:cViewPr varScale="1">
        <p:scale>
          <a:sx n="70" d="100"/>
          <a:sy n="70" d="100"/>
        </p:scale>
        <p:origin x="71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11/10/63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2100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11/10/63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86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11/10/63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8885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11/10/63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030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11/10/63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670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11/10/63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5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11/10/63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690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11/10/63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4347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11/10/63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457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11/10/63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835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11/10/63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219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13EB5-657C-4FCC-8820-4A5FA8CB785D}" type="datetimeFigureOut">
              <a:rPr lang="th-TH" smtClean="0"/>
              <a:t>11/10/63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822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7889F863-9732-4927-BC09-52B38F046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7672" y="5877272"/>
            <a:ext cx="55199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32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วิชา ระบบสารสนเทศเพื่อการจัดการ</a:t>
            </a:r>
            <a:endParaRPr kumimoji="0" lang="en-US" altLang="th-TH" sz="4000" b="1" i="0" u="none" strike="noStrike" cap="none" normalizeH="0" baseline="0" dirty="0">
              <a:ln>
                <a:noFill/>
              </a:ln>
              <a:effectLst/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xmlns="" id="{AF660808-21AE-4E4B-BEEE-9F9A25491BC8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xmlns="" id="{623185EA-C328-48B6-A105-C11C66AAE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xmlns="" id="{342729A2-0C0A-438D-A4D8-6E8BB526541E}"/>
              </a:ext>
            </a:extLst>
          </p:cNvPr>
          <p:cNvSpPr/>
          <p:nvPr/>
        </p:nvSpPr>
        <p:spPr>
          <a:xfrm>
            <a:off x="24532" y="6340109"/>
            <a:ext cx="2218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รหัสวิชา 3204-2105</a:t>
            </a:r>
          </a:p>
        </p:txBody>
      </p:sp>
      <p:pic>
        <p:nvPicPr>
          <p:cNvPr id="1026" name="Picture 2" descr="MIS Singburi62">
            <a:extLst>
              <a:ext uri="{FF2B5EF4-FFF2-40B4-BE49-F238E27FC236}">
                <a16:creationId xmlns:a16="http://schemas.microsoft.com/office/drawing/2014/main" xmlns="" id="{9CA623B8-3782-4A5D-81D0-5D2833C64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2348880"/>
            <a:ext cx="3743697" cy="292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AFF9339-D00F-49E8-A9C5-D39289DEE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92" y="2792542"/>
            <a:ext cx="770485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5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บทที่ 5 การพัฒนาระบบสารสนเทศ และ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th-TH" sz="5400" b="1" dirty="0">
                <a:solidFill>
                  <a:schemeClr val="accent5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ระบบสารสนเทศสำหรับองค์กรยุคใหม่</a:t>
            </a:r>
            <a:endParaRPr kumimoji="0" lang="en-US" altLang="th-TH" sz="5400" b="1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5" name="Picture 2" descr="Software Development Life Cycle (SDLC) คืออะไร | by Sunpetch Boriboon |  Med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4546868"/>
            <a:ext cx="2209428" cy="170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472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nowledge Management System Stock Photo, Picture And Royalty Free Image.  Image 33424275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212" y="2419147"/>
            <a:ext cx="4684324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DD54C3-47C2-45B4-819E-7B2ED71C6C02}"/>
              </a:ext>
            </a:extLst>
          </p:cNvPr>
          <p:cNvSpPr/>
          <p:nvPr/>
        </p:nvSpPr>
        <p:spPr>
          <a:xfrm>
            <a:off x="983432" y="476672"/>
            <a:ext cx="1051316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บทที่ 5 การพัฒนาระบบสารสนเทศ และระบบสารสนเทศสำหรับองค์กรยุคใหม่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xmlns="" id="{F403040A-570D-4C21-98D0-BB972317A96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F026A3F3-C0C3-40E9-B128-1D5C510EF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68314"/>
            <a:ext cx="692570" cy="389686"/>
          </a:xfrm>
          <a:prstGeom prst="rect">
            <a:avLst/>
          </a:prstGeom>
        </p:spPr>
      </p:pic>
      <p:sp>
        <p:nvSpPr>
          <p:cNvPr id="16" name="สี่เหลี่ยมผืนผ้า 8">
            <a:extLst>
              <a:ext uri="{FF2B5EF4-FFF2-40B4-BE49-F238E27FC236}">
                <a16:creationId xmlns:a16="http://schemas.microsoft.com/office/drawing/2014/main" xmlns="" id="{0E62702A-31E0-4CB4-B310-72F92696A62A}"/>
              </a:ext>
            </a:extLst>
          </p:cNvPr>
          <p:cNvSpPr/>
          <p:nvPr/>
        </p:nvSpPr>
        <p:spPr>
          <a:xfrm>
            <a:off x="3388" y="5991671"/>
            <a:ext cx="4320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9</a:t>
            </a:r>
            <a:endParaRPr lang="en-US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8" name="สี่เหลี่ยมผืนผ้า 8">
            <a:extLst>
              <a:ext uri="{FF2B5EF4-FFF2-40B4-BE49-F238E27FC236}">
                <a16:creationId xmlns:a16="http://schemas.microsoft.com/office/drawing/2014/main" xmlns="" id="{5BF77802-0411-4883-984E-31C3819E4BD6}"/>
              </a:ext>
            </a:extLst>
          </p:cNvPr>
          <p:cNvSpPr/>
          <p:nvPr/>
        </p:nvSpPr>
        <p:spPr>
          <a:xfrm>
            <a:off x="950609" y="2645806"/>
            <a:ext cx="52173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	เป็นระบบที่ช่วยส่งเสริมองค์กรให้สามารถนำไปสู่กระบวนการจัดการที่ดีได้ และทำให้สิ่งที่กำลังทำอยู่ในขณะนั้น ดำเนินไปได้ด้วยดี เนื่องจากได้มีการนำความรู้ความชำนาญไปใช้ให้เกิดประโยชน์ อีกทั้งยังนำมาช่วยปรับปรุงกระลวนการธุรกิจและการตัดสินใจให้ดียิ่งขั้น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สี่เหลี่ยมผืนผ้า 8">
            <a:extLst>
              <a:ext uri="{FF2B5EF4-FFF2-40B4-BE49-F238E27FC236}">
                <a16:creationId xmlns:a16="http://schemas.microsoft.com/office/drawing/2014/main" xmlns="" id="{CDA169E7-2ED7-46CF-B8BE-C7FB276FFDBE}"/>
              </a:ext>
            </a:extLst>
          </p:cNvPr>
          <p:cNvSpPr/>
          <p:nvPr/>
        </p:nvSpPr>
        <p:spPr>
          <a:xfrm>
            <a:off x="980815" y="1772816"/>
            <a:ext cx="7923497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ระบบจัดการความรู้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(Knowledge Management </a:t>
            </a:r>
            <a:r>
              <a:rPr lang="en-US" sz="36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System : KMS)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8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DD54C3-47C2-45B4-819E-7B2ED71C6C02}"/>
              </a:ext>
            </a:extLst>
          </p:cNvPr>
          <p:cNvSpPr/>
          <p:nvPr/>
        </p:nvSpPr>
        <p:spPr>
          <a:xfrm>
            <a:off x="983432" y="476672"/>
            <a:ext cx="1051316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บทที่ 5 การพัฒนาระบบสารสนเทศ และระบบสารสนเทศสำหรับองค์กรยุคใหม่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xmlns="" id="{F403040A-570D-4C21-98D0-BB972317A96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F026A3F3-C0C3-40E9-B128-1D5C510EF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8314"/>
            <a:ext cx="692570" cy="389686"/>
          </a:xfrm>
          <a:prstGeom prst="rect">
            <a:avLst/>
          </a:prstGeom>
        </p:spPr>
      </p:pic>
      <p:sp>
        <p:nvSpPr>
          <p:cNvPr id="16" name="สี่เหลี่ยมผืนผ้า 8">
            <a:extLst>
              <a:ext uri="{FF2B5EF4-FFF2-40B4-BE49-F238E27FC236}">
                <a16:creationId xmlns:a16="http://schemas.microsoft.com/office/drawing/2014/main" xmlns="" id="{0E62702A-31E0-4CB4-B310-72F92696A62A}"/>
              </a:ext>
            </a:extLst>
          </p:cNvPr>
          <p:cNvSpPr/>
          <p:nvPr/>
        </p:nvSpPr>
        <p:spPr>
          <a:xfrm>
            <a:off x="3388" y="5991671"/>
            <a:ext cx="4320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10</a:t>
            </a:r>
            <a:endParaRPr lang="en-US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8" name="สี่เหลี่ยมผืนผ้า 8">
            <a:extLst>
              <a:ext uri="{FF2B5EF4-FFF2-40B4-BE49-F238E27FC236}">
                <a16:creationId xmlns:a16="http://schemas.microsoft.com/office/drawing/2014/main" xmlns="" id="{5BF77802-0411-4883-984E-31C3819E4BD6}"/>
              </a:ext>
            </a:extLst>
          </p:cNvPr>
          <p:cNvSpPr/>
          <p:nvPr/>
        </p:nvSpPr>
        <p:spPr>
          <a:xfrm>
            <a:off x="950609" y="2645806"/>
            <a:ext cx="52173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1. การบ่งชี้ความรู้</a:t>
            </a:r>
          </a:p>
          <a:p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2. การสร้างและแสวงหาความรู้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3200" b="1" dirty="0" err="1" smtClean="0">
                <a:latin typeface="SP SUAN DUSIT" panose="02000000000000000000" pitchFamily="2" charset="0"/>
                <a:cs typeface="SP SUAN DUSIT" panose="02000000000000000000" pitchFamily="2" charset="0"/>
              </a:rPr>
              <a:t>การจัด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ความรู้ให้เป็นระบบ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4. การประมวลและกลั่นกรองความรู้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5. การเข้าถึงความรู้</a:t>
            </a:r>
          </a:p>
          <a:p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6. การแบ่งปันแลกเปลี่ยนความรู้</a:t>
            </a:r>
          </a:p>
          <a:p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7. การเรียนรู้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สี่เหลี่ยมผืนผ้า 8">
            <a:extLst>
              <a:ext uri="{FF2B5EF4-FFF2-40B4-BE49-F238E27FC236}">
                <a16:creationId xmlns:a16="http://schemas.microsoft.com/office/drawing/2014/main" xmlns="" id="{CDA169E7-2ED7-46CF-B8BE-C7FB276FFDBE}"/>
              </a:ext>
            </a:extLst>
          </p:cNvPr>
          <p:cNvSpPr/>
          <p:nvPr/>
        </p:nvSpPr>
        <p:spPr>
          <a:xfrm>
            <a:off x="980815" y="1772816"/>
            <a:ext cx="3242977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วงจรระบบจัดการความรู้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2" name="AutoShape 2" descr="วงจรการจัดการความรู้ในองค์กร 7 ขั้นตอน | Thanakrit Lersmethasakul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4" descr="วงจรการจัดการความรู้ในองค์กร 7 ขั้นตอน | Thanakrit Lersmethasakul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" name="AutoShape 6" descr="Untitled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856" y="2142980"/>
            <a:ext cx="692467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7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DD54C3-47C2-45B4-819E-7B2ED71C6C02}"/>
              </a:ext>
            </a:extLst>
          </p:cNvPr>
          <p:cNvSpPr/>
          <p:nvPr/>
        </p:nvSpPr>
        <p:spPr>
          <a:xfrm>
            <a:off x="983432" y="476672"/>
            <a:ext cx="1051316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บทที่ 5 การพัฒนาระบบสารสนเทศ และระบบสารสนเทศสำหรับองค์กรยุคใหม่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xmlns="" id="{F403040A-570D-4C21-98D0-BB972317A96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F026A3F3-C0C3-40E9-B128-1D5C510EF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8314"/>
            <a:ext cx="692570" cy="389686"/>
          </a:xfrm>
          <a:prstGeom prst="rect">
            <a:avLst/>
          </a:prstGeom>
        </p:spPr>
      </p:pic>
      <p:sp>
        <p:nvSpPr>
          <p:cNvPr id="16" name="สี่เหลี่ยมผืนผ้า 8">
            <a:extLst>
              <a:ext uri="{FF2B5EF4-FFF2-40B4-BE49-F238E27FC236}">
                <a16:creationId xmlns:a16="http://schemas.microsoft.com/office/drawing/2014/main" xmlns="" id="{0E62702A-31E0-4CB4-B310-72F92696A62A}"/>
              </a:ext>
            </a:extLst>
          </p:cNvPr>
          <p:cNvSpPr/>
          <p:nvPr/>
        </p:nvSpPr>
        <p:spPr>
          <a:xfrm>
            <a:off x="3388" y="5991671"/>
            <a:ext cx="4320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11</a:t>
            </a:r>
            <a:endParaRPr lang="en-US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8" name="สี่เหลี่ยมผืนผ้า 8">
            <a:extLst>
              <a:ext uri="{FF2B5EF4-FFF2-40B4-BE49-F238E27FC236}">
                <a16:creationId xmlns:a16="http://schemas.microsoft.com/office/drawing/2014/main" xmlns="" id="{5BF77802-0411-4883-984E-31C3819E4BD6}"/>
              </a:ext>
            </a:extLst>
          </p:cNvPr>
          <p:cNvSpPr/>
          <p:nvPr/>
        </p:nvSpPr>
        <p:spPr>
          <a:xfrm>
            <a:off x="950609" y="2645806"/>
            <a:ext cx="45693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	หมายถึง การดำเนินธุรกรรมทางด้านการค้าผ่านอิเล็กทรอนิกส์ ที่เกี่ยวข้องกับกระบวนการซื้อสินค้า ขายสินค้า การแลกเปลี่ยนสินค้า/บริการ หรือสารสนเทศผ่านระบบอินเทอร์เน็ต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สี่เหลี่ยมผืนผ้า 8">
            <a:extLst>
              <a:ext uri="{FF2B5EF4-FFF2-40B4-BE49-F238E27FC236}">
                <a16:creationId xmlns:a16="http://schemas.microsoft.com/office/drawing/2014/main" xmlns="" id="{CDA169E7-2ED7-46CF-B8BE-C7FB276FFDBE}"/>
              </a:ext>
            </a:extLst>
          </p:cNvPr>
          <p:cNvSpPr/>
          <p:nvPr/>
        </p:nvSpPr>
        <p:spPr>
          <a:xfrm>
            <a:off x="980815" y="1772816"/>
            <a:ext cx="3459001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อีคอมเมิร์ซ </a:t>
            </a:r>
            <a:r>
              <a:rPr lang="th-TH" sz="36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(</a:t>
            </a:r>
            <a:r>
              <a:rPr lang="en-US" sz="36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e-Commerce</a:t>
            </a:r>
            <a:r>
              <a:rPr lang="th-TH" sz="36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9218" name="Picture 2" descr="E-Commerce ไทยโตแรงที่สุดในอาเซียนยอดปี 61 พุ่งสูง 3.2 ล้านล้านบาท -  บริการจัดทำเว็บไซต์ e-Commerce » บริการจัดทำเว็บไซต์ e-Commer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2235428"/>
            <a:ext cx="5066997" cy="33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75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DD54C3-47C2-45B4-819E-7B2ED71C6C02}"/>
              </a:ext>
            </a:extLst>
          </p:cNvPr>
          <p:cNvSpPr/>
          <p:nvPr/>
        </p:nvSpPr>
        <p:spPr>
          <a:xfrm>
            <a:off x="983432" y="476672"/>
            <a:ext cx="1051316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บทที่ 5 การพัฒนาระบบสารสนเทศ และระบบสารสนเทศสำหรับองค์กรยุคใหม่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xmlns="" id="{F403040A-570D-4C21-98D0-BB972317A96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F026A3F3-C0C3-40E9-B128-1D5C510EF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8314"/>
            <a:ext cx="692570" cy="389686"/>
          </a:xfrm>
          <a:prstGeom prst="rect">
            <a:avLst/>
          </a:prstGeom>
        </p:spPr>
      </p:pic>
      <p:sp>
        <p:nvSpPr>
          <p:cNvPr id="16" name="สี่เหลี่ยมผืนผ้า 8">
            <a:extLst>
              <a:ext uri="{FF2B5EF4-FFF2-40B4-BE49-F238E27FC236}">
                <a16:creationId xmlns:a16="http://schemas.microsoft.com/office/drawing/2014/main" xmlns="" id="{0E62702A-31E0-4CB4-B310-72F92696A62A}"/>
              </a:ext>
            </a:extLst>
          </p:cNvPr>
          <p:cNvSpPr/>
          <p:nvPr/>
        </p:nvSpPr>
        <p:spPr>
          <a:xfrm>
            <a:off x="3388" y="5991671"/>
            <a:ext cx="4320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12</a:t>
            </a:r>
            <a:endParaRPr lang="en-US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8" name="สี่เหลี่ยมผืนผ้า 8">
            <a:extLst>
              <a:ext uri="{FF2B5EF4-FFF2-40B4-BE49-F238E27FC236}">
                <a16:creationId xmlns:a16="http://schemas.microsoft.com/office/drawing/2014/main" xmlns="" id="{5BF77802-0411-4883-984E-31C3819E4BD6}"/>
              </a:ext>
            </a:extLst>
          </p:cNvPr>
          <p:cNvSpPr/>
          <p:nvPr/>
        </p:nvSpPr>
        <p:spPr>
          <a:xfrm>
            <a:off x="950609" y="2645806"/>
            <a:ext cx="39932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1. ภาคธุรกิจกับผู้บริโภค (</a:t>
            </a:r>
            <a:r>
              <a:rPr lang="en-US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B2C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สี่เหลี่ยมผืนผ้า 8">
            <a:extLst>
              <a:ext uri="{FF2B5EF4-FFF2-40B4-BE49-F238E27FC236}">
                <a16:creationId xmlns:a16="http://schemas.microsoft.com/office/drawing/2014/main" xmlns="" id="{CDA169E7-2ED7-46CF-B8BE-C7FB276FFDBE}"/>
              </a:ext>
            </a:extLst>
          </p:cNvPr>
          <p:cNvSpPr/>
          <p:nvPr/>
        </p:nvSpPr>
        <p:spPr>
          <a:xfrm>
            <a:off x="980815" y="1772816"/>
            <a:ext cx="2954945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ประเภทของอีคอมเมิร์ซ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10242" name="Picture 2" descr="สรุปเนื้อหาวิชา การจัดการธุรกิจอิเล็กทรอนิกส์ (BCOM 4202): 2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3301690"/>
            <a:ext cx="3245346" cy="292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สี่เหลี่ยมผืนผ้า 8">
            <a:extLst>
              <a:ext uri="{FF2B5EF4-FFF2-40B4-BE49-F238E27FC236}">
                <a16:creationId xmlns:a16="http://schemas.microsoft.com/office/drawing/2014/main" xmlns="" id="{5BF77802-0411-4883-984E-31C3819E4BD6}"/>
              </a:ext>
            </a:extLst>
          </p:cNvPr>
          <p:cNvSpPr/>
          <p:nvPr/>
        </p:nvSpPr>
        <p:spPr>
          <a:xfrm>
            <a:off x="5447928" y="2645806"/>
            <a:ext cx="39932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2. ภาค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ธุรกิจกับภาคธุรกิจ 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(</a:t>
            </a:r>
            <a:r>
              <a:rPr lang="en-US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B2B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912" y="3301690"/>
            <a:ext cx="4623436" cy="268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9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DD54C3-47C2-45B4-819E-7B2ED71C6C02}"/>
              </a:ext>
            </a:extLst>
          </p:cNvPr>
          <p:cNvSpPr/>
          <p:nvPr/>
        </p:nvSpPr>
        <p:spPr>
          <a:xfrm>
            <a:off x="983432" y="476672"/>
            <a:ext cx="1051316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บทที่ 5 การพัฒนาระบบสารสนเทศ และระบบสารสนเทศสำหรับองค์กรยุคใหม่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xmlns="" id="{F403040A-570D-4C21-98D0-BB972317A96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F026A3F3-C0C3-40E9-B128-1D5C510EF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8314"/>
            <a:ext cx="692570" cy="389686"/>
          </a:xfrm>
          <a:prstGeom prst="rect">
            <a:avLst/>
          </a:prstGeom>
        </p:spPr>
      </p:pic>
      <p:sp>
        <p:nvSpPr>
          <p:cNvPr id="16" name="สี่เหลี่ยมผืนผ้า 8">
            <a:extLst>
              <a:ext uri="{FF2B5EF4-FFF2-40B4-BE49-F238E27FC236}">
                <a16:creationId xmlns:a16="http://schemas.microsoft.com/office/drawing/2014/main" xmlns="" id="{0E62702A-31E0-4CB4-B310-72F92696A62A}"/>
              </a:ext>
            </a:extLst>
          </p:cNvPr>
          <p:cNvSpPr/>
          <p:nvPr/>
        </p:nvSpPr>
        <p:spPr>
          <a:xfrm>
            <a:off x="3388" y="5991671"/>
            <a:ext cx="4320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13</a:t>
            </a:r>
            <a:endParaRPr lang="en-US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8" name="สี่เหลี่ยมผืนผ้า 8">
            <a:extLst>
              <a:ext uri="{FF2B5EF4-FFF2-40B4-BE49-F238E27FC236}">
                <a16:creationId xmlns:a16="http://schemas.microsoft.com/office/drawing/2014/main" xmlns="" id="{5BF77802-0411-4883-984E-31C3819E4BD6}"/>
              </a:ext>
            </a:extLst>
          </p:cNvPr>
          <p:cNvSpPr/>
          <p:nvPr/>
        </p:nvSpPr>
        <p:spPr>
          <a:xfrm>
            <a:off x="950609" y="2645806"/>
            <a:ext cx="39932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3. ผู้บริโภคกับ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ผู้บริโภค 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(</a:t>
            </a:r>
            <a:r>
              <a:rPr lang="en-US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C2C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สี่เหลี่ยมผืนผ้า 8">
            <a:extLst>
              <a:ext uri="{FF2B5EF4-FFF2-40B4-BE49-F238E27FC236}">
                <a16:creationId xmlns:a16="http://schemas.microsoft.com/office/drawing/2014/main" xmlns="" id="{CDA169E7-2ED7-46CF-B8BE-C7FB276FFDBE}"/>
              </a:ext>
            </a:extLst>
          </p:cNvPr>
          <p:cNvSpPr/>
          <p:nvPr/>
        </p:nvSpPr>
        <p:spPr>
          <a:xfrm>
            <a:off x="980815" y="1772816"/>
            <a:ext cx="2954945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ประเภทของอีคอมเมิร์ซ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1" name="สี่เหลี่ยมผืนผ้า 8">
            <a:extLst>
              <a:ext uri="{FF2B5EF4-FFF2-40B4-BE49-F238E27FC236}">
                <a16:creationId xmlns:a16="http://schemas.microsoft.com/office/drawing/2014/main" xmlns="" id="{5BF77802-0411-4883-984E-31C3819E4BD6}"/>
              </a:ext>
            </a:extLst>
          </p:cNvPr>
          <p:cNvSpPr/>
          <p:nvPr/>
        </p:nvSpPr>
        <p:spPr>
          <a:xfrm>
            <a:off x="5447928" y="2645806"/>
            <a:ext cx="39932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. ผู้บริโภค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กับ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ภาคธุรกิจ 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(</a:t>
            </a:r>
            <a:r>
              <a:rPr lang="en-US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C2B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2" name="AutoShape 2" descr="Project : DiCY Digital Literacy Thailand Project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5124" name="Picture 4" descr="TARAD.com | E-Commerce Sevice บริการด้านการตลาดออนไลน์ ครบวงจร  รับสร้างและดูแลสื่อโฆษณาออนไลน์ เปิดร้านค้าออนไลน์ ฟรี บริการระบบ  U-commerce Digital Marketing และ One stop E-commerce Solution Services  ที่เดียวจบครบทุกอย่างที่ต้องการ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217" y="3230580"/>
            <a:ext cx="2971575" cy="278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ypes of eCommerce - Top10OnlineBu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642" y="3308822"/>
            <a:ext cx="3507103" cy="263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19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DD54C3-47C2-45B4-819E-7B2ED71C6C02}"/>
              </a:ext>
            </a:extLst>
          </p:cNvPr>
          <p:cNvSpPr/>
          <p:nvPr/>
        </p:nvSpPr>
        <p:spPr>
          <a:xfrm>
            <a:off x="983432" y="476672"/>
            <a:ext cx="1051316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บทที่ 5 การพัฒนาระบบสารสนเทศ และระบบสารสนเทศสำหรับองค์กรยุคใหม่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xmlns="" id="{F403040A-570D-4C21-98D0-BB972317A96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F026A3F3-C0C3-40E9-B128-1D5C510EF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8314"/>
            <a:ext cx="692570" cy="389686"/>
          </a:xfrm>
          <a:prstGeom prst="rect">
            <a:avLst/>
          </a:prstGeom>
        </p:spPr>
      </p:pic>
      <p:sp>
        <p:nvSpPr>
          <p:cNvPr id="16" name="สี่เหลี่ยมผืนผ้า 8">
            <a:extLst>
              <a:ext uri="{FF2B5EF4-FFF2-40B4-BE49-F238E27FC236}">
                <a16:creationId xmlns:a16="http://schemas.microsoft.com/office/drawing/2014/main" xmlns="" id="{0E62702A-31E0-4CB4-B310-72F92696A62A}"/>
              </a:ext>
            </a:extLst>
          </p:cNvPr>
          <p:cNvSpPr/>
          <p:nvPr/>
        </p:nvSpPr>
        <p:spPr>
          <a:xfrm>
            <a:off x="3388" y="5991671"/>
            <a:ext cx="4320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14</a:t>
            </a:r>
            <a:endParaRPr lang="en-US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8" name="สี่เหลี่ยมผืนผ้า 8">
            <a:extLst>
              <a:ext uri="{FF2B5EF4-FFF2-40B4-BE49-F238E27FC236}">
                <a16:creationId xmlns:a16="http://schemas.microsoft.com/office/drawing/2014/main" xmlns="" id="{5BF77802-0411-4883-984E-31C3819E4BD6}"/>
              </a:ext>
            </a:extLst>
          </p:cNvPr>
          <p:cNvSpPr/>
          <p:nvPr/>
        </p:nvSpPr>
        <p:spPr>
          <a:xfrm>
            <a:off x="950609" y="2645806"/>
            <a:ext cx="39932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. ภาคธุรกิจกับ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พนักงาน (</a:t>
            </a:r>
            <a:r>
              <a:rPr lang="en-US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B2E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สี่เหลี่ยมผืนผ้า 8">
            <a:extLst>
              <a:ext uri="{FF2B5EF4-FFF2-40B4-BE49-F238E27FC236}">
                <a16:creationId xmlns:a16="http://schemas.microsoft.com/office/drawing/2014/main" xmlns="" id="{CDA169E7-2ED7-46CF-B8BE-C7FB276FFDBE}"/>
              </a:ext>
            </a:extLst>
          </p:cNvPr>
          <p:cNvSpPr/>
          <p:nvPr/>
        </p:nvSpPr>
        <p:spPr>
          <a:xfrm>
            <a:off x="980815" y="1772816"/>
            <a:ext cx="2954945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ประเภทของอีคอมเมิร์ซ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1" name="สี่เหลี่ยมผืนผ้า 8">
            <a:extLst>
              <a:ext uri="{FF2B5EF4-FFF2-40B4-BE49-F238E27FC236}">
                <a16:creationId xmlns:a16="http://schemas.microsoft.com/office/drawing/2014/main" xmlns="" id="{5BF77802-0411-4883-984E-31C3819E4BD6}"/>
              </a:ext>
            </a:extLst>
          </p:cNvPr>
          <p:cNvSpPr/>
          <p:nvPr/>
        </p:nvSpPr>
        <p:spPr>
          <a:xfrm>
            <a:off x="5447928" y="2645806"/>
            <a:ext cx="5112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6. รัฐบาลอิเล็กทรอนิกส์ 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(</a:t>
            </a:r>
            <a:r>
              <a:rPr lang="en-US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e-Government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098" name="Picture 2" descr="Thailand eGovernment (@eGovThailand) | Twi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544" y="3214505"/>
            <a:ext cx="2878792" cy="287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ระบบสารสนเทศเพื่อการจัดการสมัยใหม่: บทที่ 6  โครงสร้างของระบบพาณิชย์อิเล็กทรอนิกส์และกระบวนการทางพาณิชย์อิเล็กทรอนิกส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16" y="3433874"/>
            <a:ext cx="4470648" cy="269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3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DD54C3-47C2-45B4-819E-7B2ED71C6C02}"/>
              </a:ext>
            </a:extLst>
          </p:cNvPr>
          <p:cNvSpPr/>
          <p:nvPr/>
        </p:nvSpPr>
        <p:spPr>
          <a:xfrm>
            <a:off x="983432" y="476672"/>
            <a:ext cx="1051316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บทที่ 5 การพัฒนาระบบสารสนเทศ และระบบสารสนเทศสำหรับองค์กรยุคใหม่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xmlns="" id="{F403040A-570D-4C21-98D0-BB972317A96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F026A3F3-C0C3-40E9-B128-1D5C510EF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8314"/>
            <a:ext cx="692570" cy="389686"/>
          </a:xfrm>
          <a:prstGeom prst="rect">
            <a:avLst/>
          </a:prstGeom>
        </p:spPr>
      </p:pic>
      <p:sp>
        <p:nvSpPr>
          <p:cNvPr id="16" name="สี่เหลี่ยมผืนผ้า 8">
            <a:extLst>
              <a:ext uri="{FF2B5EF4-FFF2-40B4-BE49-F238E27FC236}">
                <a16:creationId xmlns:a16="http://schemas.microsoft.com/office/drawing/2014/main" xmlns="" id="{0E62702A-31E0-4CB4-B310-72F92696A62A}"/>
              </a:ext>
            </a:extLst>
          </p:cNvPr>
          <p:cNvSpPr/>
          <p:nvPr/>
        </p:nvSpPr>
        <p:spPr>
          <a:xfrm>
            <a:off x="3388" y="5991671"/>
            <a:ext cx="4320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15</a:t>
            </a:r>
            <a:endParaRPr lang="en-US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8" name="สี่เหลี่ยมผืนผ้า 8">
            <a:extLst>
              <a:ext uri="{FF2B5EF4-FFF2-40B4-BE49-F238E27FC236}">
                <a16:creationId xmlns:a16="http://schemas.microsoft.com/office/drawing/2014/main" xmlns="" id="{5BF77802-0411-4883-984E-31C3819E4BD6}"/>
              </a:ext>
            </a:extLst>
          </p:cNvPr>
          <p:cNvSpPr/>
          <p:nvPr/>
        </p:nvSpPr>
        <p:spPr>
          <a:xfrm>
            <a:off x="950609" y="2645806"/>
            <a:ext cx="1083402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เป็นวิธีการบริหารจัดการภาครัฐสมัยใหม่ ที่มุ่งเน้นการนำเทคโนโลยีคอมพิวเตอร์และระบบเครือข่ายมาใช้เพื่อเพิ่มประสิทธิภาพการทำงานของหน่วยงานภาครัฐ ซึ่งครอบคลุมงานบริการแก่ประชาชน ภาคธุรกิจ แม้กระทั้งพนักงานของรัฐ แบ่งได้เป็น</a:t>
            </a:r>
          </a:p>
          <a:p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1. ภาครัฐกับประชาชน (</a:t>
            </a:r>
            <a:r>
              <a:rPr lang="en-US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G2C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ภาครัฐ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กับ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ภาคธุรกิจ (</a:t>
            </a:r>
            <a:r>
              <a:rPr lang="en-US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G2B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) </a:t>
            </a:r>
            <a:endParaRPr lang="th-TH" sz="3200" b="1" dirty="0" smtClean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ภาครัฐ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กับภาครัฐ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</a:t>
            </a:r>
            <a:r>
              <a:rPr lang="en-US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G2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ฌ)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ภาครัฐ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กับ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พนักงานของรัฐ (</a:t>
            </a:r>
            <a:r>
              <a:rPr lang="en-US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G2E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สี่เหลี่ยมผืนผ้า 8">
            <a:extLst>
              <a:ext uri="{FF2B5EF4-FFF2-40B4-BE49-F238E27FC236}">
                <a16:creationId xmlns:a16="http://schemas.microsoft.com/office/drawing/2014/main" xmlns="" id="{CDA169E7-2ED7-46CF-B8BE-C7FB276FFDBE}"/>
              </a:ext>
            </a:extLst>
          </p:cNvPr>
          <p:cNvSpPr/>
          <p:nvPr/>
        </p:nvSpPr>
        <p:spPr>
          <a:xfrm>
            <a:off x="980815" y="1772816"/>
            <a:ext cx="4827153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รัฐบาลอิเล็กทรอนิกส์ (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e-Government)</a:t>
            </a:r>
          </a:p>
        </p:txBody>
      </p:sp>
    </p:spTree>
    <p:extLst>
      <p:ext uri="{BB962C8B-B14F-4D97-AF65-F5344CB8AC3E}">
        <p14:creationId xmlns:p14="http://schemas.microsoft.com/office/powerpoint/2010/main" val="388140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DD54C3-47C2-45B4-819E-7B2ED71C6C02}"/>
              </a:ext>
            </a:extLst>
          </p:cNvPr>
          <p:cNvSpPr/>
          <p:nvPr/>
        </p:nvSpPr>
        <p:spPr>
          <a:xfrm>
            <a:off x="983432" y="476672"/>
            <a:ext cx="1051316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บทที่ 5 การพัฒนาระบบสารสนเทศ และระบบสารสนเทศสำหรับองค์กรยุคใหม่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xmlns="" id="{F403040A-570D-4C21-98D0-BB972317A96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F026A3F3-C0C3-40E9-B128-1D5C510EF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8314"/>
            <a:ext cx="692570" cy="389686"/>
          </a:xfrm>
          <a:prstGeom prst="rect">
            <a:avLst/>
          </a:prstGeom>
        </p:spPr>
      </p:pic>
      <p:sp>
        <p:nvSpPr>
          <p:cNvPr id="16" name="สี่เหลี่ยมผืนผ้า 8">
            <a:extLst>
              <a:ext uri="{FF2B5EF4-FFF2-40B4-BE49-F238E27FC236}">
                <a16:creationId xmlns:a16="http://schemas.microsoft.com/office/drawing/2014/main" xmlns="" id="{0E62702A-31E0-4CB4-B310-72F92696A62A}"/>
              </a:ext>
            </a:extLst>
          </p:cNvPr>
          <p:cNvSpPr/>
          <p:nvPr/>
        </p:nvSpPr>
        <p:spPr>
          <a:xfrm>
            <a:off x="3388" y="5991671"/>
            <a:ext cx="4320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16</a:t>
            </a:r>
            <a:endParaRPr lang="en-US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8" name="สี่เหลี่ยมผืนผ้า 8">
            <a:extLst>
              <a:ext uri="{FF2B5EF4-FFF2-40B4-BE49-F238E27FC236}">
                <a16:creationId xmlns:a16="http://schemas.microsoft.com/office/drawing/2014/main" xmlns="" id="{5BF77802-0411-4883-984E-31C3819E4BD6}"/>
              </a:ext>
            </a:extLst>
          </p:cNvPr>
          <p:cNvSpPr/>
          <p:nvPr/>
        </p:nvSpPr>
        <p:spPr>
          <a:xfrm>
            <a:off x="950609" y="2645806"/>
            <a:ext cx="50013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คือ อีคอมเมิร์ซในอีกรูปแบบหนึ่ง จะแตกต่างกันเพียงรูปแบบการเชื่อมต่อการใช้งานที่เป็นแบบไร้สายผ่านระบบเซลล์โฟนหรือโทรศัพท์เคลื่อนที่ รวมถึงอุปกรณ์พกพาต่าง ๆ</a:t>
            </a:r>
          </a:p>
        </p:txBody>
      </p:sp>
      <p:sp>
        <p:nvSpPr>
          <p:cNvPr id="10" name="สี่เหลี่ยมผืนผ้า 8">
            <a:extLst>
              <a:ext uri="{FF2B5EF4-FFF2-40B4-BE49-F238E27FC236}">
                <a16:creationId xmlns:a16="http://schemas.microsoft.com/office/drawing/2014/main" xmlns="" id="{CDA169E7-2ED7-46CF-B8BE-C7FB276FFDBE}"/>
              </a:ext>
            </a:extLst>
          </p:cNvPr>
          <p:cNvSpPr/>
          <p:nvPr/>
        </p:nvSpPr>
        <p:spPr>
          <a:xfrm>
            <a:off x="980815" y="1772816"/>
            <a:ext cx="4827153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เอ็มคอมเมิร์ซ (</a:t>
            </a:r>
            <a:r>
              <a:rPr lang="en-US" sz="36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m-Commerce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1026" name="Picture 2" descr="What is M-Commerce? Difference Between E-Commerce and M-Commerc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8750" l="2375" r="99500">
                        <a14:foregroundMark x1="22625" y1="20000" x2="22625" y2="20000"/>
                        <a14:foregroundMark x1="42250" y1="26250" x2="42250" y2="26250"/>
                        <a14:foregroundMark x1="36875" y1="52750" x2="36875" y2="52750"/>
                        <a14:foregroundMark x1="51000" y1="66000" x2="51000" y2="66000"/>
                        <a14:foregroundMark x1="68000" y1="57500" x2="68000" y2="57500"/>
                        <a14:foregroundMark x1="65250" y1="62500" x2="65250" y2="62500"/>
                        <a14:foregroundMark x1="66500" y1="37000" x2="66500" y2="37000"/>
                        <a14:foregroundMark x1="36250" y1="38750" x2="36250" y2="38750"/>
                        <a14:foregroundMark x1="37750" y1="20000" x2="37750" y2="20000"/>
                        <a14:foregroundMark x1="42625" y1="14000" x2="42625" y2="14000"/>
                        <a14:foregroundMark x1="47750" y1="13500" x2="47750" y2="13500"/>
                        <a14:foregroundMark x1="51000" y1="12750" x2="51000" y2="12750"/>
                        <a14:foregroundMark x1="54625" y1="10500" x2="54625" y2="10500"/>
                        <a14:foregroundMark x1="57125" y1="11750" x2="57125" y2="11750"/>
                        <a14:foregroundMark x1="59500" y1="11750" x2="59500" y2="11750"/>
                        <a14:foregroundMark x1="56750" y1="17000" x2="56750" y2="17000"/>
                        <a14:foregroundMark x1="46250" y1="28500" x2="46250" y2="28500"/>
                        <a14:foregroundMark x1="48875" y1="28000" x2="48875" y2="28000"/>
                        <a14:foregroundMark x1="55625" y1="26750" x2="55625" y2="26750"/>
                        <a14:foregroundMark x1="59500" y1="25000" x2="59500" y2="25000"/>
                        <a14:foregroundMark x1="62000" y1="25000" x2="62000" y2="25000"/>
                        <a14:foregroundMark x1="66500" y1="25000" x2="66500" y2="25000"/>
                        <a14:foregroundMark x1="67625" y1="21250" x2="67625" y2="21250"/>
                        <a14:foregroundMark x1="50125" y1="57000" x2="50125" y2="57000"/>
                        <a14:foregroundMark x1="25000" y1="31500" x2="25000" y2="31500"/>
                        <a14:foregroundMark x1="70125" y1="82500" x2="70125" y2="82500"/>
                        <a14:foregroundMark x1="56250" y1="95000" x2="56250" y2="95000"/>
                        <a14:foregroundMark x1="56500" y1="75750" x2="56500" y2="75750"/>
                        <a14:foregroundMark x1="56500" y1="80500" x2="56500" y2="80500"/>
                        <a14:foregroundMark x1="70375" y1="66000" x2="70375" y2="66000"/>
                        <a14:foregroundMark x1="41375" y1="83000" x2="41375" y2="83000"/>
                        <a14:foregroundMark x1="34375" y1="85500" x2="34375" y2="85500"/>
                        <a14:foregroundMark x1="34750" y1="75750" x2="34750" y2="75750"/>
                        <a14:foregroundMark x1="33250" y1="63750" x2="33250" y2="63750"/>
                        <a14:foregroundMark x1="32000" y1="57500" x2="32000" y2="57500"/>
                        <a14:foregroundMark x1="14125" y1="71000" x2="14125" y2="71000"/>
                        <a14:foregroundMark x1="19875" y1="65500" x2="19875" y2="65500"/>
                        <a14:foregroundMark x1="21375" y1="55750" x2="21375" y2="55750"/>
                        <a14:foregroundMark x1="17500" y1="51000" x2="17500" y2="51000"/>
                        <a14:foregroundMark x1="26000" y1="51000" x2="26000" y2="51000"/>
                        <a14:foregroundMark x1="22625" y1="64250" x2="22625" y2="64250"/>
                        <a14:foregroundMark x1="19000" y1="80000" x2="19000" y2="80000"/>
                        <a14:foregroundMark x1="25000" y1="46000" x2="25000" y2="4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2419147"/>
            <a:ext cx="4512293" cy="225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41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DD54C3-47C2-45B4-819E-7B2ED71C6C02}"/>
              </a:ext>
            </a:extLst>
          </p:cNvPr>
          <p:cNvSpPr/>
          <p:nvPr/>
        </p:nvSpPr>
        <p:spPr>
          <a:xfrm>
            <a:off x="983432" y="476672"/>
            <a:ext cx="1051316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บทที่ 5 การพัฒนาระบบสารสนเทศ และระบบสารสนเทศสำหรับองค์กรยุคใหม่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xmlns="" id="{F403040A-570D-4C21-98D0-BB972317A96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F026A3F3-C0C3-40E9-B128-1D5C510EF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8314"/>
            <a:ext cx="692570" cy="389686"/>
          </a:xfrm>
          <a:prstGeom prst="rect">
            <a:avLst/>
          </a:prstGeom>
        </p:spPr>
      </p:pic>
      <p:sp>
        <p:nvSpPr>
          <p:cNvPr id="16" name="สี่เหลี่ยมผืนผ้า 8">
            <a:extLst>
              <a:ext uri="{FF2B5EF4-FFF2-40B4-BE49-F238E27FC236}">
                <a16:creationId xmlns:a16="http://schemas.microsoft.com/office/drawing/2014/main" xmlns="" id="{0E62702A-31E0-4CB4-B310-72F92696A62A}"/>
              </a:ext>
            </a:extLst>
          </p:cNvPr>
          <p:cNvSpPr/>
          <p:nvPr/>
        </p:nvSpPr>
        <p:spPr>
          <a:xfrm>
            <a:off x="3388" y="5991671"/>
            <a:ext cx="4320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17</a:t>
            </a:r>
            <a:endParaRPr lang="en-US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8" name="สี่เหลี่ยมผืนผ้า 8">
            <a:extLst>
              <a:ext uri="{FF2B5EF4-FFF2-40B4-BE49-F238E27FC236}">
                <a16:creationId xmlns:a16="http://schemas.microsoft.com/office/drawing/2014/main" xmlns="" id="{5BF77802-0411-4883-984E-31C3819E4BD6}"/>
              </a:ext>
            </a:extLst>
          </p:cNvPr>
          <p:cNvSpPr/>
          <p:nvPr/>
        </p:nvSpPr>
        <p:spPr>
          <a:xfrm>
            <a:off x="950609" y="2645806"/>
            <a:ext cx="39932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การบริการ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บอก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ตำแหน่งที่ตั้ง</a:t>
            </a:r>
          </a:p>
        </p:txBody>
      </p:sp>
      <p:sp>
        <p:nvSpPr>
          <p:cNvPr id="11" name="สี่เหลี่ยมผืนผ้า 8">
            <a:extLst>
              <a:ext uri="{FF2B5EF4-FFF2-40B4-BE49-F238E27FC236}">
                <a16:creationId xmlns:a16="http://schemas.microsoft.com/office/drawing/2014/main" xmlns="" id="{5BF77802-0411-4883-984E-31C3819E4BD6}"/>
              </a:ext>
            </a:extLst>
          </p:cNvPr>
          <p:cNvSpPr/>
          <p:nvPr/>
        </p:nvSpPr>
        <p:spPr>
          <a:xfrm>
            <a:off x="5447928" y="2645806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บริการด้านการเงินและธนาคาร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3" name="สี่เหลี่ยมผืนผ้า 8">
            <a:extLst>
              <a:ext uri="{FF2B5EF4-FFF2-40B4-BE49-F238E27FC236}">
                <a16:creationId xmlns:a16="http://schemas.microsoft.com/office/drawing/2014/main" xmlns="" id="{CDA169E7-2ED7-46CF-B8BE-C7FB276FFDBE}"/>
              </a:ext>
            </a:extLst>
          </p:cNvPr>
          <p:cNvSpPr/>
          <p:nvPr/>
        </p:nvSpPr>
        <p:spPr>
          <a:xfrm>
            <a:off x="980815" y="1772816"/>
            <a:ext cx="4827153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เอ็มคอมเมิร์ซ (</a:t>
            </a:r>
            <a:r>
              <a:rPr lang="en-US" sz="36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m-Commerce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2050" name="Picture 2" descr="Google Maps เพิ่มฟีเจอร์ใหม่ บอกความเร็วขณะรถวิ่ง  และเตือนได้ว่าความเร็วเกินหรือไม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09" y="3426900"/>
            <a:ext cx="3816424" cy="210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มิจฉาชีพกำลังโจมตีผู้ใช้แอปฯโมบายแบงค์กิ้ง (Mobile Banking) –  WeLiveSecurity Thai Edition'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74" l="9952" r="898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3445303"/>
            <a:ext cx="2846084" cy="197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88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DD54C3-47C2-45B4-819E-7B2ED71C6C02}"/>
              </a:ext>
            </a:extLst>
          </p:cNvPr>
          <p:cNvSpPr/>
          <p:nvPr/>
        </p:nvSpPr>
        <p:spPr>
          <a:xfrm>
            <a:off x="983432" y="476672"/>
            <a:ext cx="1051316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บทที่ 5 การพัฒนาระบบสารสนเทศ และระบบสารสนเทศสำหรับองค์กรยุคใหม่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xmlns="" id="{F403040A-570D-4C21-98D0-BB972317A96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F026A3F3-C0C3-40E9-B128-1D5C510EF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8314"/>
            <a:ext cx="692570" cy="389686"/>
          </a:xfrm>
          <a:prstGeom prst="rect">
            <a:avLst/>
          </a:prstGeom>
        </p:spPr>
      </p:pic>
      <p:sp>
        <p:nvSpPr>
          <p:cNvPr id="16" name="สี่เหลี่ยมผืนผ้า 8">
            <a:extLst>
              <a:ext uri="{FF2B5EF4-FFF2-40B4-BE49-F238E27FC236}">
                <a16:creationId xmlns:a16="http://schemas.microsoft.com/office/drawing/2014/main" xmlns="" id="{0E62702A-31E0-4CB4-B310-72F92696A62A}"/>
              </a:ext>
            </a:extLst>
          </p:cNvPr>
          <p:cNvSpPr/>
          <p:nvPr/>
        </p:nvSpPr>
        <p:spPr>
          <a:xfrm>
            <a:off x="3388" y="5991671"/>
            <a:ext cx="4320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18</a:t>
            </a:r>
            <a:endParaRPr lang="en-US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8" name="สี่เหลี่ยมผืนผ้า 8">
            <a:extLst>
              <a:ext uri="{FF2B5EF4-FFF2-40B4-BE49-F238E27FC236}">
                <a16:creationId xmlns:a16="http://schemas.microsoft.com/office/drawing/2014/main" xmlns="" id="{5BF77802-0411-4883-984E-31C3819E4BD6}"/>
              </a:ext>
            </a:extLst>
          </p:cNvPr>
          <p:cNvSpPr/>
          <p:nvPr/>
        </p:nvSpPr>
        <p:spPr>
          <a:xfrm>
            <a:off x="950609" y="2645806"/>
            <a:ext cx="39932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การประกาศโฆษณาแบบไร้สาย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1" name="สี่เหลี่ยมผืนผ้า 8">
            <a:extLst>
              <a:ext uri="{FF2B5EF4-FFF2-40B4-BE49-F238E27FC236}">
                <a16:creationId xmlns:a16="http://schemas.microsoft.com/office/drawing/2014/main" xmlns="" id="{5BF77802-0411-4883-984E-31C3819E4BD6}"/>
              </a:ext>
            </a:extLst>
          </p:cNvPr>
          <p:cNvSpPr/>
          <p:nvPr/>
        </p:nvSpPr>
        <p:spPr>
          <a:xfrm>
            <a:off x="5447928" y="2645806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4. 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เกมส์และความบันเทิง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3" name="สี่เหลี่ยมผืนผ้า 8">
            <a:extLst>
              <a:ext uri="{FF2B5EF4-FFF2-40B4-BE49-F238E27FC236}">
                <a16:creationId xmlns:a16="http://schemas.microsoft.com/office/drawing/2014/main" xmlns="" id="{CDA169E7-2ED7-46CF-B8BE-C7FB276FFDBE}"/>
              </a:ext>
            </a:extLst>
          </p:cNvPr>
          <p:cNvSpPr/>
          <p:nvPr/>
        </p:nvSpPr>
        <p:spPr>
          <a:xfrm>
            <a:off x="980815" y="1772816"/>
            <a:ext cx="4827153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เอ็มคอมเมิร์ซ (</a:t>
            </a:r>
            <a:r>
              <a:rPr lang="en-US" sz="36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m-Commerce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16" b="98742" l="9434" r="89623">
                        <a14:foregroundMark x1="26101" y1="49686" x2="26101" y2="49686"/>
                        <a14:foregroundMark x1="33333" y1="31447" x2="33333" y2="31447"/>
                        <a14:foregroundMark x1="34906" y1="21384" x2="34906" y2="21384"/>
                        <a14:foregroundMark x1="36164" y1="14465" x2="36164" y2="14465"/>
                        <a14:foregroundMark x1="34591" y1="14465" x2="34591" y2="14465"/>
                        <a14:foregroundMark x1="31132" y1="22642" x2="31132" y2="22642"/>
                        <a14:foregroundMark x1="27987" y1="49686" x2="27987" y2="49686"/>
                        <a14:foregroundMark x1="30189" y1="76730" x2="30189" y2="76730"/>
                        <a14:foregroundMark x1="36164" y1="86164" x2="36164" y2="86164"/>
                        <a14:foregroundMark x1="65723" y1="27044" x2="65723" y2="27044"/>
                        <a14:foregroundMark x1="65094" y1="52830" x2="65094" y2="52830"/>
                        <a14:foregroundMark x1="64465" y1="49057" x2="64465" y2="49057"/>
                        <a14:foregroundMark x1="62893" y1="49686" x2="62893" y2="49686"/>
                        <a14:foregroundMark x1="64465" y1="47799" x2="64465" y2="47799"/>
                        <a14:foregroundMark x1="69497" y1="49686" x2="69497" y2="49686"/>
                        <a14:foregroundMark x1="69497" y1="55975" x2="69497" y2="55975"/>
                        <a14:foregroundMark x1="67296" y1="74843" x2="67296" y2="74843"/>
                        <a14:foregroundMark x1="67296" y1="63522" x2="67296" y2="63522"/>
                        <a14:foregroundMark x1="58176" y1="83648" x2="58176" y2="83648"/>
                        <a14:foregroundMark x1="54717" y1="85535" x2="54717" y2="85535"/>
                        <a14:foregroundMark x1="49371" y1="89937" x2="49371" y2="89937"/>
                        <a14:foregroundMark x1="43082" y1="92453" x2="43082" y2="92453"/>
                        <a14:foregroundMark x1="32390" y1="60377" x2="32390" y2="60377"/>
                        <a14:foregroundMark x1="30503" y1="55346" x2="30503" y2="55346"/>
                        <a14:foregroundMark x1="27673" y1="69811" x2="27673" y2="69811"/>
                        <a14:foregroundMark x1="33333" y1="86792" x2="33333" y2="86792"/>
                        <a14:foregroundMark x1="33962" y1="84277" x2="33962" y2="84277"/>
                        <a14:foregroundMark x1="40566" y1="91195" x2="40566" y2="91195"/>
                        <a14:foregroundMark x1="61635" y1="16352" x2="61635" y2="16352"/>
                        <a14:foregroundMark x1="67296" y1="24528" x2="67296" y2="24528"/>
                        <a14:foregroundMark x1="70126" y1="20755" x2="70126" y2="20755"/>
                        <a14:foregroundMark x1="71069" y1="47170" x2="71069" y2="47170"/>
                        <a14:foregroundMark x1="59748" y1="13208" x2="59748" y2="13208"/>
                        <a14:foregroundMark x1="55975" y1="11321" x2="55975" y2="11321"/>
                        <a14:foregroundMark x1="48428" y1="8805" x2="48428" y2="8805"/>
                        <a14:foregroundMark x1="51572" y1="8805" x2="51572" y2="8805"/>
                        <a14:foregroundMark x1="53774" y1="8805" x2="53774" y2="8805"/>
                        <a14:foregroundMark x1="44654" y1="10063" x2="44654" y2="10063"/>
                        <a14:foregroundMark x1="40566" y1="10692" x2="40566" y2="10692"/>
                        <a14:foregroundMark x1="41509" y1="6918" x2="41509" y2="6918"/>
                        <a14:foregroundMark x1="37421" y1="9434" x2="37421" y2="9434"/>
                        <a14:foregroundMark x1="37421" y1="15723" x2="37421" y2="15723"/>
                        <a14:foregroundMark x1="32075" y1="25786" x2="32075" y2="25786"/>
                        <a14:foregroundMark x1="30189" y1="32075" x2="30189" y2="32075"/>
                        <a14:foregroundMark x1="30189" y1="76730" x2="30189" y2="76730"/>
                        <a14:foregroundMark x1="29560" y1="73585" x2="29560" y2="73585"/>
                        <a14:foregroundMark x1="27987" y1="67925" x2="27987" y2="67925"/>
                        <a14:foregroundMark x1="26101" y1="64780" x2="26101" y2="64780"/>
                        <a14:foregroundMark x1="47799" y1="91195" x2="47799" y2="91195"/>
                        <a14:foregroundMark x1="54403" y1="83648" x2="54403" y2="83648"/>
                        <a14:foregroundMark x1="59748" y1="81761" x2="59748" y2="81761"/>
                        <a14:foregroundMark x1="52201" y1="87421" x2="52201" y2="87421"/>
                        <a14:foregroundMark x1="68868" y1="18868" x2="68868" y2="18868"/>
                        <a14:foregroundMark x1="47484" y1="93082" x2="47484" y2="93082"/>
                        <a14:foregroundMark x1="44340" y1="92453" x2="44340" y2="92453"/>
                        <a14:foregroundMark x1="63522" y1="77987" x2="63522" y2="77987"/>
                        <a14:foregroundMark x1="62893" y1="10692" x2="62893" y2="10692"/>
                        <a14:foregroundMark x1="65409" y1="11321" x2="65409" y2="11321"/>
                        <a14:foregroundMark x1="63522" y1="13836" x2="63522" y2="138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10" y="3253905"/>
            <a:ext cx="5642241" cy="2821121"/>
          </a:xfrm>
          <a:prstGeom prst="rect">
            <a:avLst/>
          </a:prstGeom>
        </p:spPr>
      </p:pic>
      <p:pic>
        <p:nvPicPr>
          <p:cNvPr id="3078" name="Picture 6" descr="15 best free Android games available now! (Updated October 2020)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2500" y1="23044" x2="42500" y2="23044"/>
                        <a14:foregroundMark x1="39643" y1="27484" x2="39643" y2="27484"/>
                        <a14:foregroundMark x1="38452" y1="23679" x2="38452" y2="23679"/>
                        <a14:foregroundMark x1="48690" y1="23044" x2="48690" y2="23044"/>
                        <a14:foregroundMark x1="52857" y1="26004" x2="52857" y2="26004"/>
                        <a14:foregroundMark x1="58571" y1="26004" x2="58571" y2="26004"/>
                        <a14:foregroundMark x1="63929" y1="23679" x2="63929" y2="23679"/>
                        <a14:foregroundMark x1="67619" y1="25159" x2="67619" y2="25159"/>
                        <a14:foregroundMark x1="59405" y1="25159" x2="59405" y2="25159"/>
                        <a14:foregroundMark x1="61429" y1="27484" x2="61429" y2="27484"/>
                        <a14:foregroundMark x1="45476" y1="28118" x2="45476" y2="28118"/>
                        <a14:foregroundMark x1="45476" y1="27484" x2="45476" y2="27484"/>
                        <a14:foregroundMark x1="46667" y1="23044" x2="46667" y2="23044"/>
                        <a14:foregroundMark x1="55714" y1="27484" x2="55714" y2="27484"/>
                        <a14:foregroundMark x1="53690" y1="24524" x2="53690" y2="24524"/>
                        <a14:backgroundMark x1="26548" y1="79915" x2="26548" y2="79915"/>
                        <a14:backgroundMark x1="47500" y1="79915" x2="47500" y2="79915"/>
                        <a14:backgroundMark x1="15357" y1="43552" x2="15357" y2="43552"/>
                        <a14:backgroundMark x1="16190" y1="37632" x2="16190" y2="37632"/>
                        <a14:backgroundMark x1="15833" y1="56660" x2="15833" y2="56660"/>
                        <a14:backgroundMark x1="16667" y1="49260" x2="16667" y2="49260"/>
                        <a14:backgroundMark x1="15833" y1="36786" x2="15833" y2="36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873" y="3007405"/>
            <a:ext cx="5040560" cy="283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57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xmlns="" id="{B51E00AB-E5B7-4ABE-BEDD-48D45017D1A3}"/>
              </a:ext>
            </a:extLst>
          </p:cNvPr>
          <p:cNvSpPr/>
          <p:nvPr/>
        </p:nvSpPr>
        <p:spPr>
          <a:xfrm>
            <a:off x="913220" y="2644170"/>
            <a:ext cx="103655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แสดงความรู้เกี่ยวกับกิจกรรรมต่าง ๆ ในแต่ละระยะของวงจรการพัฒนาระบบ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เข้าใจในแนวคิดของการพัฒนาระบบกับการเปลี่ยนแปลงขององค์กร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เข้าใจบทบาทขององค์กรในยุคที่ต้องปรับตัวเพื่อขับเคลื่อนไปสู่การใช้ระบบสานสนเทศยุคใหม่ ที่มุ้ง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เน้นการบริหารจัดการทั้งองค์กรมากกว่าตามส่วนงานต่าง ๆ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อธิบายรายละเอียดเกี่ยวกับอีคอมเมิร์ซประเภทต่าง ๆ </a:t>
            </a:r>
          </a:p>
        </p:txBody>
      </p:sp>
      <p:sp>
        <p:nvSpPr>
          <p:cNvPr id="11" name="สี่เหลี่ยมผืนผ้า 8">
            <a:extLst>
              <a:ext uri="{FF2B5EF4-FFF2-40B4-BE49-F238E27FC236}">
                <a16:creationId xmlns:a16="http://schemas.microsoft.com/office/drawing/2014/main" xmlns="" id="{A12AAC02-91E9-4AD4-9818-1B8D1C63BB76}"/>
              </a:ext>
            </a:extLst>
          </p:cNvPr>
          <p:cNvSpPr/>
          <p:nvPr/>
        </p:nvSpPr>
        <p:spPr>
          <a:xfrm>
            <a:off x="983432" y="1806174"/>
            <a:ext cx="3105505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จุดประสงค์เชิงพฤติกรรม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DD54C3-47C2-45B4-819E-7B2ED71C6C02}"/>
              </a:ext>
            </a:extLst>
          </p:cNvPr>
          <p:cNvSpPr/>
          <p:nvPr/>
        </p:nvSpPr>
        <p:spPr>
          <a:xfrm>
            <a:off x="983432" y="476672"/>
            <a:ext cx="1051316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บทที่ 5 การพัฒนาระบบสารสนเทศ และระบบสารสนเทศสำหรับองค์กรยุคใหม่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xmlns="" id="{F403040A-570D-4C21-98D0-BB972317A96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F026A3F3-C0C3-40E9-B128-1D5C510EF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8314"/>
            <a:ext cx="692570" cy="389686"/>
          </a:xfrm>
          <a:prstGeom prst="rect">
            <a:avLst/>
          </a:prstGeom>
        </p:spPr>
      </p:pic>
      <p:sp>
        <p:nvSpPr>
          <p:cNvPr id="16" name="สี่เหลี่ยมผืนผ้า 8">
            <a:extLst>
              <a:ext uri="{FF2B5EF4-FFF2-40B4-BE49-F238E27FC236}">
                <a16:creationId xmlns:a16="http://schemas.microsoft.com/office/drawing/2014/main" xmlns="" id="{0E62702A-31E0-4CB4-B310-72F92696A62A}"/>
              </a:ext>
            </a:extLst>
          </p:cNvPr>
          <p:cNvSpPr/>
          <p:nvPr/>
        </p:nvSpPr>
        <p:spPr>
          <a:xfrm>
            <a:off x="3388" y="5991671"/>
            <a:ext cx="4320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</a:t>
            </a:r>
            <a:endParaRPr lang="en-US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43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à¸à¸¥à¸à¸²à¸£à¸à¹à¸à¸«à¸²à¸£à¸¹à¸à¸ à¸²à¸à¸ªà¸³à¸«à¸£à¸±à¸ thank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253" y="796307"/>
            <a:ext cx="6381705" cy="277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à¸à¸¥à¸à¸²à¸£à¸à¹à¸à¸«à¸²à¸£à¸¹à¸à¸ à¸²à¸à¸ªà¸³à¸«à¸£à¸±à¸ Answer and questions?">
            <a:extLst>
              <a:ext uri="{FF2B5EF4-FFF2-40B4-BE49-F238E27FC236}">
                <a16:creationId xmlns:a16="http://schemas.microsoft.com/office/drawing/2014/main" xmlns="" id="{C9D2515F-A6C6-4241-BBCC-79339A1C4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019" y="3429000"/>
            <a:ext cx="444817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xmlns="" id="{E2337921-33C3-4DBD-89BA-748C8A0F8111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xmlns="" id="{F22854D6-8D88-40BD-942B-3921BCCF1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7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xmlns="" id="{B51E00AB-E5B7-4ABE-BEDD-48D45017D1A3}"/>
              </a:ext>
            </a:extLst>
          </p:cNvPr>
          <p:cNvSpPr/>
          <p:nvPr/>
        </p:nvSpPr>
        <p:spPr>
          <a:xfrm>
            <a:off x="913220" y="2644170"/>
            <a:ext cx="103655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ระยะที่ 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การวางแผนโครงการ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ระยะที่ 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การวิเคราะห์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ระยะที่ 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ออกแบบ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ระยะที่ 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 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การพัฒนา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ระยะที่  </a:t>
            </a:r>
            <a:r>
              <a:rPr lang="en-US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5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การนำไปใช้</a:t>
            </a:r>
          </a:p>
          <a:p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ระยะ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  </a:t>
            </a:r>
            <a:r>
              <a:rPr lang="en-US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6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การบำรุงงรักษา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1" name="สี่เหลี่ยมผืนผ้า 8">
            <a:extLst>
              <a:ext uri="{FF2B5EF4-FFF2-40B4-BE49-F238E27FC236}">
                <a16:creationId xmlns:a16="http://schemas.microsoft.com/office/drawing/2014/main" xmlns="" id="{A12AAC02-91E9-4AD4-9818-1B8D1C63BB76}"/>
              </a:ext>
            </a:extLst>
          </p:cNvPr>
          <p:cNvSpPr/>
          <p:nvPr/>
        </p:nvSpPr>
        <p:spPr>
          <a:xfrm>
            <a:off x="944930" y="1796820"/>
            <a:ext cx="911151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40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วงจรการพัฒนาระบบ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(System Development Life Cycle : SDLC)</a:t>
            </a:r>
            <a:r>
              <a:rPr lang="th-TH" sz="40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DD54C3-47C2-45B4-819E-7B2ED71C6C02}"/>
              </a:ext>
            </a:extLst>
          </p:cNvPr>
          <p:cNvSpPr/>
          <p:nvPr/>
        </p:nvSpPr>
        <p:spPr>
          <a:xfrm>
            <a:off x="983432" y="476672"/>
            <a:ext cx="1051316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บทที่ 5 การพัฒนาระบบสารสนเทศ และระบบสารสนเทศสำหรับองค์กรยุคใหม่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xmlns="" id="{F403040A-570D-4C21-98D0-BB972317A96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F026A3F3-C0C3-40E9-B128-1D5C510EF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8314"/>
            <a:ext cx="692570" cy="389686"/>
          </a:xfrm>
          <a:prstGeom prst="rect">
            <a:avLst/>
          </a:prstGeom>
        </p:spPr>
      </p:pic>
      <p:sp>
        <p:nvSpPr>
          <p:cNvPr id="16" name="สี่เหลี่ยมผืนผ้า 8">
            <a:extLst>
              <a:ext uri="{FF2B5EF4-FFF2-40B4-BE49-F238E27FC236}">
                <a16:creationId xmlns:a16="http://schemas.microsoft.com/office/drawing/2014/main" xmlns="" id="{0E62702A-31E0-4CB4-B310-72F92696A62A}"/>
              </a:ext>
            </a:extLst>
          </p:cNvPr>
          <p:cNvSpPr/>
          <p:nvPr/>
        </p:nvSpPr>
        <p:spPr>
          <a:xfrm>
            <a:off x="3388" y="5991671"/>
            <a:ext cx="4320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</a:t>
            </a:r>
            <a:endParaRPr lang="en-US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2050" name="Picture 2" descr="Software Development Life Cycle (SDLC) คืออะไร | by Sunpetch Boriboon |  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788" y="2763508"/>
            <a:ext cx="367647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xmlns="" id="{B51E00AB-E5B7-4ABE-BEDD-48D45017D1A3}"/>
              </a:ext>
            </a:extLst>
          </p:cNvPr>
          <p:cNvSpPr/>
          <p:nvPr/>
        </p:nvSpPr>
        <p:spPr>
          <a:xfrm>
            <a:off x="913221" y="2644170"/>
            <a:ext cx="43186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คณะกรรมการดำเนินงาน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ผู้จัดการระบบสารสนเทศ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นักวิเคราะห์ระบบ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นักออกแบบานอมูล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โปรแกรมเมอร์</a:t>
            </a:r>
          </a:p>
        </p:txBody>
      </p:sp>
      <p:sp>
        <p:nvSpPr>
          <p:cNvPr id="11" name="สี่เหลี่ยมผืนผ้า 8">
            <a:extLst>
              <a:ext uri="{FF2B5EF4-FFF2-40B4-BE49-F238E27FC236}">
                <a16:creationId xmlns:a16="http://schemas.microsoft.com/office/drawing/2014/main" xmlns="" id="{A12AAC02-91E9-4AD4-9818-1B8D1C63BB76}"/>
              </a:ext>
            </a:extLst>
          </p:cNvPr>
          <p:cNvSpPr/>
          <p:nvPr/>
        </p:nvSpPr>
        <p:spPr>
          <a:xfrm>
            <a:off x="982479" y="1764610"/>
            <a:ext cx="3025289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ทีมงานการพัฒนาระบบ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DD54C3-47C2-45B4-819E-7B2ED71C6C02}"/>
              </a:ext>
            </a:extLst>
          </p:cNvPr>
          <p:cNvSpPr/>
          <p:nvPr/>
        </p:nvSpPr>
        <p:spPr>
          <a:xfrm>
            <a:off x="983432" y="476672"/>
            <a:ext cx="1051316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บทที่ 5 การพัฒนาระบบสารสนเทศ และระบบสารสนเทศสำหรับองค์กรยุคใหม่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xmlns="" id="{F403040A-570D-4C21-98D0-BB972317A96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F026A3F3-C0C3-40E9-B128-1D5C510EF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8314"/>
            <a:ext cx="692570" cy="389686"/>
          </a:xfrm>
          <a:prstGeom prst="rect">
            <a:avLst/>
          </a:prstGeom>
        </p:spPr>
      </p:pic>
      <p:sp>
        <p:nvSpPr>
          <p:cNvPr id="16" name="สี่เหลี่ยมผืนผ้า 8">
            <a:extLst>
              <a:ext uri="{FF2B5EF4-FFF2-40B4-BE49-F238E27FC236}">
                <a16:creationId xmlns:a16="http://schemas.microsoft.com/office/drawing/2014/main" xmlns="" id="{0E62702A-31E0-4CB4-B310-72F92696A62A}"/>
              </a:ext>
            </a:extLst>
          </p:cNvPr>
          <p:cNvSpPr/>
          <p:nvPr/>
        </p:nvSpPr>
        <p:spPr>
          <a:xfrm>
            <a:off x="3388" y="5991671"/>
            <a:ext cx="4320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</a:t>
            </a:r>
            <a:endParaRPr lang="en-US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8" name="สี่เหลี่ยมผืนผ้า 8">
            <a:extLst>
              <a:ext uri="{FF2B5EF4-FFF2-40B4-BE49-F238E27FC236}">
                <a16:creationId xmlns:a16="http://schemas.microsoft.com/office/drawing/2014/main" xmlns="" id="{9E796620-E534-42BB-AA17-5791F239F99B}"/>
              </a:ext>
            </a:extLst>
          </p:cNvPr>
          <p:cNvSpPr/>
          <p:nvPr/>
        </p:nvSpPr>
        <p:spPr>
          <a:xfrm>
            <a:off x="5709690" y="2774865"/>
            <a:ext cx="43186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วิศวกรระบบบเครือข่าย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ทีมงานสนับสนุน่ายเทคนิค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เจ้าหน้าที่สนับสนุนด้าน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เทคนิค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ผู้ใช้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3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xmlns="" id="{B51E00AB-E5B7-4ABE-BEDD-48D45017D1A3}"/>
              </a:ext>
            </a:extLst>
          </p:cNvPr>
          <p:cNvSpPr/>
          <p:nvPr/>
        </p:nvSpPr>
        <p:spPr>
          <a:xfrm>
            <a:off x="5159896" y="1854820"/>
            <a:ext cx="56868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เป็นการนำระบบไอทีมาใช้เพื่อให้ทานแบบบอัตโนมัติ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1" name="สี่เหลี่ยมผืนผ้า 8">
            <a:extLst>
              <a:ext uri="{FF2B5EF4-FFF2-40B4-BE49-F238E27FC236}">
                <a16:creationId xmlns:a16="http://schemas.microsoft.com/office/drawing/2014/main" xmlns="" id="{A12AAC02-91E9-4AD4-9818-1B8D1C63BB76}"/>
              </a:ext>
            </a:extLst>
          </p:cNvPr>
          <p:cNvSpPr/>
          <p:nvPr/>
        </p:nvSpPr>
        <p:spPr>
          <a:xfrm>
            <a:off x="983432" y="1854820"/>
            <a:ext cx="36004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ระบบสำนักงานอัตโนมัติ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DD54C3-47C2-45B4-819E-7B2ED71C6C02}"/>
              </a:ext>
            </a:extLst>
          </p:cNvPr>
          <p:cNvSpPr/>
          <p:nvPr/>
        </p:nvSpPr>
        <p:spPr>
          <a:xfrm>
            <a:off x="983432" y="476672"/>
            <a:ext cx="1051316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บทที่ 5 การพัฒนาระบบสารสนเทศ และระบบสารสนเทศสำหรับองค์กรยุคใหม่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xmlns="" id="{F403040A-570D-4C21-98D0-BB972317A96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F026A3F3-C0C3-40E9-B128-1D5C510EF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8314"/>
            <a:ext cx="692570" cy="389686"/>
          </a:xfrm>
          <a:prstGeom prst="rect">
            <a:avLst/>
          </a:prstGeom>
        </p:spPr>
      </p:pic>
      <p:sp>
        <p:nvSpPr>
          <p:cNvPr id="16" name="สี่เหลี่ยมผืนผ้า 8">
            <a:extLst>
              <a:ext uri="{FF2B5EF4-FFF2-40B4-BE49-F238E27FC236}">
                <a16:creationId xmlns:a16="http://schemas.microsoft.com/office/drawing/2014/main" xmlns="" id="{0E62702A-31E0-4CB4-B310-72F92696A62A}"/>
              </a:ext>
            </a:extLst>
          </p:cNvPr>
          <p:cNvSpPr/>
          <p:nvPr/>
        </p:nvSpPr>
        <p:spPr>
          <a:xfrm>
            <a:off x="3388" y="5991671"/>
            <a:ext cx="4320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4</a:t>
            </a:r>
            <a:endParaRPr lang="en-US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8" name="สี่เหลี่ยมผืนผ้า 8">
            <a:extLst>
              <a:ext uri="{FF2B5EF4-FFF2-40B4-BE49-F238E27FC236}">
                <a16:creationId xmlns:a16="http://schemas.microsoft.com/office/drawing/2014/main" xmlns="" id="{5BF77802-0411-4883-984E-31C3819E4BD6}"/>
              </a:ext>
            </a:extLst>
          </p:cNvPr>
          <p:cNvSpPr/>
          <p:nvPr/>
        </p:nvSpPr>
        <p:spPr>
          <a:xfrm>
            <a:off x="953226" y="3765796"/>
            <a:ext cx="105131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	เป็น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การปรับปรุงขั้นตอน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มาตฐานในการปฏิบัติงาน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ประกอบไปด้วยกฎเกณฑ์และวิธีการชัดเจนที่นำมาใช้กับการปฏิบัติงานให้มีความกระซับยิ่งขั้น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สี่เหลี่ยมผืนผ้า 8">
            <a:extLst>
              <a:ext uri="{FF2B5EF4-FFF2-40B4-BE49-F238E27FC236}">
                <a16:creationId xmlns:a16="http://schemas.microsoft.com/office/drawing/2014/main" xmlns="" id="{CDA169E7-2ED7-46CF-B8BE-C7FB276FFDBE}"/>
              </a:ext>
            </a:extLst>
          </p:cNvPr>
          <p:cNvSpPr/>
          <p:nvPr/>
        </p:nvSpPr>
        <p:spPr>
          <a:xfrm>
            <a:off x="983432" y="2892806"/>
            <a:ext cx="4494702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การเปลี่ยนแปลงกระบวนการทำงาน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74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DD54C3-47C2-45B4-819E-7B2ED71C6C02}"/>
              </a:ext>
            </a:extLst>
          </p:cNvPr>
          <p:cNvSpPr/>
          <p:nvPr/>
        </p:nvSpPr>
        <p:spPr>
          <a:xfrm>
            <a:off x="983432" y="476672"/>
            <a:ext cx="1051316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บทที่ 5 การพัฒนาระบบสารสนเทศ และระบบสารสนเทศสำหรับองค์กรยุคใหม่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xmlns="" id="{F403040A-570D-4C21-98D0-BB972317A96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F026A3F3-C0C3-40E9-B128-1D5C510EF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8314"/>
            <a:ext cx="692570" cy="389686"/>
          </a:xfrm>
          <a:prstGeom prst="rect">
            <a:avLst/>
          </a:prstGeom>
        </p:spPr>
      </p:pic>
      <p:sp>
        <p:nvSpPr>
          <p:cNvPr id="16" name="สี่เหลี่ยมผืนผ้า 8">
            <a:extLst>
              <a:ext uri="{FF2B5EF4-FFF2-40B4-BE49-F238E27FC236}">
                <a16:creationId xmlns:a16="http://schemas.microsoft.com/office/drawing/2014/main" xmlns="" id="{0E62702A-31E0-4CB4-B310-72F92696A62A}"/>
              </a:ext>
            </a:extLst>
          </p:cNvPr>
          <p:cNvSpPr/>
          <p:nvPr/>
        </p:nvSpPr>
        <p:spPr>
          <a:xfrm>
            <a:off x="3388" y="5991671"/>
            <a:ext cx="4320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5</a:t>
            </a:r>
            <a:endParaRPr lang="en-US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8" name="สี่เหลี่ยมผืนผ้า 8">
            <a:extLst>
              <a:ext uri="{FF2B5EF4-FFF2-40B4-BE49-F238E27FC236}">
                <a16:creationId xmlns:a16="http://schemas.microsoft.com/office/drawing/2014/main" xmlns="" id="{5BF77802-0411-4883-984E-31C3819E4BD6}"/>
              </a:ext>
            </a:extLst>
          </p:cNvPr>
          <p:cNvSpPr/>
          <p:nvPr/>
        </p:nvSpPr>
        <p:spPr>
          <a:xfrm>
            <a:off x="950609" y="2645806"/>
            <a:ext cx="105131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	เป็น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รนำธุรกิจเดิมที่ใช้อยู่ มาวิเคราะห์ แล้วปรับให้ง่ายขึ้นจากนั้นจะออกแบบใหม่ โดยการนำเทคโนโลยีสารสนเทศมาใช้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สี่เหลี่ยมผืนผ้า 8">
            <a:extLst>
              <a:ext uri="{FF2B5EF4-FFF2-40B4-BE49-F238E27FC236}">
                <a16:creationId xmlns:a16="http://schemas.microsoft.com/office/drawing/2014/main" xmlns="" id="{CDA169E7-2ED7-46CF-B8BE-C7FB276FFDBE}"/>
              </a:ext>
            </a:extLst>
          </p:cNvPr>
          <p:cNvSpPr/>
          <p:nvPr/>
        </p:nvSpPr>
        <p:spPr>
          <a:xfrm>
            <a:off x="980815" y="1772816"/>
            <a:ext cx="2810929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การปรับรื้อระบบใหม่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3" name="สี่เหลี่ยมผืนผ้า 8">
            <a:extLst>
              <a:ext uri="{FF2B5EF4-FFF2-40B4-BE49-F238E27FC236}">
                <a16:creationId xmlns:a16="http://schemas.microsoft.com/office/drawing/2014/main" xmlns="" id="{5BF77802-0411-4883-984E-31C3819E4BD6}"/>
              </a:ext>
            </a:extLst>
          </p:cNvPr>
          <p:cNvSpPr/>
          <p:nvPr/>
        </p:nvSpPr>
        <p:spPr>
          <a:xfrm>
            <a:off x="950609" y="4799869"/>
            <a:ext cx="105131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	เป็นการเปลี่ยนแปลงรูปแบบธุรกิจแบบถอนรากถอนโคน ที่เกี่ยวข้องกับการคิดใหม่ในเรื่องธรรมชาติของธุรกิจและธรรมชาติขององค์กร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4" name="สี่เหลี่ยมผืนผ้า 8">
            <a:extLst>
              <a:ext uri="{FF2B5EF4-FFF2-40B4-BE49-F238E27FC236}">
                <a16:creationId xmlns:a16="http://schemas.microsoft.com/office/drawing/2014/main" xmlns="" id="{CDA169E7-2ED7-46CF-B8BE-C7FB276FFDBE}"/>
              </a:ext>
            </a:extLst>
          </p:cNvPr>
          <p:cNvSpPr/>
          <p:nvPr/>
        </p:nvSpPr>
        <p:spPr>
          <a:xfrm>
            <a:off x="980814" y="3926879"/>
            <a:ext cx="6483337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การปรับเปลี่ยนกระบวนทัศน์สู่องค์กรที่มีความเป็นเลิศ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มหาวิทยาลัยเทคโนโลยีมหานค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2204864"/>
            <a:ext cx="5446194" cy="378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DD54C3-47C2-45B4-819E-7B2ED71C6C02}"/>
              </a:ext>
            </a:extLst>
          </p:cNvPr>
          <p:cNvSpPr/>
          <p:nvPr/>
        </p:nvSpPr>
        <p:spPr>
          <a:xfrm>
            <a:off x="983432" y="476672"/>
            <a:ext cx="1051316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บทที่ 5 การพัฒนาระบบสารสนเทศ และระบบสารสนเทศสำหรับองค์กรยุคใหม่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xmlns="" id="{F403040A-570D-4C21-98D0-BB972317A96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F026A3F3-C0C3-40E9-B128-1D5C510EF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68314"/>
            <a:ext cx="692570" cy="389686"/>
          </a:xfrm>
          <a:prstGeom prst="rect">
            <a:avLst/>
          </a:prstGeom>
        </p:spPr>
      </p:pic>
      <p:sp>
        <p:nvSpPr>
          <p:cNvPr id="16" name="สี่เหลี่ยมผืนผ้า 8">
            <a:extLst>
              <a:ext uri="{FF2B5EF4-FFF2-40B4-BE49-F238E27FC236}">
                <a16:creationId xmlns:a16="http://schemas.microsoft.com/office/drawing/2014/main" xmlns="" id="{0E62702A-31E0-4CB4-B310-72F92696A62A}"/>
              </a:ext>
            </a:extLst>
          </p:cNvPr>
          <p:cNvSpPr/>
          <p:nvPr/>
        </p:nvSpPr>
        <p:spPr>
          <a:xfrm>
            <a:off x="3388" y="5991671"/>
            <a:ext cx="4320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6</a:t>
            </a:r>
            <a:endParaRPr lang="en-US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8" name="สี่เหลี่ยมผืนผ้า 8">
            <a:extLst>
              <a:ext uri="{FF2B5EF4-FFF2-40B4-BE49-F238E27FC236}">
                <a16:creationId xmlns:a16="http://schemas.microsoft.com/office/drawing/2014/main" xmlns="" id="{5BF77802-0411-4883-984E-31C3819E4BD6}"/>
              </a:ext>
            </a:extLst>
          </p:cNvPr>
          <p:cNvSpPr/>
          <p:nvPr/>
        </p:nvSpPr>
        <p:spPr>
          <a:xfrm>
            <a:off x="950609" y="2645806"/>
            <a:ext cx="456932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	เป็นการบูรณาการชุดซอฟต์แวร์ที่นำมาใช้เพื่อสนับสนุนงานพื้นฐานทางกระบวนการธุรกิจขององค์กร ด้วยการรวมงานหลัก ๆ ที่เกี่ยวข้องกับการปฎิบัติงานทางธุรกิจในทุกภาคส่วนขององค์กรเข้าด้วยกันเป็นหนึ่งเดียว</a:t>
            </a:r>
          </a:p>
          <a:p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สี่เหลี่ยมผืนผ้า 8">
            <a:extLst>
              <a:ext uri="{FF2B5EF4-FFF2-40B4-BE49-F238E27FC236}">
                <a16:creationId xmlns:a16="http://schemas.microsoft.com/office/drawing/2014/main" xmlns="" id="{CDA169E7-2ED7-46CF-B8BE-C7FB276FFDBE}"/>
              </a:ext>
            </a:extLst>
          </p:cNvPr>
          <p:cNvSpPr/>
          <p:nvPr/>
        </p:nvSpPr>
        <p:spPr>
          <a:xfrm>
            <a:off x="980815" y="1772816"/>
            <a:ext cx="5835265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ระบบ </a:t>
            </a:r>
            <a:r>
              <a:rPr lang="en-US" sz="36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ERP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</a:t>
            </a:r>
            <a:r>
              <a:rPr lang="en-US" sz="36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Enterprise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Resource </a:t>
            </a:r>
            <a:r>
              <a:rPr lang="en-US" sz="36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Planning)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44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DD54C3-47C2-45B4-819E-7B2ED71C6C02}"/>
              </a:ext>
            </a:extLst>
          </p:cNvPr>
          <p:cNvSpPr/>
          <p:nvPr/>
        </p:nvSpPr>
        <p:spPr>
          <a:xfrm>
            <a:off x="983432" y="476672"/>
            <a:ext cx="1051316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บทที่ 5 การพัฒนาระบบสารสนเทศ และระบบสารสนเทศสำหรับองค์กรยุคใหม่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xmlns="" id="{F403040A-570D-4C21-98D0-BB972317A96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F026A3F3-C0C3-40E9-B128-1D5C510EF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8314"/>
            <a:ext cx="692570" cy="389686"/>
          </a:xfrm>
          <a:prstGeom prst="rect">
            <a:avLst/>
          </a:prstGeom>
        </p:spPr>
      </p:pic>
      <p:sp>
        <p:nvSpPr>
          <p:cNvPr id="16" name="สี่เหลี่ยมผืนผ้า 8">
            <a:extLst>
              <a:ext uri="{FF2B5EF4-FFF2-40B4-BE49-F238E27FC236}">
                <a16:creationId xmlns:a16="http://schemas.microsoft.com/office/drawing/2014/main" xmlns="" id="{0E62702A-31E0-4CB4-B310-72F92696A62A}"/>
              </a:ext>
            </a:extLst>
          </p:cNvPr>
          <p:cNvSpPr/>
          <p:nvPr/>
        </p:nvSpPr>
        <p:spPr>
          <a:xfrm>
            <a:off x="3388" y="5991671"/>
            <a:ext cx="4320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7</a:t>
            </a:r>
            <a:endParaRPr lang="en-US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8" name="สี่เหลี่ยมผืนผ้า 8">
            <a:extLst>
              <a:ext uri="{FF2B5EF4-FFF2-40B4-BE49-F238E27FC236}">
                <a16:creationId xmlns:a16="http://schemas.microsoft.com/office/drawing/2014/main" xmlns="" id="{5BF77802-0411-4883-984E-31C3819E4BD6}"/>
              </a:ext>
            </a:extLst>
          </p:cNvPr>
          <p:cNvSpPr/>
          <p:nvPr/>
        </p:nvSpPr>
        <p:spPr>
          <a:xfrm>
            <a:off x="950609" y="2645806"/>
            <a:ext cx="45693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	เป็นการจัดกิจกรรมในกระบวนการที่เกิดขึ้นระหว่างผู้ผลิตกับผู้ขายปัจจัยการผลิต เพื่อช่วยลดต้นทุนด้านการผลิต เพื่อนำไปสู่การเพิ่มผลกำไรให้แกองค์กรได้ในที่สุด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สี่เหลี่ยมผืนผ้า 8">
            <a:extLst>
              <a:ext uri="{FF2B5EF4-FFF2-40B4-BE49-F238E27FC236}">
                <a16:creationId xmlns:a16="http://schemas.microsoft.com/office/drawing/2014/main" xmlns="" id="{CDA169E7-2ED7-46CF-B8BE-C7FB276FFDBE}"/>
              </a:ext>
            </a:extLst>
          </p:cNvPr>
          <p:cNvSpPr/>
          <p:nvPr/>
        </p:nvSpPr>
        <p:spPr>
          <a:xfrm>
            <a:off x="980815" y="1772816"/>
            <a:ext cx="6699361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ระบบจัดการโซ่อุปทาน</a:t>
            </a:r>
            <a:r>
              <a:rPr lang="en-US" sz="36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 (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Supply Chain Management)</a:t>
            </a:r>
            <a:r>
              <a:rPr lang="th-TH" sz="36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  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098" name="Picture 2" descr="ห่วงโซ่อุปทาน - วิกิพีเดีย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539" y="2737215"/>
            <a:ext cx="6182961" cy="247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91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ปัจจัยการนำระบบ CRM มาใช้ให้ประสบความสำเร็จ | โปรแกรม crm ออนไลน์  โปรแกรมบริหารงานขายออนไลน์ Sales Fo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2645806"/>
            <a:ext cx="4176464" cy="334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DD54C3-47C2-45B4-819E-7B2ED71C6C02}"/>
              </a:ext>
            </a:extLst>
          </p:cNvPr>
          <p:cNvSpPr/>
          <p:nvPr/>
        </p:nvSpPr>
        <p:spPr>
          <a:xfrm>
            <a:off x="983432" y="476672"/>
            <a:ext cx="1051316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บทที่ 5 การพัฒนาระบบสารสนเทศ และระบบสารสนเทศสำหรับองค์กรยุคใหม่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xmlns="" id="{F403040A-570D-4C21-98D0-BB972317A96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F026A3F3-C0C3-40E9-B128-1D5C510EF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68314"/>
            <a:ext cx="692570" cy="389686"/>
          </a:xfrm>
          <a:prstGeom prst="rect">
            <a:avLst/>
          </a:prstGeom>
        </p:spPr>
      </p:pic>
      <p:sp>
        <p:nvSpPr>
          <p:cNvPr id="16" name="สี่เหลี่ยมผืนผ้า 8">
            <a:extLst>
              <a:ext uri="{FF2B5EF4-FFF2-40B4-BE49-F238E27FC236}">
                <a16:creationId xmlns:a16="http://schemas.microsoft.com/office/drawing/2014/main" xmlns="" id="{0E62702A-31E0-4CB4-B310-72F92696A62A}"/>
              </a:ext>
            </a:extLst>
          </p:cNvPr>
          <p:cNvSpPr/>
          <p:nvPr/>
        </p:nvSpPr>
        <p:spPr>
          <a:xfrm>
            <a:off x="3388" y="5991671"/>
            <a:ext cx="4320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8</a:t>
            </a:r>
            <a:endParaRPr lang="en-US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8" name="สี่เหลี่ยมผืนผ้า 8">
            <a:extLst>
              <a:ext uri="{FF2B5EF4-FFF2-40B4-BE49-F238E27FC236}">
                <a16:creationId xmlns:a16="http://schemas.microsoft.com/office/drawing/2014/main" xmlns="" id="{5BF77802-0411-4883-984E-31C3819E4BD6}"/>
              </a:ext>
            </a:extLst>
          </p:cNvPr>
          <p:cNvSpPr/>
          <p:nvPr/>
        </p:nvSpPr>
        <p:spPr>
          <a:xfrm>
            <a:off x="950609" y="2645806"/>
            <a:ext cx="47133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	เป็นระบบที่ช่วยจัดการความสัมพันธ์กับลูกค้าเพื่อรักษาฐานลูกค้าเอาไว้ ในระบบ </a:t>
            </a:r>
            <a:r>
              <a:rPr lang="en-US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CRM 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ที่สมบูรณ์ จะจัดเตรียมสารสนเทศที่มีการประสานงานกระบวนการทางธุรกิจทั้งหมดเข้าด้วยกัน เพื่อติดต่อลูกค้าทั้งในเรื่องของการขาย การวิเคราะห์ความต้องการ การตลาด และการบริการ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สี่เหลี่ยมผืนผ้า 8">
            <a:extLst>
              <a:ext uri="{FF2B5EF4-FFF2-40B4-BE49-F238E27FC236}">
                <a16:creationId xmlns:a16="http://schemas.microsoft.com/office/drawing/2014/main" xmlns="" id="{CDA169E7-2ED7-46CF-B8BE-C7FB276FFDBE}"/>
              </a:ext>
            </a:extLst>
          </p:cNvPr>
          <p:cNvSpPr/>
          <p:nvPr/>
        </p:nvSpPr>
        <p:spPr>
          <a:xfrm>
            <a:off x="980815" y="1772816"/>
            <a:ext cx="9219641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ระบบจัดการลูกค้าสัมพันธ์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 Customer relationship </a:t>
            </a:r>
            <a:r>
              <a:rPr lang="en-US" sz="36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management :</a:t>
            </a:r>
            <a:r>
              <a:rPr lang="th-TH" sz="36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CRM)</a:t>
            </a:r>
          </a:p>
        </p:txBody>
      </p:sp>
    </p:spTree>
    <p:extLst>
      <p:ext uri="{BB962C8B-B14F-4D97-AF65-F5344CB8AC3E}">
        <p14:creationId xmlns:p14="http://schemas.microsoft.com/office/powerpoint/2010/main" val="175363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3637</TotalTime>
  <Words>863</Words>
  <Application>Microsoft Office PowerPoint</Application>
  <PresentationFormat>Widescreen</PresentationFormat>
  <Paragraphs>132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Angsana New</vt:lpstr>
      <vt:lpstr>Arial</vt:lpstr>
      <vt:lpstr>Calibri</vt:lpstr>
      <vt:lpstr>Cordia New</vt:lpstr>
      <vt:lpstr>SP SUAN DUSIT</vt:lpstr>
      <vt:lpstr>Wingdings</vt:lpstr>
      <vt:lpstr>ชุดรูปแบบของ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lab11</dc:creator>
  <cp:lastModifiedBy>User</cp:lastModifiedBy>
  <cp:revision>351</cp:revision>
  <dcterms:created xsi:type="dcterms:W3CDTF">2019-02-26T06:37:08Z</dcterms:created>
  <dcterms:modified xsi:type="dcterms:W3CDTF">2020-10-11T08:17:51Z</dcterms:modified>
</cp:coreProperties>
</file>