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86" r:id="rId4"/>
    <p:sldId id="287" r:id="rId5"/>
    <p:sldId id="288" r:id="rId6"/>
    <p:sldId id="289" r:id="rId7"/>
    <p:sldId id="290" r:id="rId8"/>
    <p:sldId id="285" r:id="rId9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91" autoAdjust="0"/>
  </p:normalViewPr>
  <p:slideViewPr>
    <p:cSldViewPr>
      <p:cViewPr varScale="1">
        <p:scale>
          <a:sx n="64" d="100"/>
          <a:sy n="64" d="100"/>
        </p:scale>
        <p:origin x="102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21/10/63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2210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21/10/63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863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21/10/63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8885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21/10/63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030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21/10/63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6702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21/10/63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5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21/10/63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690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21/10/63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434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21/10/63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457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21/10/63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835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21/10/63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8219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13EB5-657C-4FCC-8820-4A5FA8CB785D}" type="datetimeFigureOut">
              <a:rPr lang="th-TH" smtClean="0"/>
              <a:t>21/10/63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822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7889F863-9732-4927-BC09-52B38F046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7672" y="5877272"/>
            <a:ext cx="55199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3200" b="1" i="0" u="none" strike="noStrike" cap="none" normalizeH="0" baseline="0" dirty="0">
                <a:ln>
                  <a:noFill/>
                </a:ln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วิชา ระบบสารสนเทศเพื่อการจัดการ</a:t>
            </a:r>
            <a:endParaRPr kumimoji="0" lang="en-US" altLang="th-TH" sz="4000" b="1" i="0" u="none" strike="noStrike" cap="none" normalizeH="0" baseline="0" dirty="0">
              <a:ln>
                <a:noFill/>
              </a:ln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xmlns="" id="{AF660808-21AE-4E4B-BEEE-9F9A25491BC8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8" name="รูปภาพ 7">
            <a:extLst>
              <a:ext uri="{FF2B5EF4-FFF2-40B4-BE49-F238E27FC236}">
                <a16:creationId xmlns:a16="http://schemas.microsoft.com/office/drawing/2014/main" xmlns="" id="{623185EA-C328-48B6-A105-C11C66AAEA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9896" y="6468314"/>
            <a:ext cx="692570" cy="389686"/>
          </a:xfrm>
          <a:prstGeom prst="rect">
            <a:avLst/>
          </a:prstGeom>
        </p:spPr>
      </p:pic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xmlns="" id="{342729A2-0C0A-438D-A4D8-6E8BB526541E}"/>
              </a:ext>
            </a:extLst>
          </p:cNvPr>
          <p:cNvSpPr/>
          <p:nvPr/>
        </p:nvSpPr>
        <p:spPr>
          <a:xfrm>
            <a:off x="24532" y="6340109"/>
            <a:ext cx="2218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รหัสวิชา 3204-2105</a:t>
            </a:r>
          </a:p>
        </p:txBody>
      </p:sp>
      <p:pic>
        <p:nvPicPr>
          <p:cNvPr id="1026" name="Picture 2" descr="MIS Singburi62">
            <a:extLst>
              <a:ext uri="{FF2B5EF4-FFF2-40B4-BE49-F238E27FC236}">
                <a16:creationId xmlns:a16="http://schemas.microsoft.com/office/drawing/2014/main" xmlns="" id="{9CA623B8-3782-4A5D-81D0-5D2833C64E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2348880"/>
            <a:ext cx="3743697" cy="292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AFF9339-D00F-49E8-A9C5-D39289DEE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2264" y="3208040"/>
            <a:ext cx="643638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54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บทที่ </a:t>
            </a:r>
            <a:r>
              <a:rPr kumimoji="0" lang="th-TH" altLang="th-TH" sz="5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6 </a:t>
            </a:r>
            <a:r>
              <a:rPr lang="th-TH" altLang="th-TH" sz="5400" b="1" dirty="0" smtClean="0">
                <a:solidFill>
                  <a:schemeClr val="accent5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ระบบสนับสนุนการตัดสินใจ</a:t>
            </a:r>
            <a:endParaRPr kumimoji="0" lang="en-US" altLang="th-TH" sz="5400" b="1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AutoShape 2" descr="ความหมายของระบบ DSS | lalita77'Blo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6120" y="4330917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472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xmlns="" id="{B51E00AB-E5B7-4ABE-BEDD-48D45017D1A3}"/>
              </a:ext>
            </a:extLst>
          </p:cNvPr>
          <p:cNvSpPr/>
          <p:nvPr/>
        </p:nvSpPr>
        <p:spPr>
          <a:xfrm>
            <a:off x="913220" y="2644170"/>
            <a:ext cx="1036555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สามารถบอกถึงความจำเป็นที่ต้องนำระบบไอทีมาใช้เพื่อสนับสนุนการตัดสินใจ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แสดงความรู้เกี่ยวกับประเภทการตัดสินใจในรูปแบบต่าง  ได้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อธิบายส่วนประกอบของระบบสนับสนุนการตัดสินใจได้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สามารถนำ</a:t>
            </a:r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ระบบสนับสนุน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</a:t>
            </a:r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ตัดสินใจไปใช้ในลักษณะงานได้อย่างเหมาะสม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1" name="สี่เหลี่ยมผืนผ้า 8">
            <a:extLst>
              <a:ext uri="{FF2B5EF4-FFF2-40B4-BE49-F238E27FC236}">
                <a16:creationId xmlns:a16="http://schemas.microsoft.com/office/drawing/2014/main" xmlns="" id="{A12AAC02-91E9-4AD4-9818-1B8D1C63BB76}"/>
              </a:ext>
            </a:extLst>
          </p:cNvPr>
          <p:cNvSpPr/>
          <p:nvPr/>
        </p:nvSpPr>
        <p:spPr>
          <a:xfrm>
            <a:off x="983432" y="1806174"/>
            <a:ext cx="3105505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จุดประสงค์เชิงพฤติกรรม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7DD54C3-47C2-45B4-819E-7B2ED71C6C02}"/>
              </a:ext>
            </a:extLst>
          </p:cNvPr>
          <p:cNvSpPr/>
          <p:nvPr/>
        </p:nvSpPr>
        <p:spPr>
          <a:xfrm>
            <a:off x="6240016" y="476672"/>
            <a:ext cx="5256584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</a:t>
            </a:r>
            <a:r>
              <a:rPr lang="th-TH" altLang="th-TH" sz="40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6 </a:t>
            </a:r>
            <a:r>
              <a:rPr lang="th-TH" altLang="th-TH" sz="40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ระบบ</a:t>
            </a:r>
            <a:r>
              <a:rPr lang="th-TH" alt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สนับสนุนการตัดสินใจ</a:t>
            </a: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xmlns="" id="{F403040A-570D-4C21-98D0-BB972317A965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xmlns="" id="{F026A3F3-C0C3-40E9-B128-1D5C510EF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16" name="สี่เหลี่ยมผืนผ้า 8">
            <a:extLst>
              <a:ext uri="{FF2B5EF4-FFF2-40B4-BE49-F238E27FC236}">
                <a16:creationId xmlns:a16="http://schemas.microsoft.com/office/drawing/2014/main" xmlns="" id="{0E62702A-31E0-4CB4-B310-72F92696A62A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43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xmlns="" id="{B51E00AB-E5B7-4ABE-BEDD-48D45017D1A3}"/>
              </a:ext>
            </a:extLst>
          </p:cNvPr>
          <p:cNvSpPr/>
          <p:nvPr/>
        </p:nvSpPr>
        <p:spPr>
          <a:xfrm>
            <a:off x="913220" y="2644170"/>
            <a:ext cx="1036555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เป็นการนำเครื่องมือทางไอทีมาใช้สนับสนุนการตัดสินใจ เพื่อตอบโจทย์คำถามพื้นฐาน 3 ข้อ คือ</a:t>
            </a:r>
            <a:endParaRPr lang="en-US" sz="3200" b="1" dirty="0" smtClean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ทำไม</a:t>
            </a:r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ผู้บริหารจึงต้องนำไอ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ทีมาใช้สนับสนุนการตัดสินใจ 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งานของผู้บริหารสามารถดำเนินการแบบอัตโนมัติเต็มรูปแบบได้หรือไม่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มีเครื่องมือไอทีอะไรบ้าง ที่สนับสนุนงานของผู้บริหาร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1" name="สี่เหลี่ยมผืนผ้า 8">
            <a:extLst>
              <a:ext uri="{FF2B5EF4-FFF2-40B4-BE49-F238E27FC236}">
                <a16:creationId xmlns:a16="http://schemas.microsoft.com/office/drawing/2014/main" xmlns="" id="{A12AAC02-91E9-4AD4-9818-1B8D1C63BB76}"/>
              </a:ext>
            </a:extLst>
          </p:cNvPr>
          <p:cNvSpPr/>
          <p:nvPr/>
        </p:nvSpPr>
        <p:spPr>
          <a:xfrm>
            <a:off x="944930" y="1796820"/>
            <a:ext cx="4358982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40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เครื่องมือสนับสนุนการตัดสินใจ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xmlns="" id="{F403040A-570D-4C21-98D0-BB972317A965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xmlns="" id="{F026A3F3-C0C3-40E9-B128-1D5C510EF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16" name="สี่เหลี่ยมผืนผ้า 8">
            <a:extLst>
              <a:ext uri="{FF2B5EF4-FFF2-40B4-BE49-F238E27FC236}">
                <a16:creationId xmlns:a16="http://schemas.microsoft.com/office/drawing/2014/main" xmlns="" id="{0E62702A-31E0-4CB4-B310-72F92696A62A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7DD54C3-47C2-45B4-819E-7B2ED71C6C02}"/>
              </a:ext>
            </a:extLst>
          </p:cNvPr>
          <p:cNvSpPr/>
          <p:nvPr/>
        </p:nvSpPr>
        <p:spPr>
          <a:xfrm>
            <a:off x="6240016" y="476672"/>
            <a:ext cx="5256584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</a:t>
            </a:r>
            <a:r>
              <a:rPr lang="th-TH" altLang="th-TH" sz="40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6 </a:t>
            </a:r>
            <a:r>
              <a:rPr lang="th-TH" altLang="th-TH" sz="40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ระบบ</a:t>
            </a:r>
            <a:r>
              <a:rPr lang="th-TH" alt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สนับสนุนการตัดสินใจ</a:t>
            </a:r>
          </a:p>
        </p:txBody>
      </p:sp>
    </p:spTree>
    <p:extLst>
      <p:ext uri="{BB962C8B-B14F-4D97-AF65-F5344CB8AC3E}">
        <p14:creationId xmlns:p14="http://schemas.microsoft.com/office/powerpoint/2010/main" val="39858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xmlns="" id="{B51E00AB-E5B7-4ABE-BEDD-48D45017D1A3}"/>
              </a:ext>
            </a:extLst>
          </p:cNvPr>
          <p:cNvSpPr/>
          <p:nvPr/>
        </p:nvSpPr>
        <p:spPr>
          <a:xfrm>
            <a:off x="913220" y="2644170"/>
            <a:ext cx="103655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เกี่ยวข้องกับการตัดสินใจในรูปแบบต่าง ๆ ดังนี้</a:t>
            </a:r>
            <a:endParaRPr lang="en-US" sz="3200" b="1" dirty="0" smtClean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การตัดสินใจแบบมีโครงสร้าง 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การตัดสินใจ</a:t>
            </a:r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แบบไม่มี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โครงสร้าง </a:t>
            </a:r>
          </a:p>
          <a:p>
            <a:r>
              <a:rPr lang="en-US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3.</a:t>
            </a:r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การ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ตัดสินใจ</a:t>
            </a:r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แบบกึ่งโครงสร้าง 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1" name="สี่เหลี่ยมผืนผ้า 8">
            <a:extLst>
              <a:ext uri="{FF2B5EF4-FFF2-40B4-BE49-F238E27FC236}">
                <a16:creationId xmlns:a16="http://schemas.microsoft.com/office/drawing/2014/main" xmlns="" id="{A12AAC02-91E9-4AD4-9818-1B8D1C63BB76}"/>
              </a:ext>
            </a:extLst>
          </p:cNvPr>
          <p:cNvSpPr/>
          <p:nvPr/>
        </p:nvSpPr>
        <p:spPr>
          <a:xfrm>
            <a:off x="944930" y="1796820"/>
            <a:ext cx="3494886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40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ประเภทของการ</a:t>
            </a:r>
            <a:r>
              <a:rPr lang="th-TH" sz="40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ตัดสินใจ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xmlns="" id="{F403040A-570D-4C21-98D0-BB972317A965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xmlns="" id="{F026A3F3-C0C3-40E9-B128-1D5C510EF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16" name="สี่เหลี่ยมผืนผ้า 8">
            <a:extLst>
              <a:ext uri="{FF2B5EF4-FFF2-40B4-BE49-F238E27FC236}">
                <a16:creationId xmlns:a16="http://schemas.microsoft.com/office/drawing/2014/main" xmlns="" id="{0E62702A-31E0-4CB4-B310-72F92696A62A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3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7DD54C3-47C2-45B4-819E-7B2ED71C6C02}"/>
              </a:ext>
            </a:extLst>
          </p:cNvPr>
          <p:cNvSpPr/>
          <p:nvPr/>
        </p:nvSpPr>
        <p:spPr>
          <a:xfrm>
            <a:off x="6240016" y="476672"/>
            <a:ext cx="5256584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</a:t>
            </a:r>
            <a:r>
              <a:rPr lang="th-TH" altLang="th-TH" sz="40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6 </a:t>
            </a:r>
            <a:r>
              <a:rPr lang="th-TH" altLang="th-TH" sz="40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ระบบ</a:t>
            </a:r>
            <a:r>
              <a:rPr lang="th-TH" alt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สนับสนุนการตัดสินใจ</a:t>
            </a:r>
          </a:p>
        </p:txBody>
      </p:sp>
    </p:spTree>
    <p:extLst>
      <p:ext uri="{BB962C8B-B14F-4D97-AF65-F5344CB8AC3E}">
        <p14:creationId xmlns:p14="http://schemas.microsoft.com/office/powerpoint/2010/main" val="189782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xmlns="" id="{B51E00AB-E5B7-4ABE-BEDD-48D45017D1A3}"/>
              </a:ext>
            </a:extLst>
          </p:cNvPr>
          <p:cNvSpPr/>
          <p:nvPr/>
        </p:nvSpPr>
        <p:spPr>
          <a:xfrm>
            <a:off x="913220" y="2644170"/>
            <a:ext cx="1036555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คือ การรวบรวมกลุ่มคน ขั้นตอนการทำงาน ซอฟต์แวร์ ฐานข้อมูล และอุปกรณ์ที่นำมาช่วยตัดสินใจเพื่อแก้ปัญหาอย่างมีแบบแผน ซึ่งจะมีการใช้งานสิ่งต่อไปนี้</a:t>
            </a:r>
            <a:endParaRPr lang="en-US" sz="3200" b="1" dirty="0" smtClean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ตัวแบบจำลองที่นำมาใช้เพื่อการวิเคราะห์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ฐานข้อมูลเฉพาะกิจ ที่จัดเก็บความรู้ความชำนาญพิเศษ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3.</a:t>
            </a:r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ความเข้าใจปัญหาอย่างลึกซึ้ง และผลของการตัดสินใจ ซึ่งขึ้นอยู่กับผู้ตัดสินใจ</a:t>
            </a:r>
          </a:p>
          <a:p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4. การโต้ตอบ การประมวลผลแบบจำลองในคอมพิวเตอร์เพื่อนำไปสู่การตัดสินใจทางธุรกิจเพื่อ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   แก้ปัญหาแบบกึ่งโครงสร้าง (รวมถึงปัญหาแบบโครงสร้าง สำหรับในบางกรณี)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1" name="สี่เหลี่ยมผืนผ้า 8">
            <a:extLst>
              <a:ext uri="{FF2B5EF4-FFF2-40B4-BE49-F238E27FC236}">
                <a16:creationId xmlns:a16="http://schemas.microsoft.com/office/drawing/2014/main" xmlns="" id="{A12AAC02-91E9-4AD4-9818-1B8D1C63BB76}"/>
              </a:ext>
            </a:extLst>
          </p:cNvPr>
          <p:cNvSpPr/>
          <p:nvPr/>
        </p:nvSpPr>
        <p:spPr>
          <a:xfrm>
            <a:off x="944930" y="1796820"/>
            <a:ext cx="3926934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40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ระบบสนับสนุนการ</a:t>
            </a:r>
            <a:r>
              <a:rPr lang="th-TH" sz="40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ตัดสินใจ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xmlns="" id="{F403040A-570D-4C21-98D0-BB972317A965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xmlns="" id="{F026A3F3-C0C3-40E9-B128-1D5C510EF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16" name="สี่เหลี่ยมผืนผ้า 8">
            <a:extLst>
              <a:ext uri="{FF2B5EF4-FFF2-40B4-BE49-F238E27FC236}">
                <a16:creationId xmlns:a16="http://schemas.microsoft.com/office/drawing/2014/main" xmlns="" id="{0E62702A-31E0-4CB4-B310-72F92696A62A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4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7DD54C3-47C2-45B4-819E-7B2ED71C6C02}"/>
              </a:ext>
            </a:extLst>
          </p:cNvPr>
          <p:cNvSpPr/>
          <p:nvPr/>
        </p:nvSpPr>
        <p:spPr>
          <a:xfrm>
            <a:off x="6240016" y="476672"/>
            <a:ext cx="5256584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</a:t>
            </a:r>
            <a:r>
              <a:rPr lang="th-TH" altLang="th-TH" sz="40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6 </a:t>
            </a:r>
            <a:r>
              <a:rPr lang="th-TH" altLang="th-TH" sz="40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ระบบ</a:t>
            </a:r>
            <a:r>
              <a:rPr lang="th-TH" alt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สนับสนุนการตัดสินใจ</a:t>
            </a:r>
          </a:p>
        </p:txBody>
      </p:sp>
    </p:spTree>
    <p:extLst>
      <p:ext uri="{BB962C8B-B14F-4D97-AF65-F5344CB8AC3E}">
        <p14:creationId xmlns:p14="http://schemas.microsoft.com/office/powerpoint/2010/main" val="33308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xmlns="" id="{B51E00AB-E5B7-4ABE-BEDD-48D45017D1A3}"/>
              </a:ext>
            </a:extLst>
          </p:cNvPr>
          <p:cNvSpPr/>
          <p:nvPr/>
        </p:nvSpPr>
        <p:spPr>
          <a:xfrm>
            <a:off x="913220" y="2644170"/>
            <a:ext cx="1036555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  <a:r>
              <a:rPr lang="en-US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. </a:t>
            </a:r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ฐานข้อมูล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ตัวแบบ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3.</a:t>
            </a:r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การอินเตอร์</a:t>
            </a:r>
            <a:r>
              <a:rPr lang="th-TH" sz="3200" b="1" dirty="0" err="1" smtClean="0">
                <a:latin typeface="SP SUAN DUSIT" panose="02000000000000000000" pitchFamily="2" charset="0"/>
                <a:cs typeface="SP SUAN DUSIT" panose="02000000000000000000" pitchFamily="2" charset="0"/>
              </a:rPr>
              <a:t>เฟช</a:t>
            </a:r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กับผู้ใช้</a:t>
            </a:r>
          </a:p>
          <a:p>
            <a:r>
              <a:rPr lang="en-US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4.</a:t>
            </a:r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 ผู้ใช้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5.</a:t>
            </a:r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 ฐานความรู้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1" name="สี่เหลี่ยมผืนผ้า 8">
            <a:extLst>
              <a:ext uri="{FF2B5EF4-FFF2-40B4-BE49-F238E27FC236}">
                <a16:creationId xmlns:a16="http://schemas.microsoft.com/office/drawing/2014/main" xmlns="" id="{A12AAC02-91E9-4AD4-9818-1B8D1C63BB76}"/>
              </a:ext>
            </a:extLst>
          </p:cNvPr>
          <p:cNvSpPr/>
          <p:nvPr/>
        </p:nvSpPr>
        <p:spPr>
          <a:xfrm>
            <a:off x="944930" y="1796820"/>
            <a:ext cx="5943158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40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ส่วนประกอบของระบบสนับสนุนการ</a:t>
            </a:r>
            <a:r>
              <a:rPr lang="th-TH" sz="40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ตัดสินใจ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xmlns="" id="{F403040A-570D-4C21-98D0-BB972317A965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xmlns="" id="{F026A3F3-C0C3-40E9-B128-1D5C510EF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16" name="สี่เหลี่ยมผืนผ้า 8">
            <a:extLst>
              <a:ext uri="{FF2B5EF4-FFF2-40B4-BE49-F238E27FC236}">
                <a16:creationId xmlns:a16="http://schemas.microsoft.com/office/drawing/2014/main" xmlns="" id="{0E62702A-31E0-4CB4-B310-72F92696A62A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5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7DD54C3-47C2-45B4-819E-7B2ED71C6C02}"/>
              </a:ext>
            </a:extLst>
          </p:cNvPr>
          <p:cNvSpPr/>
          <p:nvPr/>
        </p:nvSpPr>
        <p:spPr>
          <a:xfrm>
            <a:off x="6240016" y="476672"/>
            <a:ext cx="5256584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5 </a:t>
            </a:r>
            <a:r>
              <a:rPr lang="th-TH" altLang="th-TH" sz="40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ระบบ</a:t>
            </a:r>
            <a:r>
              <a:rPr lang="th-TH" alt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สนับสนุนการตัดสินใจ</a:t>
            </a:r>
          </a:p>
        </p:txBody>
      </p:sp>
    </p:spTree>
    <p:extLst>
      <p:ext uri="{BB962C8B-B14F-4D97-AF65-F5344CB8AC3E}">
        <p14:creationId xmlns:p14="http://schemas.microsoft.com/office/powerpoint/2010/main" val="56437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xmlns="" id="{B51E00AB-E5B7-4ABE-BEDD-48D45017D1A3}"/>
              </a:ext>
            </a:extLst>
          </p:cNvPr>
          <p:cNvSpPr/>
          <p:nvPr/>
        </p:nvSpPr>
        <p:spPr>
          <a:xfrm>
            <a:off x="913220" y="2644170"/>
            <a:ext cx="103655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  <a:r>
              <a:rPr lang="en-US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. </a:t>
            </a:r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การวิเคราะห์แบบ </a:t>
            </a:r>
            <a:r>
              <a:rPr lang="en-US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what-if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2</a:t>
            </a:r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. การวิเคราะห์ความอ่อนไหว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en-US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3.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การ</a:t>
            </a:r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วิเคราะห์เพื่อค้นหาเป้าหมาย</a:t>
            </a:r>
          </a:p>
          <a:p>
            <a:r>
              <a:rPr lang="en-US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4.</a:t>
            </a:r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</a:t>
            </a:r>
            <a:r>
              <a:rPr lang="th-TH" sz="32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วิเคราะห์เพื่อหาค่าที่เหมาะสมที่สุด</a:t>
            </a: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1" name="สี่เหลี่ยมผืนผ้า 8">
            <a:extLst>
              <a:ext uri="{FF2B5EF4-FFF2-40B4-BE49-F238E27FC236}">
                <a16:creationId xmlns:a16="http://schemas.microsoft.com/office/drawing/2014/main" xmlns="" id="{A12AAC02-91E9-4AD4-9818-1B8D1C63BB76}"/>
              </a:ext>
            </a:extLst>
          </p:cNvPr>
          <p:cNvSpPr/>
          <p:nvPr/>
        </p:nvSpPr>
        <p:spPr>
          <a:xfrm>
            <a:off x="944930" y="1796820"/>
            <a:ext cx="5943158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40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การประยุกต์ใช้ระบบสนับสนุนการ</a:t>
            </a:r>
            <a:r>
              <a:rPr lang="th-TH" sz="40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ตัดสินใจ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xmlns="" id="{F403040A-570D-4C21-98D0-BB972317A965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xmlns="" id="{F026A3F3-C0C3-40E9-B128-1D5C510EF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16" name="สี่เหลี่ยมผืนผ้า 8">
            <a:extLst>
              <a:ext uri="{FF2B5EF4-FFF2-40B4-BE49-F238E27FC236}">
                <a16:creationId xmlns:a16="http://schemas.microsoft.com/office/drawing/2014/main" xmlns="" id="{0E62702A-31E0-4CB4-B310-72F92696A62A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6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7DD54C3-47C2-45B4-819E-7B2ED71C6C02}"/>
              </a:ext>
            </a:extLst>
          </p:cNvPr>
          <p:cNvSpPr/>
          <p:nvPr/>
        </p:nvSpPr>
        <p:spPr>
          <a:xfrm>
            <a:off x="6240016" y="476672"/>
            <a:ext cx="5256584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</a:t>
            </a:r>
            <a:r>
              <a:rPr lang="th-TH" altLang="th-TH" sz="40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6 </a:t>
            </a:r>
            <a:r>
              <a:rPr lang="th-TH" altLang="th-TH" sz="4000" b="1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ระบบ</a:t>
            </a:r>
            <a:r>
              <a:rPr lang="th-TH" alt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สนับสนุนการตัดสินใจ</a:t>
            </a:r>
          </a:p>
        </p:txBody>
      </p:sp>
    </p:spTree>
    <p:extLst>
      <p:ext uri="{BB962C8B-B14F-4D97-AF65-F5344CB8AC3E}">
        <p14:creationId xmlns:p14="http://schemas.microsoft.com/office/powerpoint/2010/main" val="51082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à¸à¸¥à¸à¸²à¸£à¸à¹à¸à¸«à¸²à¸£à¸¹à¸à¸ à¸²à¸à¸ªà¸³à¸«à¸£à¸±à¸ thank y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253" y="796307"/>
            <a:ext cx="6381705" cy="277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à¸à¸¥à¸à¸²à¸£à¸à¹à¸à¸«à¸²à¸£à¸¹à¸à¸ à¸²à¸à¸ªà¸³à¸«à¸£à¸±à¸ Answer and questions?">
            <a:extLst>
              <a:ext uri="{FF2B5EF4-FFF2-40B4-BE49-F238E27FC236}">
                <a16:creationId xmlns:a16="http://schemas.microsoft.com/office/drawing/2014/main" xmlns="" id="{C9D2515F-A6C6-4241-BBCC-79339A1C4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019" y="3429000"/>
            <a:ext cx="4448175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xmlns="" id="{E2337921-33C3-4DBD-89BA-748C8A0F8111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8" name="รูปภาพ 7">
            <a:extLst>
              <a:ext uri="{FF2B5EF4-FFF2-40B4-BE49-F238E27FC236}">
                <a16:creationId xmlns:a16="http://schemas.microsoft.com/office/drawing/2014/main" xmlns="" id="{F22854D6-8D88-40BD-942B-3921BCCF15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9896" y="6468314"/>
            <a:ext cx="692570" cy="38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77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3723</TotalTime>
  <Words>456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Angsana New</vt:lpstr>
      <vt:lpstr>Arial</vt:lpstr>
      <vt:lpstr>Calibri</vt:lpstr>
      <vt:lpstr>Cordia New</vt:lpstr>
      <vt:lpstr>SP SUAN DUSIT</vt:lpstr>
      <vt:lpstr>ชุดรูปแบบของ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lab11</dc:creator>
  <cp:lastModifiedBy>Dcc</cp:lastModifiedBy>
  <cp:revision>366</cp:revision>
  <dcterms:created xsi:type="dcterms:W3CDTF">2019-02-26T06:37:08Z</dcterms:created>
  <dcterms:modified xsi:type="dcterms:W3CDTF">2020-10-21T03:10:17Z</dcterms:modified>
</cp:coreProperties>
</file>