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285" r:id="rId18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91" autoAdjust="0"/>
  </p:normalViewPr>
  <p:slideViewPr>
    <p:cSldViewPr>
      <p:cViewPr varScale="1">
        <p:scale>
          <a:sx n="86" d="100"/>
          <a:sy n="86" d="100"/>
        </p:scale>
        <p:origin x="70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2100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63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888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2030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36702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545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6904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34347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457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38356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19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13EB5-657C-4FCC-8820-4A5FA8CB785D}" type="datetimeFigureOut">
              <a:rPr lang="th-TH" smtClean="0"/>
              <a:t>25/10/63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63D25B-17AF-45F4-9A8B-8859C16954E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8221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7889F863-9732-4927-BC09-52B38F046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7672" y="5877272"/>
            <a:ext cx="551993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3200" b="1" i="0" u="none" strike="noStrike" cap="none" normalizeH="0" baseline="0" dirty="0">
                <a:ln>
                  <a:noFill/>
                </a:ln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วิชา ระบบสารสนเทศเพื่อการจัดการ</a:t>
            </a:r>
            <a:endParaRPr kumimoji="0" lang="en-US" altLang="th-TH" sz="4000" b="1" i="0" u="none" strike="noStrike" cap="none" normalizeH="0" baseline="0" dirty="0">
              <a:ln>
                <a:noFill/>
              </a:ln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AF660808-21AE-4E4B-BEEE-9F9A25491BC8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623185EA-C328-48B6-A105-C11C66AAE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342729A2-0C0A-438D-A4D8-6E8BB526541E}"/>
              </a:ext>
            </a:extLst>
          </p:cNvPr>
          <p:cNvSpPr/>
          <p:nvPr/>
        </p:nvSpPr>
        <p:spPr>
          <a:xfrm>
            <a:off x="24532" y="6340109"/>
            <a:ext cx="221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รหัสวิชา 3204-2105</a:t>
            </a:r>
          </a:p>
        </p:txBody>
      </p:sp>
      <p:pic>
        <p:nvPicPr>
          <p:cNvPr id="1026" name="Picture 2" descr="MIS Singburi62">
            <a:extLst>
              <a:ext uri="{FF2B5EF4-FFF2-40B4-BE49-F238E27FC236}">
                <a16:creationId xmlns:a16="http://schemas.microsoft.com/office/drawing/2014/main" id="{9CA623B8-3782-4A5D-81D0-5D2833C64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348880"/>
            <a:ext cx="3743697" cy="292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AFF9339-D00F-49E8-A9C5-D39289DEE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3073" y="3208040"/>
            <a:ext cx="7705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altLang="th-TH" sz="5400" b="1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</a:t>
            </a:r>
            <a:r>
              <a:rPr lang="th-TH" altLang="th-TH" sz="5400" b="1" dirty="0">
                <a:solidFill>
                  <a:schemeClr val="accent5">
                    <a:lumMod val="75000"/>
                  </a:schemeClr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ระบบผู้เชี่ยวชาญ</a:t>
            </a:r>
            <a:endParaRPr kumimoji="0" lang="en-US" altLang="th-TH" sz="5400" b="1" i="0" u="none" strike="noStrike" cap="none" normalizeH="0" baseline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6" name="AutoShape 2" descr="ความหมายของระบบ DSS | lalita77'Blo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" name="Picture 2" descr="รู้ไปโม้ด : ปัญญาประดิษฐ์ (ตอนแรก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4317903"/>
            <a:ext cx="4680520" cy="2022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7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4894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คือระบบคอมพิวเตอร์ที่สามารถทำหรือจำลองหน้าที่การทำงานของเซลล์ประสาทในสมองมนุษย์ โดยใช้การประมวลผลแบบขนาน เหมือนกับสมองของมนุษย์ ซึ่งภายในจะมีเซลล์ประสาทที่ซับซ้อนอยู่เป็นจำนวนมาก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320685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โครงข่ายปราสาทเทียม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9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4100" name="Picture 4" descr="เบื้องหลังเทคโนโลยีอัจฉริยะ ตอนที่ 2: Neural Network | Thanakrit  Lersmethasakul">
            <a:extLst>
              <a:ext uri="{FF2B5EF4-FFF2-40B4-BE49-F238E27FC236}">
                <a16:creationId xmlns:a16="http://schemas.microsoft.com/office/drawing/2014/main" id="{9EF748DE-F6D1-496B-A282-63C20C124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492896"/>
            <a:ext cx="48672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48947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เป็นวิธีแก้ปัญหาที่ใหญ่และซับซ้อนเกินกว่ามนุษย์จะกระทำได้ โดยใช้การเลียนแบบการคัดเลือกพันธุกรรมตามธรรมชาติ โดยวิธีการคัดเลือกสารพันธ์ที่ดีที่สุดเพื่อสืบทอดไปยังรุ่นต่อไป หรือเปลี่ยนตัวแบบจำลองและคอยดูวิวัฒนาการจนกระทั้งปรากฎผลที่ดีที่สุดออกมา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255878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เจเนติกอัลกอรึทึม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10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6146" name="Picture 2" descr="Sunny ''*: จีนเนติกอัลกอริทึม (Genetic Algorithm) ตอนที่ 1">
            <a:extLst>
              <a:ext uri="{FF2B5EF4-FFF2-40B4-BE49-F238E27FC236}">
                <a16:creationId xmlns:a16="http://schemas.microsoft.com/office/drawing/2014/main" id="{523A0F4C-A6F8-4BA8-A8F4-1368A1646B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976" y="2060848"/>
            <a:ext cx="4536504" cy="435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20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48947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เป็นการนำภาพมาใช้เป็นเครื่องมือเพื่อยืนยันความเป็นมนุษย์ ภายใต้สมมุติฐานว่า มนุษย์มีความสามารถในการแยกแยะวัตถุที่เป็นภาพได้ดีกว่าคอมพิวเตอร์ เป็นวิธีการโปรแกรมประเภทบอทที่เข้ามาทำกิจกรรมแทนมนุษย์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291882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แคปซ่า (</a:t>
            </a:r>
            <a:r>
              <a:rPr lang="en-US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CAPTCHA</a:t>
            </a:r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)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11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7170" name="Picture 2" descr="แคปต์ชา - วิกิพีเดีย">
            <a:extLst>
              <a:ext uri="{FF2B5EF4-FFF2-40B4-BE49-F238E27FC236}">
                <a16:creationId xmlns:a16="http://schemas.microsoft.com/office/drawing/2014/main" id="{419EA7D3-0549-47B0-86D4-C3D9A9755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088" y="3068960"/>
            <a:ext cx="438370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52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583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จะเกี่ยวข้องกับกิจกรรมทั้ง 4 ซึ่ง ประกอบด้วย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การได้มาของความรู้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การแสดงแบบความรู้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การอนุมานความรู้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การถ่ายโอนความรู้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7599343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การถ่ายโอนความรู้จากผู้เชี่ยวชาญไปเก็บไว้ที่คอมพิวเตอร์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12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</p:spTree>
    <p:extLst>
      <p:ext uri="{BB962C8B-B14F-4D97-AF65-F5344CB8AC3E}">
        <p14:creationId xmlns:p14="http://schemas.microsoft.com/office/powerpoint/2010/main" val="16219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5833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ฐานความรู้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กลไกอนุมาน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การอธิบาย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การได้มาซึ่งความรู้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การอินเทอร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์เฟซ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กับผู้ใช้งาน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443099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ส่วนประกอบของระบบผู้เชี่ยวชาญ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13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</p:spTree>
    <p:extLst>
      <p:ext uri="{BB962C8B-B14F-4D97-AF65-F5344CB8AC3E}">
        <p14:creationId xmlns:p14="http://schemas.microsoft.com/office/powerpoint/2010/main" val="307582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5833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การตรวจวินิจฉัยทางการแพทย์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การอนุมัติสินเชื่อและเงินกู้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การตรวจจับกลโกง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การซ่อมและการบำรุ่งรักษา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การตรวจธาตุโลหะต่าง ๆ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การตลาด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4430991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การประยุกต์ใช้ระบบผู้เชี่ยวชาญ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</p:spTree>
    <p:extLst>
      <p:ext uri="{BB962C8B-B14F-4D97-AF65-F5344CB8AC3E}">
        <p14:creationId xmlns:p14="http://schemas.microsoft.com/office/powerpoint/2010/main" val="33760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5833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 ในระบบสนับสนุนการตัดสินใจ มนุษย์จะเป็นผู้พิจารณาทางเลือก ส่วนระบบผู้เชี่ยวชาญ จะจัดเตรียมความชาญฉลาดไว้เพื่อแก้ปัญหาและตัดสินใจแทนมนุษย์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925552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ความแตกต่างระหว่างระบบสนับสนุนการตัดสินใจ กับระบบผู้เชี่ยวชาญ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</p:spTree>
    <p:extLst>
      <p:ext uri="{BB962C8B-B14F-4D97-AF65-F5344CB8AC3E}">
        <p14:creationId xmlns:p14="http://schemas.microsoft.com/office/powerpoint/2010/main" val="3218503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à¸à¸¥à¸à¸²à¸£à¸à¹à¸à¸«à¸²à¸£à¸¹à¸à¸ à¸²à¸à¸ªà¸³à¸«à¸£à¸±à¸ thank yo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253" y="796307"/>
            <a:ext cx="6381705" cy="277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à¸à¸¥à¸à¸²à¸£à¸à¹à¸à¸«à¸²à¸£à¸¹à¸à¸ à¸²à¸à¸ªà¸³à¸«à¸£à¸±à¸ Answer and questions?">
            <a:extLst>
              <a:ext uri="{FF2B5EF4-FFF2-40B4-BE49-F238E27FC236}">
                <a16:creationId xmlns:a16="http://schemas.microsoft.com/office/drawing/2014/main" id="{C9D2515F-A6C6-4241-BBCC-79339A1C4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019" y="3429000"/>
            <a:ext cx="4448175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2337921-33C3-4DBD-89BA-748C8A0F8111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22854D6-8D88-40BD-942B-3921BCCF15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896" y="6468314"/>
            <a:ext cx="692570" cy="38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7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3655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แสดงความรู้เกี่ยวกับสาขาต่าง ๆ ที่เกี่ยวข้องกับปัญญาประดิษฐ์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เข้าใจแนวคิดของระบบผู้เชี่ยวชาญต่อการนำมาใช้ตัดสินใจแทนมนุษย์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อธิบายส่วนประกอบของระบบผู้เชี่ยวชาญได้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สามารถนำระบบผู้เชี่ยวชาญไปประยุกต์ใช้ให้เหมาะกับลักษณะงานได้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บอกความแตกต่างระหว่างระบบสนับสนุนการตัดสินใจและระบบผู้เชี่ยวชาญได้</a:t>
            </a: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83432" y="1806174"/>
            <a:ext cx="3105505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36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จุดประสงค์เชิงพฤติกรรม</a:t>
            </a:r>
            <a:endParaRPr lang="en-US" sz="36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43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460671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เป็นศาสตร์แขนงหนึ่งของวิทยาการคอมพิวเตอร์ ที่ศึกษาเกี่ยวกับกระบวนการเรียนแบบพฤติกรรมของมนุษย์ โดยเฉพาะการนำมาโปรแกรมบนเครื่องจักรที่ไม่มีชีวิต ให้สามารถคิดเองได้เหมือนมนุษย์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30" y="1796820"/>
            <a:ext cx="3422878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ปัญญาประดิษฐ์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2052" name="Picture 4" descr="Automation, AI and Machine Learning - Willow Market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5" y="2112039"/>
            <a:ext cx="3468197" cy="347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scover the World of Robotic AI (50 ชั่วโมง) – Play with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2379649"/>
            <a:ext cx="1996472" cy="2423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46067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1. ระบบผู้เชี่ยวชาญ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2. หุ่นยนต์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3. ระบบ</a:t>
            </a:r>
            <a:r>
              <a:rPr lang="th-TH" sz="3200" b="1" dirty="0" err="1">
                <a:latin typeface="SP SUAN DUSIT" panose="02000000000000000000" pitchFamily="2" charset="0"/>
                <a:cs typeface="SP SUAN DUSIT" panose="02000000000000000000" pitchFamily="2" charset="0"/>
              </a:rPr>
              <a:t>วิชั่น</a:t>
            </a:r>
            <a:endParaRPr lang="th-TH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4. การประมวลผลภาษาธรรมชาติ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5. ระบบการเรียนรู้</a:t>
            </a:r>
          </a:p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6. โครงข่ายประสาทเทียม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500705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ศาสตร์ที่เกี่ยวข้องกับปัญญาประดิษฐ์</a:t>
            </a:r>
            <a:endParaRPr lang="en-US" sz="40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3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</p:spTree>
    <p:extLst>
      <p:ext uri="{BB962C8B-B14F-4D97-AF65-F5344CB8AC3E}">
        <p14:creationId xmlns:p14="http://schemas.microsoft.com/office/powerpoint/2010/main" val="903982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1" y="2644170"/>
            <a:ext cx="40306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คือระบบคอมพิวเตอร์ที่ถูกสร้างขึ้นมาเลียนแบบการทำงานของมนุษย์ ตัวระบบจะจัดเก็บความรู้ความเชี่ยวชาญในสาขาเฉพาะด้าน ที่ผู้ใช้สามารถสอบถามถึงปัญหาและให้ระบบตัดสินใจให้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234275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ระบบผู้เชี่ยวชาญ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4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3074" name="Picture 2" descr="การศึกษาเพื่อพัฒนาระบบผู้เชี่ยวชาญในการเลื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15" y="2644170"/>
            <a:ext cx="6647985" cy="2799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ROBOT (หุ่นยนต์) JIMU TRACKBOT INTELLIGENT PROGRAMMING ROBOT">
            <a:extLst>
              <a:ext uri="{FF2B5EF4-FFF2-40B4-BE49-F238E27FC236}">
                <a16:creationId xmlns:a16="http://schemas.microsoft.com/office/drawing/2014/main" id="{719A9D74-E713-4BDE-842F-7CAAFB517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1916832"/>
            <a:ext cx="3066118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1" y="2644170"/>
            <a:ext cx="4030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คือเครื่องจักร หรืออุปกรณ์คอมพิวเตอร์ที่ได้รับการพัฒนาขึ้นมาให้สามารถปฏิบัติติงานแทนมนุษย์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1334647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หุ่นยนต์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5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1026" name="Picture 2" descr="ROBOT (หุ่นยนต์) ฮิวแมนนอยด์ ALPHA 1E (WHITE)">
            <a:extLst>
              <a:ext uri="{FF2B5EF4-FFF2-40B4-BE49-F238E27FC236}">
                <a16:creationId xmlns:a16="http://schemas.microsoft.com/office/drawing/2014/main" id="{50F4B4D1-CB7A-4CFA-88B7-7A918346FC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19" b="89923" l="9981" r="89923">
                        <a14:foregroundMark x1="52879" y1="16315" x2="52879" y2="16315"/>
                        <a14:foregroundMark x1="52495" y1="10845" x2="52495" y2="10845"/>
                        <a14:foregroundMark x1="47313" y1="9885" x2="47313" y2="9885"/>
                        <a14:foregroundMark x1="47313" y1="15739" x2="47313" y2="15739"/>
                        <a14:foregroundMark x1="36564" y1="32246" x2="36564" y2="32246"/>
                        <a14:foregroundMark x1="33685" y1="40115" x2="33685" y2="40115"/>
                        <a14:foregroundMark x1="29750" y1="50192" x2="29750" y2="50192"/>
                        <a14:foregroundMark x1="31382" y1="54031" x2="31382" y2="54031"/>
                        <a14:foregroundMark x1="69386" y1="44914" x2="69386" y2="44914"/>
                        <a14:foregroundMark x1="72073" y1="54415" x2="72073" y2="54415"/>
                        <a14:foregroundMark x1="68426" y1="54415" x2="68426" y2="54415"/>
                        <a14:foregroundMark x1="68426" y1="59885" x2="69386" y2="59885"/>
                        <a14:foregroundMark x1="75624" y1="58637" x2="75624" y2="58637"/>
                        <a14:foregroundMark x1="70441" y1="50480" x2="70441" y2="50480"/>
                        <a14:foregroundMark x1="67179" y1="46929" x2="67179" y2="46929"/>
                        <a14:foregroundMark x1="66219" y1="41363" x2="66219" y2="41363"/>
                        <a14:foregroundMark x1="68426" y1="37812" x2="68426" y2="37812"/>
                        <a14:foregroundMark x1="69386" y1="40115" x2="69386" y2="40115"/>
                        <a14:foregroundMark x1="73321" y1="53743" x2="73321" y2="53743"/>
                        <a14:foregroundMark x1="67466" y1="34837" x2="67466" y2="34837"/>
                        <a14:foregroundMark x1="65163" y1="32917" x2="65163" y2="32917"/>
                        <a14:foregroundMark x1="65547" y1="28983" x2="65547" y2="28983"/>
                        <a14:foregroundMark x1="63244" y1="25144" x2="63244" y2="25144"/>
                        <a14:foregroundMark x1="62572" y1="22841" x2="62572" y2="22841"/>
                        <a14:foregroundMark x1="62572" y1="29655" x2="62572" y2="29655"/>
                        <a14:foregroundMark x1="59693" y1="21881" x2="59693" y2="21881"/>
                        <a14:foregroundMark x1="56046" y1="14683" x2="56046" y2="14683"/>
                        <a14:foregroundMark x1="54511" y1="10845" x2="54511" y2="10845"/>
                        <a14:foregroundMark x1="47025" y1="9213" x2="47025" y2="9213"/>
                        <a14:foregroundMark x1="43378" y1="14395" x2="43378" y2="14395"/>
                        <a14:foregroundMark x1="42802" y1="17946" x2="42802" y2="17946"/>
                        <a14:foregroundMark x1="42802" y1="11804" x2="42802" y2="11804"/>
                        <a14:foregroundMark x1="44050" y1="10461" x2="44050" y2="10461"/>
                        <a14:foregroundMark x1="48944" y1="9885" x2="48944" y2="9885"/>
                        <a14:foregroundMark x1="55086" y1="9501" x2="55086" y2="9501"/>
                        <a14:foregroundMark x1="58061" y1="7869" x2="59021" y2="7582"/>
                        <a14:foregroundMark x1="61324" y1="11804" x2="61324" y2="11804"/>
                        <a14:foregroundMark x1="59309" y1="16315" x2="59309" y2="16315"/>
                        <a14:foregroundMark x1="59309" y1="21881" x2="59309" y2="21881"/>
                        <a14:foregroundMark x1="58061" y1="14107" x2="58061" y2="14107"/>
                        <a14:foregroundMark x1="55470" y1="10461" x2="55470" y2="10461"/>
                        <a14:foregroundMark x1="37908" y1="39060" x2="37908" y2="39060"/>
                        <a14:foregroundMark x1="31382" y1="41363" x2="31382" y2="41363"/>
                        <a14:foregroundMark x1="32054" y1="51152" x2="32054" y2="51152"/>
                        <a14:foregroundMark x1="31094" y1="47601" x2="31094" y2="47601"/>
                        <a14:foregroundMark x1="35317" y1="42322" x2="35317" y2="42322"/>
                        <a14:foregroundMark x1="35893" y1="45969" x2="35893" y2="45969"/>
                        <a14:foregroundMark x1="35605" y1="44338" x2="35605" y2="44338"/>
                        <a14:foregroundMark x1="35605" y1="46257" x2="35605" y2="46257"/>
                        <a14:foregroundMark x1="31670" y1="50768" x2="31670" y2="50768"/>
                        <a14:foregroundMark x1="31670" y1="50192" x2="31670" y2="50192"/>
                        <a14:foregroundMark x1="32342" y1="42322" x2="32342" y2="42322"/>
                        <a14:foregroundMark x1="33013" y1="36852" x2="33013" y2="36852"/>
                        <a14:foregroundMark x1="36948" y1="28407" x2="36948" y2="28407"/>
                        <a14:foregroundMark x1="36948" y1="25432" x2="36948" y2="25432"/>
                        <a14:foregroundMark x1="39827" y1="23129" x2="39827" y2="23129"/>
                        <a14:foregroundMark x1="40115" y1="22169" x2="40115" y2="22169"/>
                        <a14:foregroundMark x1="42802" y1="20250" x2="43762" y2="20250"/>
                        <a14:foregroundMark x1="41747" y1="24472" x2="41747" y2="24472"/>
                        <a14:foregroundMark x1="47985" y1="21497" x2="47985" y2="21497"/>
                        <a14:foregroundMark x1="38484" y1="27351" x2="38484" y2="27351"/>
                        <a14:foregroundMark x1="38484" y1="25144" x2="38484" y2="25144"/>
                        <a14:foregroundMark x1="40499" y1="23512" x2="40499" y2="23512"/>
                        <a14:foregroundMark x1="25528" y1="29655" x2="25528" y2="29655"/>
                        <a14:foregroundMark x1="31094" y1="27351" x2="31094" y2="27351"/>
                        <a14:foregroundMark x1="33013" y1="30614" x2="33013" y2="30614"/>
                        <a14:foregroundMark x1="33301" y1="32246" x2="33301" y2="32246"/>
                        <a14:foregroundMark x1="29463" y1="37524" x2="29463" y2="37524"/>
                        <a14:foregroundMark x1="28119" y1="46257" x2="28119" y2="46257"/>
                        <a14:foregroundMark x1="27447" y1="51152" x2="27447" y2="51152"/>
                        <a14:foregroundMark x1="27831" y1="54031" x2="27831" y2="54031"/>
                        <a14:foregroundMark x1="32630" y1="56622" x2="32630" y2="56622"/>
                        <a14:foregroundMark x1="75912" y1="58925" x2="75912" y2="58925"/>
                        <a14:foregroundMark x1="72073" y1="59597" x2="72073" y2="59597"/>
                        <a14:foregroundMark x1="71401" y1="57678" x2="71401" y2="57678"/>
                        <a14:foregroundMark x1="33973" y1="27351" x2="33973" y2="27351"/>
                        <a14:foregroundMark x1="36276" y1="23512" x2="36276" y2="23512"/>
                        <a14:foregroundMark x1="38196" y1="20250" x2="38196" y2="20250"/>
                        <a14:foregroundMark x1="44338" y1="9501" x2="45393" y2="8829"/>
                        <a14:foregroundMark x1="49232" y1="6622" x2="49232" y2="6622"/>
                        <a14:foregroundMark x1="53455" y1="8253" x2="53455" y2="8253"/>
                        <a14:foregroundMark x1="53167" y1="8829" x2="53167" y2="8829"/>
                        <a14:foregroundMark x1="50576" y1="8541" x2="50576" y2="8541"/>
                        <a14:foregroundMark x1="51248" y1="6238" x2="51248" y2="6238"/>
                        <a14:foregroundMark x1="59021" y1="5566" x2="59021" y2="5566"/>
                        <a14:foregroundMark x1="58349" y1="10173" x2="58349" y2="10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1844824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ฟีโบ้' ส่งมอบ 'ฟาโก้' แก๊งหุ่นยนต์สู้โควิด FIBO AGAINST COVID: FACO | Tool  Makers">
            <a:extLst>
              <a:ext uri="{FF2B5EF4-FFF2-40B4-BE49-F238E27FC236}">
                <a16:creationId xmlns:a16="http://schemas.microsoft.com/office/drawing/2014/main" id="{EC8FE933-3332-4770-B10D-5F704B63C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47" b="100000" l="9921" r="89881">
                        <a14:foregroundMark x1="68254" y1="56494" x2="68254" y2="56494"/>
                        <a14:foregroundMark x1="61310" y1="57359" x2="61310" y2="573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8" y="2112838"/>
            <a:ext cx="2871625" cy="2632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5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56148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คือหุ่นยนต์ที่เพิ่มขีดความสามารถให้มีประสิทธิภาพสูงขึ้น โดยเพิ่มองค์ประกอบ 2 ส่วน คือ กล้องและชุดประมวลผลสัญญาณภาพ ทำให้หุ่นยนต์สามารถมองเห็น และนำสิ่งที่มองเห็นมาประมวลผลสัญญาณภาพเพื่อนำไปใช้ในสิ่งที่ต้องการต่อไป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140665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ระบบวิชั่น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6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2050" name="Picture 2" descr="Machine Vision เพิ่มประสิทธิภาพ /... - Machine Vision by Riverplus |  Facebook">
            <a:extLst>
              <a:ext uri="{FF2B5EF4-FFF2-40B4-BE49-F238E27FC236}">
                <a16:creationId xmlns:a16="http://schemas.microsoft.com/office/drawing/2014/main" id="{F6A4E847-53E4-4138-B8A2-CDD13A633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204864"/>
            <a:ext cx="4968552" cy="330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69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ural Language Processing เทคโนโลยีเชื่อมโยงปัญญาประดิษฐ์กับมนุษย์ด้วย “ ภาษา” - Digital Ventures - Forwarding Fintech">
            <a:extLst>
              <a:ext uri="{FF2B5EF4-FFF2-40B4-BE49-F238E27FC236}">
                <a16:creationId xmlns:a16="http://schemas.microsoft.com/office/drawing/2014/main" id="{5B790D40-AE05-466C-B364-9227BD226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88" y="3645024"/>
            <a:ext cx="799288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10871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   เป็นระบบที่ให้คอมพิวเตอร์มีความสามารถเข้าใจภาษามนุษย์ด้วยการรับอินพุตที่ป้อนด้วยภาษามนุษย์ จากนั้นระบบก็จะวิเคราะห์โครงสร้างและความหมายทางภาษา ประเมินค่าและหาคำตอบเพื่อส่งเอาต์พุตออกมาเป็นเสียงพูด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4502999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ระบบประมวลผลภาษาธรรมชาติ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7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</p:spTree>
    <p:extLst>
      <p:ext uri="{BB962C8B-B14F-4D97-AF65-F5344CB8AC3E}">
        <p14:creationId xmlns:p14="http://schemas.microsoft.com/office/powerpoint/2010/main" val="2547108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B51E00AB-E5B7-4ABE-BEDD-48D45017D1A3}"/>
              </a:ext>
            </a:extLst>
          </p:cNvPr>
          <p:cNvSpPr/>
          <p:nvPr/>
        </p:nvSpPr>
        <p:spPr>
          <a:xfrm>
            <a:off x="913220" y="2644170"/>
            <a:ext cx="45347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เป็นส่วนหนึ่งของระบบ </a:t>
            </a:r>
            <a:r>
              <a:rPr lang="en-US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AI </a:t>
            </a:r>
            <a:r>
              <a:rPr lang="th-TH" sz="32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ที่ผสมผสานระหว่างตัวซอฟต์แวร์และฮาร์ดแวร์ ที่สามารถตอบโต้กับมนุษย์ และสามารถป้อนข้อมูลเข้าไปตามแต่ละสถานการณ์เพื่อการเรียนรู้ หรือปรับกลวิธีเพื่อดักทางคู่ต่อสู่</a:t>
            </a:r>
            <a:endParaRPr lang="en-US" sz="32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11" name="สี่เหลี่ยมผืนผ้า 8">
            <a:extLst>
              <a:ext uri="{FF2B5EF4-FFF2-40B4-BE49-F238E27FC236}">
                <a16:creationId xmlns:a16="http://schemas.microsoft.com/office/drawing/2014/main" id="{A12AAC02-91E9-4AD4-9818-1B8D1C63BB76}"/>
              </a:ext>
            </a:extLst>
          </p:cNvPr>
          <p:cNvSpPr/>
          <p:nvPr/>
        </p:nvSpPr>
        <p:spPr>
          <a:xfrm>
            <a:off x="944929" y="1796820"/>
            <a:ext cx="2486775" cy="70788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ระบบการเรียนรู้</a:t>
            </a:r>
          </a:p>
        </p:txBody>
      </p:sp>
      <p:sp>
        <p:nvSpPr>
          <p:cNvPr id="3" name="สี่เหลี่ยมผืนผ้า 2">
            <a:extLst>
              <a:ext uri="{FF2B5EF4-FFF2-40B4-BE49-F238E27FC236}">
                <a16:creationId xmlns:a16="http://schemas.microsoft.com/office/drawing/2014/main" id="{F403040A-570D-4C21-98D0-BB972317A965}"/>
              </a:ext>
            </a:extLst>
          </p:cNvPr>
          <p:cNvSpPr/>
          <p:nvPr/>
        </p:nvSpPr>
        <p:spPr>
          <a:xfrm>
            <a:off x="0" y="6444989"/>
            <a:ext cx="12192000" cy="4320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th-TH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สอนโดย ผู้ช่วยศาสตราจารย์ จุฑาวุฒิ จันทรมาลี </a:t>
            </a:r>
            <a:r>
              <a:rPr lang="en-US" sz="2000" b="1" dirty="0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SDU-</a:t>
            </a:r>
            <a:r>
              <a:rPr lang="en-US" sz="2000" b="1" dirty="0" err="1">
                <a:solidFill>
                  <a:schemeClr val="tx1"/>
                </a:solidFill>
                <a:latin typeface="SP SUAN DUSIT" panose="02000000000000000000" pitchFamily="2" charset="0"/>
                <a:cs typeface="SP SUAN DUSIT" panose="02000000000000000000" pitchFamily="2" charset="0"/>
              </a:rPr>
              <a:t>ComSci</a:t>
            </a:r>
            <a:endParaRPr lang="th-TH" sz="2000" b="1" dirty="0">
              <a:solidFill>
                <a:schemeClr val="tx1"/>
              </a:solidFill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026A3F3-C0C3-40E9-B128-1D5C510EF3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68314"/>
            <a:ext cx="692570" cy="389686"/>
          </a:xfrm>
          <a:prstGeom prst="rect">
            <a:avLst/>
          </a:prstGeom>
        </p:spPr>
      </p:pic>
      <p:sp>
        <p:nvSpPr>
          <p:cNvPr id="16" name="สี่เหลี่ยมผืนผ้า 8">
            <a:extLst>
              <a:ext uri="{FF2B5EF4-FFF2-40B4-BE49-F238E27FC236}">
                <a16:creationId xmlns:a16="http://schemas.microsoft.com/office/drawing/2014/main" id="{0E62702A-31E0-4CB4-B310-72F92696A62A}"/>
              </a:ext>
            </a:extLst>
          </p:cNvPr>
          <p:cNvSpPr/>
          <p:nvPr/>
        </p:nvSpPr>
        <p:spPr>
          <a:xfrm>
            <a:off x="3388" y="5991671"/>
            <a:ext cx="432048" cy="46166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8</a:t>
            </a:r>
            <a:endParaRPr lang="en-US" sz="2400" b="1" dirty="0">
              <a:latin typeface="SP SUAN DUSIT" panose="02000000000000000000" pitchFamily="2" charset="0"/>
              <a:cs typeface="SP SUAN DUSIT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7DD54C3-47C2-45B4-819E-7B2ED71C6C02}"/>
              </a:ext>
            </a:extLst>
          </p:cNvPr>
          <p:cNvSpPr/>
          <p:nvPr/>
        </p:nvSpPr>
        <p:spPr>
          <a:xfrm>
            <a:off x="5519936" y="476672"/>
            <a:ext cx="5976664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h-TH" altLang="th-TH" sz="4000" b="1" dirty="0">
                <a:latin typeface="SP SUAN DUSIT" panose="02000000000000000000" pitchFamily="2" charset="0"/>
                <a:cs typeface="SP SUAN DUSIT" panose="02000000000000000000" pitchFamily="2" charset="0"/>
              </a:rPr>
              <a:t>บทที่ 7 ปัญญาประดิษฐ์และระบบผู้เชี่ยวชาญ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D26122BA-56AB-4F13-9AB9-D5C63B4CDB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920" y="2060848"/>
            <a:ext cx="5543550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2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3939</TotalTime>
  <Words>899</Words>
  <Application>Microsoft Office PowerPoint</Application>
  <PresentationFormat>แบบจอกว้าง</PresentationFormat>
  <Paragraphs>102</Paragraphs>
  <Slides>17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17</vt:i4>
      </vt:variant>
    </vt:vector>
  </HeadingPairs>
  <TitlesOfParts>
    <vt:vector size="21" baseType="lpstr">
      <vt:lpstr>Arial</vt:lpstr>
      <vt:lpstr>Calibri</vt:lpstr>
      <vt:lpstr>SP SUAN DUSIT</vt:lpstr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lab11</dc:creator>
  <cp:lastModifiedBy>Juthawut Chantaramalee</cp:lastModifiedBy>
  <cp:revision>405</cp:revision>
  <dcterms:created xsi:type="dcterms:W3CDTF">2019-02-26T06:37:08Z</dcterms:created>
  <dcterms:modified xsi:type="dcterms:W3CDTF">2020-10-25T07:57:32Z</dcterms:modified>
</cp:coreProperties>
</file>