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85" r:id="rId1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91" autoAdjust="0"/>
  </p:normalViewPr>
  <p:slideViewPr>
    <p:cSldViewPr>
      <p:cViewPr varScale="1">
        <p:scale>
          <a:sx n="81" d="100"/>
          <a:sy n="81" d="100"/>
        </p:scale>
        <p:origin x="42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2210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863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8885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030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6702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5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690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434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457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835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8219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13EB5-657C-4FCC-8820-4A5FA8CB785D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822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id="{DEDAD59A-6180-4F25-ACDD-9449341EFC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8288" y="3573016"/>
            <a:ext cx="3168352" cy="2654985"/>
          </a:xfrm>
          <a:prstGeom prst="rect">
            <a:avLst/>
          </a:prstGeom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7889F863-9732-4927-BC09-52B38F046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7672" y="5877272"/>
            <a:ext cx="55199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3200" b="1" i="0" u="none" strike="noStrike" cap="none" normalizeH="0" baseline="0" dirty="0">
                <a:ln>
                  <a:noFill/>
                </a:ln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วิชา ระบบสารสนเทศเพื่อการจัดการ</a:t>
            </a:r>
            <a:endParaRPr kumimoji="0" lang="en-US" altLang="th-TH" sz="4000" b="1" i="0" u="none" strike="noStrike" cap="none" normalizeH="0" baseline="0" dirty="0">
              <a:ln>
                <a:noFill/>
              </a:ln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AF660808-21AE-4E4B-BEEE-9F9A25491BC8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8" name="รูปภาพ 7">
            <a:extLst>
              <a:ext uri="{FF2B5EF4-FFF2-40B4-BE49-F238E27FC236}">
                <a16:creationId xmlns:a16="http://schemas.microsoft.com/office/drawing/2014/main" id="{623185EA-C328-48B6-A105-C11C66AAEA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9896" y="6468314"/>
            <a:ext cx="692570" cy="389686"/>
          </a:xfrm>
          <a:prstGeom prst="rect">
            <a:avLst/>
          </a:prstGeom>
        </p:spPr>
      </p:pic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342729A2-0C0A-438D-A4D8-6E8BB526541E}"/>
              </a:ext>
            </a:extLst>
          </p:cNvPr>
          <p:cNvSpPr/>
          <p:nvPr/>
        </p:nvSpPr>
        <p:spPr>
          <a:xfrm>
            <a:off x="24532" y="6340109"/>
            <a:ext cx="2218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รหัสวิชา 3204-2105</a:t>
            </a:r>
          </a:p>
        </p:txBody>
      </p:sp>
      <p:pic>
        <p:nvPicPr>
          <p:cNvPr id="1026" name="Picture 2" descr="MIS Singburi62">
            <a:extLst>
              <a:ext uri="{FF2B5EF4-FFF2-40B4-BE49-F238E27FC236}">
                <a16:creationId xmlns:a16="http://schemas.microsoft.com/office/drawing/2014/main" id="{9CA623B8-3782-4A5D-81D0-5D2833C64E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2348880"/>
            <a:ext cx="3743697" cy="292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AFF9339-D00F-49E8-A9C5-D39289DEE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3073" y="2792542"/>
            <a:ext cx="770557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54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บทที่ 8 มาตรการควบคุมและความปลอดภัย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54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         ใน</a:t>
            </a:r>
            <a:r>
              <a:rPr kumimoji="0" lang="th-TH" altLang="th-TH" sz="5400" b="1" i="0" u="none" strike="noStrike" cap="none" normalizeH="0" baseline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ระบบสารสนเทศ</a:t>
            </a:r>
            <a:endParaRPr kumimoji="0" lang="en-US" altLang="th-TH" sz="5400" b="1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AutoShape 2" descr="ความหมายของระบบ DSS | lalita77'Blo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7472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 8">
            <a:extLst>
              <a:ext uri="{FF2B5EF4-FFF2-40B4-BE49-F238E27FC236}">
                <a16:creationId xmlns:a16="http://schemas.microsoft.com/office/drawing/2014/main" id="{A12AAC02-91E9-4AD4-9818-1B8D1C63BB76}"/>
              </a:ext>
            </a:extLst>
          </p:cNvPr>
          <p:cNvSpPr/>
          <p:nvPr/>
        </p:nvSpPr>
        <p:spPr>
          <a:xfrm>
            <a:off x="944930" y="1796820"/>
            <a:ext cx="2918822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การวางแผนเพื่อกู้คืน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F403040A-570D-4C21-98D0-BB972317A965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F026A3F3-C0C3-40E9-B128-1D5C510EF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16" name="สี่เหลี่ยมผืนผ้า 8">
            <a:extLst>
              <a:ext uri="{FF2B5EF4-FFF2-40B4-BE49-F238E27FC236}">
                <a16:creationId xmlns:a16="http://schemas.microsoft.com/office/drawing/2014/main" id="{0E62702A-31E0-4CB4-B310-72F92696A62A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9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6AD8F185-87A5-4F1E-B4B3-3D32DCD7F820}"/>
              </a:ext>
            </a:extLst>
          </p:cNvPr>
          <p:cNvSpPr/>
          <p:nvPr/>
        </p:nvSpPr>
        <p:spPr>
          <a:xfrm>
            <a:off x="3071664" y="476672"/>
            <a:ext cx="8424936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8 มาตรการควบคุมและความปลอดภัยในระบบสารสนเทศ</a:t>
            </a:r>
          </a:p>
        </p:txBody>
      </p:sp>
      <p:sp>
        <p:nvSpPr>
          <p:cNvPr id="12" name="สี่เหลี่ยมผืนผ้า 11">
            <a:extLst>
              <a:ext uri="{FF2B5EF4-FFF2-40B4-BE49-F238E27FC236}">
                <a16:creationId xmlns:a16="http://schemas.microsoft.com/office/drawing/2014/main" id="{E71DDAF6-E201-40DD-B7D3-E74EE076FBA9}"/>
              </a:ext>
            </a:extLst>
          </p:cNvPr>
          <p:cNvSpPr/>
          <p:nvPr/>
        </p:nvSpPr>
        <p:spPr>
          <a:xfrm>
            <a:off x="911424" y="2723436"/>
            <a:ext cx="61926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จัดทำแผนกู้คืนเพื่อให้บรรลุ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จัดตั้งคณะกรรมการการวางแผน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ปฏิบัติการประเมินความเสี่ยงและการวิเคราะห์ผลกระทบ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ลำดับขึ้นการกู้คืน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คัดเลือกแผนกู้คืน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id="{C890DD9D-B311-4FB2-86FD-223C24AA8F13}"/>
              </a:ext>
            </a:extLst>
          </p:cNvPr>
          <p:cNvSpPr/>
          <p:nvPr/>
        </p:nvSpPr>
        <p:spPr>
          <a:xfrm>
            <a:off x="7032104" y="2708920"/>
            <a:ext cx="46085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การสรรหาผู้ให้บริการจากภายนอก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7. พัฒนาแผนงานและนำไปใช้ให้เกิดผล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8. ทดสอบแผนงาน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9. ตรวจสอบและประเมินผลอย่างต่อเนื่อง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56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à¸à¸¥à¸à¸²à¸£à¸à¹à¸à¸«à¸²à¸£à¸¹à¸à¸ à¸²à¸à¸ªà¸³à¸«à¸£à¸±à¸ thank y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253" y="796307"/>
            <a:ext cx="6381705" cy="277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à¸à¸¥à¸à¸²à¸£à¸à¹à¸à¸«à¸²à¸£à¸¹à¸à¸ à¸²à¸à¸ªà¸³à¸«à¸£à¸±à¸ Answer and questions?">
            <a:extLst>
              <a:ext uri="{FF2B5EF4-FFF2-40B4-BE49-F238E27FC236}">
                <a16:creationId xmlns:a16="http://schemas.microsoft.com/office/drawing/2014/main" id="{C9D2515F-A6C6-4241-BBCC-79339A1C4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019" y="3429000"/>
            <a:ext cx="4448175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E2337921-33C3-4DBD-89BA-748C8A0F8111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8" name="รูปภาพ 7">
            <a:extLst>
              <a:ext uri="{FF2B5EF4-FFF2-40B4-BE49-F238E27FC236}">
                <a16:creationId xmlns:a16="http://schemas.microsoft.com/office/drawing/2014/main" id="{F22854D6-8D88-40BD-942B-3921BCCF15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9896" y="6468314"/>
            <a:ext cx="692570" cy="38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77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B51E00AB-E5B7-4ABE-BEDD-48D45017D1A3}"/>
              </a:ext>
            </a:extLst>
          </p:cNvPr>
          <p:cNvSpPr/>
          <p:nvPr/>
        </p:nvSpPr>
        <p:spPr>
          <a:xfrm>
            <a:off x="913220" y="2644170"/>
            <a:ext cx="1036555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แสดงความรู้เกี่ยวกับความเสี่ยงต่าง ๆ ที่มีต่อระบบสารสนเทศ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มีความรู้ความเข้าในมาตรฐานการควบคุมและมาตรการความปลอดภัย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เข้าใจหลักมาตรการกู้คืนและสามารถวางแผนเพื่อกู้คืนได้</a:t>
            </a:r>
          </a:p>
        </p:txBody>
      </p:sp>
      <p:sp>
        <p:nvSpPr>
          <p:cNvPr id="11" name="สี่เหลี่ยมผืนผ้า 8">
            <a:extLst>
              <a:ext uri="{FF2B5EF4-FFF2-40B4-BE49-F238E27FC236}">
                <a16:creationId xmlns:a16="http://schemas.microsoft.com/office/drawing/2014/main" id="{A12AAC02-91E9-4AD4-9818-1B8D1C63BB76}"/>
              </a:ext>
            </a:extLst>
          </p:cNvPr>
          <p:cNvSpPr/>
          <p:nvPr/>
        </p:nvSpPr>
        <p:spPr>
          <a:xfrm>
            <a:off x="983432" y="1806174"/>
            <a:ext cx="3105505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จุดประสงค์เชิงพฤติกรรม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DD54C3-47C2-45B4-819E-7B2ED71C6C02}"/>
              </a:ext>
            </a:extLst>
          </p:cNvPr>
          <p:cNvSpPr/>
          <p:nvPr/>
        </p:nvSpPr>
        <p:spPr>
          <a:xfrm>
            <a:off x="3071664" y="476672"/>
            <a:ext cx="8424936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8 มาตรการควบคุมและความปลอดภัยในระบบสารสนเทศ</a:t>
            </a: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F403040A-570D-4C21-98D0-BB972317A965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F026A3F3-C0C3-40E9-B128-1D5C510EF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16" name="สี่เหลี่ยมผืนผ้า 8">
            <a:extLst>
              <a:ext uri="{FF2B5EF4-FFF2-40B4-BE49-F238E27FC236}">
                <a16:creationId xmlns:a16="http://schemas.microsoft.com/office/drawing/2014/main" id="{0E62702A-31E0-4CB4-B310-72F92696A62A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43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B51E00AB-E5B7-4ABE-BEDD-48D45017D1A3}"/>
              </a:ext>
            </a:extLst>
          </p:cNvPr>
          <p:cNvSpPr/>
          <p:nvPr/>
        </p:nvSpPr>
        <p:spPr>
          <a:xfrm>
            <a:off x="985228" y="2644170"/>
            <a:ext cx="3238564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ความเสี่ยงทางด้านฮาร์ดแวร์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1" name="สี่เหลี่ยมผืนผ้า 8">
            <a:extLst>
              <a:ext uri="{FF2B5EF4-FFF2-40B4-BE49-F238E27FC236}">
                <a16:creationId xmlns:a16="http://schemas.microsoft.com/office/drawing/2014/main" id="{A12AAC02-91E9-4AD4-9818-1B8D1C63BB76}"/>
              </a:ext>
            </a:extLst>
          </p:cNvPr>
          <p:cNvSpPr/>
          <p:nvPr/>
        </p:nvSpPr>
        <p:spPr>
          <a:xfrm>
            <a:off x="944930" y="1796820"/>
            <a:ext cx="5007054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ความเสี่ยงที่มีต่อระบบสารสนเทศ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F403040A-570D-4C21-98D0-BB972317A965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F026A3F3-C0C3-40E9-B128-1D5C510EF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16" name="สี่เหลี่ยมผืนผ้า 8">
            <a:extLst>
              <a:ext uri="{FF2B5EF4-FFF2-40B4-BE49-F238E27FC236}">
                <a16:creationId xmlns:a16="http://schemas.microsoft.com/office/drawing/2014/main" id="{0E62702A-31E0-4CB4-B310-72F92696A62A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6AD8F185-87A5-4F1E-B4B3-3D32DCD7F820}"/>
              </a:ext>
            </a:extLst>
          </p:cNvPr>
          <p:cNvSpPr/>
          <p:nvPr/>
        </p:nvSpPr>
        <p:spPr>
          <a:xfrm>
            <a:off x="3071664" y="476672"/>
            <a:ext cx="8424936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8 มาตรการควบคุมและความปลอดภัยในระบบสารสนเทศ</a:t>
            </a:r>
          </a:p>
        </p:txBody>
      </p:sp>
      <p:sp>
        <p:nvSpPr>
          <p:cNvPr id="12" name="สี่เหลี่ยมผืนผ้า 11">
            <a:extLst>
              <a:ext uri="{FF2B5EF4-FFF2-40B4-BE49-F238E27FC236}">
                <a16:creationId xmlns:a16="http://schemas.microsoft.com/office/drawing/2014/main" id="{E71DDAF6-E201-40DD-B7D3-E74EE076FBA9}"/>
              </a:ext>
            </a:extLst>
          </p:cNvPr>
          <p:cNvSpPr/>
          <p:nvPr/>
        </p:nvSpPr>
        <p:spPr>
          <a:xfrm>
            <a:off x="913221" y="3429000"/>
            <a:ext cx="46067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ภัยธรรมชาติ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ไฟดับ/ไฟตก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การถูกก่อกวนและทำลายโดยคนป่าเถื่อน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1032" name="Picture 8" descr="แหล่งรวมอาชญากรรมทางอินเตอร์เน็ต - Home | Facebook">
            <a:extLst>
              <a:ext uri="{FF2B5EF4-FFF2-40B4-BE49-F238E27FC236}">
                <a16:creationId xmlns:a16="http://schemas.microsoft.com/office/drawing/2014/main" id="{7762E0C9-677C-484D-89C3-B673852B4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36912"/>
            <a:ext cx="338437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8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432F8FD0-2280-402D-8590-8B4573093F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48" y="2492896"/>
            <a:ext cx="4824536" cy="3776242"/>
          </a:xfrm>
          <a:prstGeom prst="rect">
            <a:avLst/>
          </a:prstGeom>
        </p:spPr>
      </p:pic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B51E00AB-E5B7-4ABE-BEDD-48D45017D1A3}"/>
              </a:ext>
            </a:extLst>
          </p:cNvPr>
          <p:cNvSpPr/>
          <p:nvPr/>
        </p:nvSpPr>
        <p:spPr>
          <a:xfrm>
            <a:off x="985229" y="2644170"/>
            <a:ext cx="5038763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ความเสี่ยงทางด้านทางด้านข้อมูลและซอฟต์แวร์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1" name="สี่เหลี่ยมผืนผ้า 8">
            <a:extLst>
              <a:ext uri="{FF2B5EF4-FFF2-40B4-BE49-F238E27FC236}">
                <a16:creationId xmlns:a16="http://schemas.microsoft.com/office/drawing/2014/main" id="{A12AAC02-91E9-4AD4-9818-1B8D1C63BB76}"/>
              </a:ext>
            </a:extLst>
          </p:cNvPr>
          <p:cNvSpPr/>
          <p:nvPr/>
        </p:nvSpPr>
        <p:spPr>
          <a:xfrm>
            <a:off x="944930" y="1796820"/>
            <a:ext cx="5079062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ความเสี่ยงที่มีต่อระบบสารสนเทศ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F403040A-570D-4C21-98D0-BB972317A965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F026A3F3-C0C3-40E9-B128-1D5C510EF3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16" name="สี่เหลี่ยมผืนผ้า 8">
            <a:extLst>
              <a:ext uri="{FF2B5EF4-FFF2-40B4-BE49-F238E27FC236}">
                <a16:creationId xmlns:a16="http://schemas.microsoft.com/office/drawing/2014/main" id="{0E62702A-31E0-4CB4-B310-72F92696A62A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6AD8F185-87A5-4F1E-B4B3-3D32DCD7F820}"/>
              </a:ext>
            </a:extLst>
          </p:cNvPr>
          <p:cNvSpPr/>
          <p:nvPr/>
        </p:nvSpPr>
        <p:spPr>
          <a:xfrm>
            <a:off x="3071664" y="476672"/>
            <a:ext cx="8424936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8 มาตรการควบคุมและความปลอดภัยในระบบสารสนเทศ</a:t>
            </a:r>
          </a:p>
        </p:txBody>
      </p:sp>
      <p:sp>
        <p:nvSpPr>
          <p:cNvPr id="12" name="สี่เหลี่ยมผืนผ้า 11">
            <a:extLst>
              <a:ext uri="{FF2B5EF4-FFF2-40B4-BE49-F238E27FC236}">
                <a16:creationId xmlns:a16="http://schemas.microsoft.com/office/drawing/2014/main" id="{E71DDAF6-E201-40DD-B7D3-E74EE076FBA9}"/>
              </a:ext>
            </a:extLst>
          </p:cNvPr>
          <p:cNvSpPr/>
          <p:nvPr/>
        </p:nvSpPr>
        <p:spPr>
          <a:xfrm>
            <a:off x="913221" y="3429000"/>
            <a:ext cx="604687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การโจรกรรมสารสนเทศและการสวมรอย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การดัดแปลง/ทำลายข้อมูลและการเปลี่ยนโฉมหน้าเว็บ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ไวรัสคอมพิวเตอร์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อุบัติเหตุที่เกิดจากความสะเพร่า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8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 8">
            <a:extLst>
              <a:ext uri="{FF2B5EF4-FFF2-40B4-BE49-F238E27FC236}">
                <a16:creationId xmlns:a16="http://schemas.microsoft.com/office/drawing/2014/main" id="{A12AAC02-91E9-4AD4-9818-1B8D1C63BB76}"/>
              </a:ext>
            </a:extLst>
          </p:cNvPr>
          <p:cNvSpPr/>
          <p:nvPr/>
        </p:nvSpPr>
        <p:spPr>
          <a:xfrm>
            <a:off x="944930" y="1796820"/>
            <a:ext cx="3998942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มาตราการควบคุมขั้นพื้นฐาน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F403040A-570D-4C21-98D0-BB972317A965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F026A3F3-C0C3-40E9-B128-1D5C510EF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16" name="สี่เหลี่ยมผืนผ้า 8">
            <a:extLst>
              <a:ext uri="{FF2B5EF4-FFF2-40B4-BE49-F238E27FC236}">
                <a16:creationId xmlns:a16="http://schemas.microsoft.com/office/drawing/2014/main" id="{0E62702A-31E0-4CB4-B310-72F92696A62A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6AD8F185-87A5-4F1E-B4B3-3D32DCD7F820}"/>
              </a:ext>
            </a:extLst>
          </p:cNvPr>
          <p:cNvSpPr/>
          <p:nvPr/>
        </p:nvSpPr>
        <p:spPr>
          <a:xfrm>
            <a:off x="3071664" y="476672"/>
            <a:ext cx="8424936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8 มาตรการควบคุมและความปลอดภัยในระบบสารสนเทศ</a:t>
            </a:r>
          </a:p>
        </p:txBody>
      </p:sp>
      <p:sp>
        <p:nvSpPr>
          <p:cNvPr id="12" name="สี่เหลี่ยมผืนผ้า 11">
            <a:extLst>
              <a:ext uri="{FF2B5EF4-FFF2-40B4-BE49-F238E27FC236}">
                <a16:creationId xmlns:a16="http://schemas.microsoft.com/office/drawing/2014/main" id="{E71DDAF6-E201-40DD-B7D3-E74EE076FBA9}"/>
              </a:ext>
            </a:extLst>
          </p:cNvPr>
          <p:cNvSpPr/>
          <p:nvPr/>
        </p:nvSpPr>
        <p:spPr>
          <a:xfrm>
            <a:off x="911424" y="2723436"/>
            <a:ext cx="97210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การป้องกันข้อผิดพลาดและการควบคุมการป้อนข้อมูล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การสำรองข้อมูล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ควบคุมการเข้าถึง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ความเป็นหนึ่งเดียวใน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Transection</a:t>
            </a:r>
          </a:p>
          <a:p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การตรวจสอบประวัติการทำงาน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5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 8">
            <a:extLst>
              <a:ext uri="{FF2B5EF4-FFF2-40B4-BE49-F238E27FC236}">
                <a16:creationId xmlns:a16="http://schemas.microsoft.com/office/drawing/2014/main" id="{A12AAC02-91E9-4AD4-9818-1B8D1C63BB76}"/>
              </a:ext>
            </a:extLst>
          </p:cNvPr>
          <p:cNvSpPr/>
          <p:nvPr/>
        </p:nvSpPr>
        <p:spPr>
          <a:xfrm>
            <a:off x="944930" y="1796820"/>
            <a:ext cx="3494886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มาตราการความปลอดภัย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F403040A-570D-4C21-98D0-BB972317A965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F026A3F3-C0C3-40E9-B128-1D5C510EF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16" name="สี่เหลี่ยมผืนผ้า 8">
            <a:extLst>
              <a:ext uri="{FF2B5EF4-FFF2-40B4-BE49-F238E27FC236}">
                <a16:creationId xmlns:a16="http://schemas.microsoft.com/office/drawing/2014/main" id="{0E62702A-31E0-4CB4-B310-72F92696A62A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6AD8F185-87A5-4F1E-B4B3-3D32DCD7F820}"/>
              </a:ext>
            </a:extLst>
          </p:cNvPr>
          <p:cNvSpPr/>
          <p:nvPr/>
        </p:nvSpPr>
        <p:spPr>
          <a:xfrm>
            <a:off x="3071664" y="476672"/>
            <a:ext cx="8424936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8 มาตรการควบคุมและความปลอดภัยในระบบสารสนเทศ</a:t>
            </a:r>
          </a:p>
        </p:txBody>
      </p:sp>
      <p:sp>
        <p:nvSpPr>
          <p:cNvPr id="12" name="สี่เหลี่ยมผืนผ้า 11">
            <a:extLst>
              <a:ext uri="{FF2B5EF4-FFF2-40B4-BE49-F238E27FC236}">
                <a16:creationId xmlns:a16="http://schemas.microsoft.com/office/drawing/2014/main" id="{E71DDAF6-E201-40DD-B7D3-E74EE076FBA9}"/>
              </a:ext>
            </a:extLst>
          </p:cNvPr>
          <p:cNvSpPr/>
          <p:nvPr/>
        </p:nvSpPr>
        <p:spPr>
          <a:xfrm>
            <a:off x="911424" y="2723436"/>
            <a:ext cx="35283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ไฟล์วอล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3074" name="Picture 2" descr="ประเภทของไฟร์วอลล์และการโจมตี - สอน PHP สอนทำเว็บด้วย Joomla ระบบ CRM  บทความ Hosting">
            <a:extLst>
              <a:ext uri="{FF2B5EF4-FFF2-40B4-BE49-F238E27FC236}">
                <a16:creationId xmlns:a16="http://schemas.microsoft.com/office/drawing/2014/main" id="{AECECF9B-C37E-48A8-9815-D232DA27F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4" y="2780928"/>
            <a:ext cx="7302894" cy="347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50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 8">
            <a:extLst>
              <a:ext uri="{FF2B5EF4-FFF2-40B4-BE49-F238E27FC236}">
                <a16:creationId xmlns:a16="http://schemas.microsoft.com/office/drawing/2014/main" id="{A12AAC02-91E9-4AD4-9818-1B8D1C63BB76}"/>
              </a:ext>
            </a:extLst>
          </p:cNvPr>
          <p:cNvSpPr/>
          <p:nvPr/>
        </p:nvSpPr>
        <p:spPr>
          <a:xfrm>
            <a:off x="944930" y="1796820"/>
            <a:ext cx="3494886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มาตราการความปลอดภัย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F403040A-570D-4C21-98D0-BB972317A965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F026A3F3-C0C3-40E9-B128-1D5C510EF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16" name="สี่เหลี่ยมผืนผ้า 8">
            <a:extLst>
              <a:ext uri="{FF2B5EF4-FFF2-40B4-BE49-F238E27FC236}">
                <a16:creationId xmlns:a16="http://schemas.microsoft.com/office/drawing/2014/main" id="{0E62702A-31E0-4CB4-B310-72F92696A62A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6AD8F185-87A5-4F1E-B4B3-3D32DCD7F820}"/>
              </a:ext>
            </a:extLst>
          </p:cNvPr>
          <p:cNvSpPr/>
          <p:nvPr/>
        </p:nvSpPr>
        <p:spPr>
          <a:xfrm>
            <a:off x="3071664" y="476672"/>
            <a:ext cx="8424936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8 มาตรการควบคุมและความปลอดภัยในระบบสารสนเทศ</a:t>
            </a:r>
          </a:p>
        </p:txBody>
      </p:sp>
      <p:sp>
        <p:nvSpPr>
          <p:cNvPr id="12" name="สี่เหลี่ยมผืนผ้า 11">
            <a:extLst>
              <a:ext uri="{FF2B5EF4-FFF2-40B4-BE49-F238E27FC236}">
                <a16:creationId xmlns:a16="http://schemas.microsoft.com/office/drawing/2014/main" id="{E71DDAF6-E201-40DD-B7D3-E74EE076FBA9}"/>
              </a:ext>
            </a:extLst>
          </p:cNvPr>
          <p:cNvSpPr/>
          <p:nvPr/>
        </p:nvSpPr>
        <p:spPr>
          <a:xfrm>
            <a:off x="911424" y="2723436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การพิสูจน์ตัวตนและการเข้ารหัส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5122" name="Picture 2" descr="Authentication (ออเทนทิเคชั่น) คืออะไร - สอน PHP สอนทำเว็บด้วย Joomla ระบบ  CRM บทความ Hosting">
            <a:extLst>
              <a:ext uri="{FF2B5EF4-FFF2-40B4-BE49-F238E27FC236}">
                <a16:creationId xmlns:a16="http://schemas.microsoft.com/office/drawing/2014/main" id="{A4E269A0-26DB-4C0F-8AD7-E8995200D0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3429000"/>
            <a:ext cx="5001199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DD7672C5-446E-4BFE-9B10-489E797F3C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9936" y="3284984"/>
            <a:ext cx="4896544" cy="2776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42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ลายเซ็นอิเล็กทรอนิกส์ Digital Signature คืออะไร -">
            <a:extLst>
              <a:ext uri="{FF2B5EF4-FFF2-40B4-BE49-F238E27FC236}">
                <a16:creationId xmlns:a16="http://schemas.microsoft.com/office/drawing/2014/main" id="{316DB0E3-7BD1-4402-B24C-FC466D70E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656" y="2780928"/>
            <a:ext cx="6048672" cy="3763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สี่เหลี่ยมผืนผ้า 8">
            <a:extLst>
              <a:ext uri="{FF2B5EF4-FFF2-40B4-BE49-F238E27FC236}">
                <a16:creationId xmlns:a16="http://schemas.microsoft.com/office/drawing/2014/main" id="{A12AAC02-91E9-4AD4-9818-1B8D1C63BB76}"/>
              </a:ext>
            </a:extLst>
          </p:cNvPr>
          <p:cNvSpPr/>
          <p:nvPr/>
        </p:nvSpPr>
        <p:spPr>
          <a:xfrm>
            <a:off x="944930" y="1796820"/>
            <a:ext cx="3494886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มาตราการความปลอดภัย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F403040A-570D-4C21-98D0-BB972317A965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F026A3F3-C0C3-40E9-B128-1D5C510EF3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16" name="สี่เหลี่ยมผืนผ้า 8">
            <a:extLst>
              <a:ext uri="{FF2B5EF4-FFF2-40B4-BE49-F238E27FC236}">
                <a16:creationId xmlns:a16="http://schemas.microsoft.com/office/drawing/2014/main" id="{0E62702A-31E0-4CB4-B310-72F92696A62A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6AD8F185-87A5-4F1E-B4B3-3D32DCD7F820}"/>
              </a:ext>
            </a:extLst>
          </p:cNvPr>
          <p:cNvSpPr/>
          <p:nvPr/>
        </p:nvSpPr>
        <p:spPr>
          <a:xfrm>
            <a:off x="3071664" y="476672"/>
            <a:ext cx="8424936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8 มาตรการควบคุมและความปลอดภัยในระบบสารสนเทศ</a:t>
            </a:r>
          </a:p>
        </p:txBody>
      </p:sp>
      <p:sp>
        <p:nvSpPr>
          <p:cNvPr id="12" name="สี่เหลี่ยมผืนผ้า 11">
            <a:extLst>
              <a:ext uri="{FF2B5EF4-FFF2-40B4-BE49-F238E27FC236}">
                <a16:creationId xmlns:a16="http://schemas.microsoft.com/office/drawing/2014/main" id="{E71DDAF6-E201-40DD-B7D3-E74EE076FBA9}"/>
              </a:ext>
            </a:extLst>
          </p:cNvPr>
          <p:cNvSpPr/>
          <p:nvPr/>
        </p:nvSpPr>
        <p:spPr>
          <a:xfrm>
            <a:off x="911424" y="2723436"/>
            <a:ext cx="35283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ลายเซ็นดิจิทัล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59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ประเภทของใบรับรองดิจิทัล แบ่งออกเป็น 3 ประเภท คือ -  การรักษาความปลอดภัยของข้อมูล">
            <a:extLst>
              <a:ext uri="{FF2B5EF4-FFF2-40B4-BE49-F238E27FC236}">
                <a16:creationId xmlns:a16="http://schemas.microsoft.com/office/drawing/2014/main" id="{35A869B5-A51E-4C59-8BE4-D4E8D382E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648" y="2636912"/>
            <a:ext cx="3497163" cy="364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สี่เหลี่ยมผืนผ้า 8">
            <a:extLst>
              <a:ext uri="{FF2B5EF4-FFF2-40B4-BE49-F238E27FC236}">
                <a16:creationId xmlns:a16="http://schemas.microsoft.com/office/drawing/2014/main" id="{A12AAC02-91E9-4AD4-9818-1B8D1C63BB76}"/>
              </a:ext>
            </a:extLst>
          </p:cNvPr>
          <p:cNvSpPr/>
          <p:nvPr/>
        </p:nvSpPr>
        <p:spPr>
          <a:xfrm>
            <a:off x="944930" y="1796820"/>
            <a:ext cx="3494886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มาตราการความปลอดภัย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F403040A-570D-4C21-98D0-BB972317A965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F026A3F3-C0C3-40E9-B128-1D5C510EF3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16" name="สี่เหลี่ยมผืนผ้า 8">
            <a:extLst>
              <a:ext uri="{FF2B5EF4-FFF2-40B4-BE49-F238E27FC236}">
                <a16:creationId xmlns:a16="http://schemas.microsoft.com/office/drawing/2014/main" id="{0E62702A-31E0-4CB4-B310-72F92696A62A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6AD8F185-87A5-4F1E-B4B3-3D32DCD7F820}"/>
              </a:ext>
            </a:extLst>
          </p:cNvPr>
          <p:cNvSpPr/>
          <p:nvPr/>
        </p:nvSpPr>
        <p:spPr>
          <a:xfrm>
            <a:off x="3071664" y="476672"/>
            <a:ext cx="8424936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8 มาตรการควบคุมและความปลอดภัยในระบบสารสนเทศ</a:t>
            </a:r>
          </a:p>
        </p:txBody>
      </p:sp>
      <p:sp>
        <p:nvSpPr>
          <p:cNvPr id="12" name="สี่เหลี่ยมผืนผ้า 11">
            <a:extLst>
              <a:ext uri="{FF2B5EF4-FFF2-40B4-BE49-F238E27FC236}">
                <a16:creationId xmlns:a16="http://schemas.microsoft.com/office/drawing/2014/main" id="{E71DDAF6-E201-40DD-B7D3-E74EE076FBA9}"/>
              </a:ext>
            </a:extLst>
          </p:cNvPr>
          <p:cNvSpPr/>
          <p:nvPr/>
        </p:nvSpPr>
        <p:spPr>
          <a:xfrm>
            <a:off x="911424" y="2723436"/>
            <a:ext cx="35283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ใบรับรองดิจิทัล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9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3992</TotalTime>
  <Words>495</Words>
  <Application>Microsoft Office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SP SUAN DUSIT</vt:lpstr>
      <vt:lpstr>ชุดรูปแบบของ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lab11</dc:creator>
  <cp:lastModifiedBy>Juthawut Chantaramalee</cp:lastModifiedBy>
  <cp:revision>417</cp:revision>
  <dcterms:created xsi:type="dcterms:W3CDTF">2019-02-26T06:37:08Z</dcterms:created>
  <dcterms:modified xsi:type="dcterms:W3CDTF">2020-10-30T08:18:33Z</dcterms:modified>
</cp:coreProperties>
</file>