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6"/>
  </p:notesMasterIdLst>
  <p:sldIdLst>
    <p:sldId id="476" r:id="rId3"/>
    <p:sldId id="256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2" r:id="rId21"/>
    <p:sldId id="463" r:id="rId22"/>
    <p:sldId id="464" r:id="rId23"/>
    <p:sldId id="465" r:id="rId24"/>
    <p:sldId id="466" r:id="rId25"/>
    <p:sldId id="467" r:id="rId26"/>
    <p:sldId id="468" r:id="rId27"/>
    <p:sldId id="478" r:id="rId28"/>
    <p:sldId id="469" r:id="rId29"/>
    <p:sldId id="470" r:id="rId30"/>
    <p:sldId id="471" r:id="rId31"/>
    <p:sldId id="472" r:id="rId32"/>
    <p:sldId id="473" r:id="rId33"/>
    <p:sldId id="474" r:id="rId34"/>
    <p:sldId id="47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2" autoAdjust="0"/>
    <p:restoredTop sz="89244" autoAdjust="0"/>
  </p:normalViewPr>
  <p:slideViewPr>
    <p:cSldViewPr snapToGrid="0">
      <p:cViewPr varScale="1">
        <p:scale>
          <a:sx n="86" d="100"/>
          <a:sy n="86" d="100"/>
        </p:scale>
        <p:origin x="7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7978-32BE-44A8-BE54-6EAC732BC62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0227C-44CB-47D0-A20B-B842CA612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0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0227C-44CB-47D0-A20B-B842CA612E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1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0227C-44CB-47D0-A20B-B842CA612E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70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31B3-6480-4387-A2B1-B2ADFA6F6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919D4-EF32-4D0D-B278-19F88F84E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9A0C6-B4AB-4C23-9E64-F4AC98A2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2C453-76A1-4315-83B9-7EB3C2F2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2C5B7-B7B1-41ED-96ED-6348B34CB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58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F4DF-A933-4423-9E59-4E5AB242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B56E-9DDC-41DB-A46A-F97A7E8D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AE320-7CD4-416A-B475-4F3FBF3E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A209-41C2-423D-830D-19A5C6FA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E9CCC-25FF-4D35-ACC2-327C97E4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3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2B59-C04A-4F8B-B283-80A65A94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C69FA-AE8C-4457-B6B9-6DBF422E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2424D-1D3B-4C7A-BEAC-6A9E94C6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05A63-B025-4EA8-98E8-44652C68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FE8D-A607-4155-A2FA-E2982F9D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05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A14E-7709-476E-BD13-C51D0479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A079-5A59-4C13-9556-FDE1F3FA7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CD99C-F859-4627-9F98-39A322592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CC0DF-31C3-465A-BA9D-B4E4909F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C4593-25E1-4A21-8991-7EDD0988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4C16-291B-4FB0-B66B-56BCC738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3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D9FD-3063-459C-9E75-478D9593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D89DD-B2CD-4433-906E-EE6E89111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CAFCE-CE55-4529-B060-574E5BDD0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5A8E03-F9F3-436F-B9E6-A52CCA124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094DC-353C-463B-8EEC-8CDEB31CE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02F3C-D1F5-4007-A60A-6B2B3E3C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B48E1-45D1-446C-B74D-C43EF64A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ECFFE-A9C4-4A1A-8DF5-BDDE26B0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5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7DAF-9C8D-45AA-A5FA-0078073A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561E1-3200-427F-B4B1-BCD80EEF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10070-A740-4E1E-B7F2-8CFE219F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CD8CE-8A29-4A88-98C5-FDE8745C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11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AC62A-2C19-4086-9434-C3EA3883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FAA35-6996-4131-913E-B0D9956F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38D4C-6FAD-4681-B4CD-222F8CDF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42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8246-5624-4FDB-9FD4-85C330E3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6D0F-4C0A-4C67-A0D9-033948C6B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ACBB0-2C5E-47CB-8EB7-49BAF49C7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F761E-C7BF-4F4D-9963-4E18E514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1DB55-52C4-42E0-9F5D-89E827D9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043B6-75AD-4965-B66F-B5A2501E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1210-47DF-4CBD-8730-D03B203B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1DAB7-36A1-4EF4-BB7C-D91654635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DB75D-96DE-4C96-A917-C2DD8026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ADF10-970D-4C17-9679-209A74CA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DF280-96E5-4EBA-B50D-D46DACDC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E7B8B-E6D4-406A-B7AE-4B9000BE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64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947DD-2E4E-4490-A244-FC361117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6903F-3DDB-40CF-BE54-F1709AA02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100B8-747F-494C-B26F-A6583D3C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204D-563E-467A-8863-E2AC847C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2298-2E07-4EBE-8009-C6FA22C4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67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9F6EE-4722-452A-B1BC-34BCB935B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5C600-5836-41A1-9E88-0F765CFF2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1AC2C-96D6-4487-95CB-080CB13CD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882D-AF80-4EDD-9ED4-BDB5F9B0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F9634-859E-4C42-9E6A-A38B3A8D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9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201CB-15F5-45E0-BE15-D4DDA3CB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D4E40-38DA-49F0-A984-29A9B228A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16792-DA95-4B55-A46D-5836C44B7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2647F-019A-4E11-A978-F4AFEBA3E17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1EACD-176C-49C5-A849-8FFABC1A6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E5AB8-0C99-48F5-8D8B-25391CF2F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6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2138916"/>
            <a:ext cx="10601325" cy="1144884"/>
          </a:xfrm>
          <a:solidFill>
            <a:srgbClr val="0066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วิชา</a:t>
            </a:r>
            <a:r>
              <a:rPr lang="en-US" sz="6600" b="1" kern="1200" dirty="0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  </a:t>
            </a:r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การวิเคราะห์และออกแบบเชิงวัตถุ</a:t>
            </a:r>
            <a:endParaRPr lang="en-US" sz="66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406769" y="3429000"/>
            <a:ext cx="9764811" cy="114488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/>
            <a:endParaRPr lang="en-US" sz="4000" kern="1200" dirty="0">
              <a:solidFill>
                <a:srgbClr val="0066FF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5600" b="1" kern="1200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(Object Oriented Analysis and Design)</a:t>
            </a:r>
          </a:p>
        </p:txBody>
      </p:sp>
      <p:sp>
        <p:nvSpPr>
          <p:cNvPr id="11" name="Rectangle 110">
            <a:extLst>
              <a:ext uri="{FF2B5EF4-FFF2-40B4-BE49-F238E27FC236}">
                <a16:creationId xmlns:a16="http://schemas.microsoft.com/office/drawing/2014/main" id="{D24EC60B-DC92-4D1C-A29B-B1BEDED0C395}"/>
              </a:ext>
            </a:extLst>
          </p:cNvPr>
          <p:cNvSpPr txBox="1">
            <a:spLocks noChangeArrowheads="1"/>
          </p:cNvSpPr>
          <p:nvPr/>
        </p:nvSpPr>
        <p:spPr>
          <a:xfrm>
            <a:off x="1583353" y="5348134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3200" b="1" i="0" u="none" strike="noStrike" kern="1200" cap="all" spc="0" normalizeH="0" baseline="0" noProof="0" dirty="0">
                <a:ln w="500">
                  <a:solidFill>
                    <a:srgbClr val="44546A">
                      <a:shade val="20000"/>
                      <a:satMod val="120000"/>
                    </a:srgbClr>
                  </a:solidFill>
                </a:ln>
                <a:solidFill>
                  <a:srgbClr val="0066FF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kumimoji="0" lang="es-ES" altLang="th-TH" sz="3200" b="1" i="0" u="none" strike="noStrike" kern="1200" cap="all" spc="0" normalizeH="0" baseline="0" noProof="0" dirty="0">
              <a:ln w="500">
                <a:solidFill>
                  <a:srgbClr val="44546A">
                    <a:shade val="20000"/>
                    <a:satMod val="120000"/>
                  </a:srgbClr>
                </a:solidFill>
              </a:ln>
              <a:solidFill>
                <a:srgbClr val="0066FF"/>
              </a:solidFill>
              <a:effectLst/>
              <a:uLnTx/>
              <a:uFillTx/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17" name="Rectangle 127">
            <a:extLst>
              <a:ext uri="{FF2B5EF4-FFF2-40B4-BE49-F238E27FC236}">
                <a16:creationId xmlns:a16="http://schemas.microsoft.com/office/drawing/2014/main" id="{4406FFD7-AE93-42C7-909E-C3EBED296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585" y="5892646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หลักสูตรวิทยา</a:t>
            </a:r>
            <a:r>
              <a:rPr kumimoji="0" lang="th-TH" altLang="th-TH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ศา</a:t>
            </a: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สตรบัณฑิต สาขาวิทยาการคอมพิวเตอร์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คณะวิทยาศาสตร์และเทคโนโลยี มหาวิทยาลัยสวนดุสิต</a:t>
            </a:r>
            <a:endParaRPr kumimoji="0" lang="es-ES" altLang="th-TH" sz="24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pic>
        <p:nvPicPr>
          <p:cNvPr id="5" name="Picture 4" descr="Shape, arrow, circle&#10;&#10;Description automatically generated">
            <a:extLst>
              <a:ext uri="{FF2B5EF4-FFF2-40B4-BE49-F238E27FC236}">
                <a16:creationId xmlns:a16="http://schemas.microsoft.com/office/drawing/2014/main" id="{E5188F09-D97B-4822-AA91-D09093C77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64" y="5238953"/>
            <a:ext cx="800689" cy="103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3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957"/>
            <a:ext cx="10515600" cy="799828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กิจกรรมต่าง ๆ ของระบบการประมวลผลข้อมูล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118"/>
            <a:ext cx="10515600" cy="4456471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เป็นผู้ที่ทำการวิเคราะห์ระบบงาน เพื่อค้นหาปัญหาต่าง ๆ ที่เกิดขึ้นของระบบ</a:t>
            </a:r>
          </a:p>
          <a:p>
            <a:pPr marL="0" indent="0" algn="thaiDist">
              <a:buNone/>
            </a:pPr>
            <a:r>
              <a:rPr lang="en-US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เป็นผู้สร้างวิธีการที่เห็นว่าดีที่สุดหรือเหมาะสมที่สุดในการปฏิบัติงาน </a:t>
            </a:r>
          </a:p>
          <a:p>
            <a:pPr marL="0" indent="0" algn="thaiDist">
              <a:buNone/>
            </a:pPr>
            <a:r>
              <a:rPr lang="en-US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นักวิเคราะห์ระบบจะต้องทำการพัฒนาระบบงานที่ได้ออกแบบระบบไว้ </a:t>
            </a:r>
          </a:p>
          <a:p>
            <a:pPr marL="0" indent="0" algn="thaiDist">
              <a:buNone/>
            </a:pPr>
            <a:r>
              <a:rPr lang="en-US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</a:t>
            </a:r>
            <a:r>
              <a:rPr lang="th-TH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นักวิเคราะห์ระบบงานจะต้องทำการทดสอบระบบที่ได้ออกแบบขึ้นมาใหม่ให้มีความถูกต้อง </a:t>
            </a:r>
          </a:p>
          <a:p>
            <a:pPr marL="0" indent="0" algn="thaiDist">
              <a:buNone/>
            </a:pPr>
            <a:r>
              <a:rPr lang="en-US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นักวิเคราะห์ระบบงานจะเป็นผู้ที่มีบทบาทในการติดตั้งระบบใหม่ </a:t>
            </a:r>
          </a:p>
          <a:p>
            <a:pPr marL="0" indent="0" algn="thaiDist">
              <a:buNone/>
            </a:pPr>
            <a:r>
              <a:rPr lang="en-US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5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นักวิเคราะห์ระบบงานจะต้องติดตามผลงานการปฏิบัติงานของระบบที่ได้ติดตั้งไว้ </a:t>
            </a:r>
            <a:endParaRPr lang="en-US" sz="35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8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770"/>
            <a:ext cx="10515600" cy="780585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การวิเคราะห์ปัญหา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7275"/>
            <a:ext cx="10515600" cy="460395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ความปลอดภัยในการเก็บรักษาข้อมูลขององค์กร ความเข้มงวดหรือมาตรการการรักษาความปลอดภัยที่ไม่ได้มาตรฐาน อาจจะนำไปสู่ปัญหาของระบบที่ใช้อยู่ในปัจจุบัน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การกำหนดอำนาจหน้าที่ของบุคคลในการใช้ข้อมูลในระบบว่าบุคคลใดจะสามารถใช้ข้อมูลอะไรบ้าง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การกำหนดจุดมุ่งหมายของระบบข้อมูลที่มีอยู่ ว่าจะถูกนำไปใช้ในลักษณะใดเพื่ออะไร ยังไม่ชัดเจน ทำให้นำไปสู่ความขัดแย้งกันในระบบข้อมูลปัจจุบัน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algn="thaiDist"/>
            <a:endParaRPr lang="en-US" sz="2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32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1387"/>
            <a:ext cx="10515600" cy="4456471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ปัญหาที่มักจะเกิดขึ้นบ่อย ๆ คือ การไม่มีระบบธุรกิจที่จะมารองรับการดำเนินงานที่มีอยู่ในปัจจุบันให้เพียงพอขององค์กร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ความถูกต้องและความแน่นอนของข้อมูลไม่ดีพอ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ในระบบงานที่มีข้อมูลมาก ๆ หากวิธีการเก็บข้อมูลไม่ดีพอ อาจจะนำมาซึ่งปัญหาได้ เช่น การค้นหาเอกสารที่ต้องการจะใช้เวลามาก สาเหตุนี้เป็นจุดเริ่มต้นของการนำเอาระบบคอมพิวเตอร์มาใช้แทนการเก็บข้อมูลโดยตู้เอกสาร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ผู้บริหารก็อาจเป็นสาเหตุหนึ่งของแหล่งที่มาของปัญหา เช่น การส่งต่อของเอกสาร</a:t>
            </a:r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3F57608-05C6-A82C-6D82-946E04143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770"/>
            <a:ext cx="10515600" cy="780585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การวิเคราะห์ปัญหา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445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785" y="570571"/>
            <a:ext cx="10515600" cy="845634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การวางแผนงานเพื่อศึกษาปัญหา</a:t>
            </a:r>
            <a:r>
              <a:rPr lang="en-US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785" y="1552897"/>
            <a:ext cx="10515600" cy="4544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การกำหนดหัวเรื่องของปัญหา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(Subject) </a:t>
            </a:r>
            <a:endParaRPr lang="th-TH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กำหนดขอบเขตของปัญหา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(Scope) </a:t>
            </a:r>
            <a:endParaRPr lang="th-TH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การกำหนดจุดประสงค์หรือเป้าหมายของการศึกษา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(Objective)</a:t>
            </a:r>
            <a:endParaRPr lang="th-TH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53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015"/>
            <a:ext cx="10515600" cy="944794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การศึกษาผลกระทบของระบบงาน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8439"/>
            <a:ext cx="10515600" cy="46482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ใครที่จะโดนกระทบ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(Who) </a:t>
            </a:r>
          </a:p>
          <a:p>
            <a:pPr mar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ระบบงานจะส่งผลกระทบอย่างไร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(How)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วิเคราะห์ระบบจะต้องทำความเข้าใจว่าระบบงานที่พัฒนาขึ้นจะมีผลกระทบกับใครบ้างโดยบุคคลที่โดยกระทบอยู่ตำแหน่งใดของธุรกิจ 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971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308" y="606475"/>
            <a:ext cx="10719619" cy="965847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การเขียนรายงานแสดงหัวข้อปัญหา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308" y="1798223"/>
            <a:ext cx="10719619" cy="4544961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รายงานแสดงหัวข้อปัญหาเป็นรายงานสั้น ๆ แสดงถึงความคืบหน้าในการศึกษาเบื้องต้นของการวิเคราะห์ระบบ และแสดงหัวข้อหลักของระบบที่จะทำการศึกษา ในรายงานฉบับนี้นักวิเคราะห์ระบบจะต้องเขียนคำอธิบายให้ชัดเจนถึงปัญหาที่เกิดขึ้น ถ้าไม่สามารถชี้แจงได้ชัดเจนจะเป็นผลทำให้ผู้ว่าจ้างหรือผู้บริหารขาดความมั่นใจในความสามารถของนักวิเคราะห์ระบบ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algn="thaiDist"/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662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771"/>
            <a:ext cx="10515600" cy="900189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สิ่งที่ควรจะมีในรายงานแสดงหัวข้อปัญหา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7935"/>
            <a:ext cx="10515600" cy="4618703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แนะนำถึงลักษณะของปัญหาทั่วไป เช่น หัวเรื่องของปัญหา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(Subject)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ขอบเขตของปัญหา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(Scope)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เป้าหมายในการแก้ปัญหา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(Objectives)</a:t>
            </a:r>
          </a:p>
          <a:p>
            <a:pPr marL="0" lv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อธิบายถึงแนวทางเบื้องต้นในการแก้ปัญหา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แสดงให้เห็นถึงส่วนที่ก่อให้เกิดปัญหา และก่อนที่ไปเกี่ยวข้องกับข้อมูล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ให้คำนิยามของปัญหาที่เกิดขึ้นอย่างกระจ่างแจ้งชัดเจน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742950" indent="-742950" algn="thaiDist">
              <a:buFont typeface="+mj-lt"/>
              <a:buAutoNum type="arabicPeriod"/>
            </a:pP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37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2527"/>
            <a:ext cx="10515600" cy="833282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สิ่งที่ควรจะมีในรายงานแสดงหัวข้อปัญหา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584"/>
            <a:ext cx="10515600" cy="4589206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เน้นให้เห็นถึงเป้าหมายในการศึกษาเพื่อทำการแก้ไขปรับปรุง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ให้คำแนะนำที่ดีเกี่ยวกับปัญหาที่เกิดขึ้น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อธิบายถึงหลักการหือเหตุผลในการแก้ไข จากแนวความคิดของนักวิเคราะห์ระบบเอง ถ้ามีความจำเป็น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ให้กราฟรูปภาพ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กราฟข้อมูล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DFD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รูปภาพ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แผนภูมิในการอธิบายถึงปัญหาถ้าจำเป็น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>
              <a:buFont typeface="Wingdings" pitchFamily="2" charset="2"/>
              <a:buChar char="Ø"/>
            </a:pP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>
              <a:buFont typeface="Wingdings" pitchFamily="2" charset="2"/>
              <a:buChar char="Ø"/>
            </a:pP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06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468"/>
            <a:ext cx="10515600" cy="855584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การทำแผนภาพ</a:t>
            </a:r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ตารางเวลา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554"/>
            <a:ext cx="10515600" cy="469244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ในการวางแผนและวิเคราะห์ระบบ วงจรพัฒนาระบบ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(SDLC)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เป็นแผนภาพรวมของการศึกษา ในการวิเคราะห์ระบบ ตารางเวลาที่วางไว้อาจจะเปลี่ยนแปลงได้ทุกเวลา ตารางที่กำหนดขึ้นนี้เป็นเพียงแนวทางของนักวิเคราะห์ระบบว่าจะทำอะไรเมื่อใด การทำตารางเวลานี้นักวิเคราะห์ระบบจะต้องเข้าใจชัดเจนถึงปัญหาที่เกิดขึ้น หมายถึง การกำหนดปัญหา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(Problem Definition) </a:t>
            </a:r>
          </a:p>
        </p:txBody>
      </p:sp>
    </p:spTree>
    <p:extLst>
      <p:ext uri="{BB962C8B-B14F-4D97-AF65-F5344CB8AC3E}">
        <p14:creationId xmlns:p14="http://schemas.microsoft.com/office/powerpoint/2010/main" val="516537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016"/>
            <a:ext cx="10515600" cy="858644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การศึกษาความเหมาะสม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 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470"/>
            <a:ext cx="10515600" cy="458920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ขั้นตอนของการศึกษาความเหมาะสมนี้เป็นขั้นตอนของการวิเคราะห์เบื้องต้น เพื่อเป็นการศึกษาและใช้ประกอบการตัดสินใจว่าจะพัฒนาระบบที่ใช้อยู่เดิมให้มีประสิทธิภาพยิ่งขึ้นหรือจะพัฒนาระบบใหม่ทั้งหมด ในขึ้นตอนที่นักวิเคราะห์ระบบจะต้องทำความเข้าใจสภาพแวดล้อมของการทำงานในปัจจุบัน </a:t>
            </a:r>
          </a:p>
          <a:p>
            <a:pPr algn="thaiDist"/>
            <a:endParaRPr lang="en-US" sz="1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3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AAFA42-FBD3-40F7-B9D7-78D971158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01" y="1577490"/>
            <a:ext cx="11179997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kern="1200" dirty="0" err="1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</a:t>
            </a:r>
            <a:r>
              <a:rPr lang="en-US" b="1" kern="1200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10 </a:t>
            </a:r>
            <a:r>
              <a:rPr lang="th-TH" b="1" kern="1200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การวิเคราะห์และออกแบบโปรแกรมทางธุรกิจ</a:t>
            </a:r>
            <a:endParaRPr lang="en-US" kern="1200" dirty="0">
              <a:solidFill>
                <a:srgbClr val="0066FF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17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77" y="598740"/>
            <a:ext cx="10616381" cy="1073943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การออกแบบโปรแกรม 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2829"/>
            <a:ext cx="10616381" cy="454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การบรรลุวัตถุประสงค์หรือความต้องการของผู้ใช้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การใช้ทรัพยากรอย่างเหมาะสม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การหลีกเลี่ยงความซับซ้อน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ระบบงานมีมาตรฐานเดียวกัน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44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677" y="1672683"/>
            <a:ext cx="10972800" cy="4456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ความถูกต้องและเชื่อถือได้ของระบบ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ความยืดหยุ่นของระบบ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ระบบงานได้ถึงเอาข้อดีจากอดีตมารวมไว้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ระบบงานให้ผลลัพธ์ที่เข้าใจได้ต่อผู้ใช้ระบบ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570DC97-C69B-AFE6-F07D-2993D2B3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77" y="598740"/>
            <a:ext cx="10616381" cy="1073943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การออกแบบโปรแกรม 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761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712"/>
            <a:ext cx="10515600" cy="877887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การออกแบบแฟ้มข้อมูลและฐานข้อมูล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37788"/>
            <a:ext cx="10515600" cy="4515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แฟ้มข้อมูลแบบอนุกรม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(Sequential) 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แฟ้มข้อมูลแบบแรนดอม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(Random/Direct) 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แฟ้มข้อมูลไอแซม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(ISAM: Sequential Access Mode) 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31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561"/>
            <a:ext cx="10515600" cy="935801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หลักการออกแบบข้อมูลนำเข้า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1736"/>
            <a:ext cx="10515600" cy="4618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ควรมีลักษณะที่ง่ายต่อการกรอก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ตรงกับวัตถุประสงค์ที่ต้องการ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การออกแบบต้องให้ตรวจสอบความถูกต้องได้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 </a:t>
            </a:r>
            <a:endParaRPr lang="th-TH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มีลักษณะที่ดึงดูดต่อผู้ใช้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824005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84" y="579863"/>
            <a:ext cx="10601632" cy="954688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การออกแบบข้อมูลนำเข้าทางจอภาพ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84" y="1791451"/>
            <a:ext cx="10601632" cy="4397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พยายามให้การแสดงข้อมูลบนจอภาพดูเรียบงายไม่ซับซ้อน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พยายามให้การแสดงผลบนจอภาพมีมาตรฐานแบบเดียวกัน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จะเน้นให้เห็นถึงความแตกต่างของข้อมูลบางอย่างที่ต้องการ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เป็นการโต้ตอบระหว่างผู้ใช้ระบบกับจอภาพให้เป็นไปโดยธรรมชาติที่สุด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36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948" y="524108"/>
            <a:ext cx="10515600" cy="995874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สิ่งที่ควรศึกษาในการออกแบบฟอร์ม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48" y="1723762"/>
            <a:ext cx="10515600" cy="4530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ควรรู้ถึงชนิดของเครื่องพิมพ์ที่ใช้ทำการพิมพ์แบบฟอร์มรายงาน 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การเขียนรูปแบบของรายงานลงบนแผนผังร่างรายงาน 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รูปแบบของกระดาษรายงาน</a:t>
            </a:r>
          </a:p>
          <a:p>
            <a:pPr marL="0" indent="0">
              <a:buNone/>
            </a:pP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006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748FEE0-6EE1-7DC2-6942-BC1033AF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747"/>
            <a:ext cx="10515600" cy="887610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ขั้นตอนการพัฒนาโปรแกรม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64F63A-A426-9ECF-F187-B50E907C8C1A}"/>
              </a:ext>
            </a:extLst>
          </p:cNvPr>
          <p:cNvSpPr txBox="1"/>
          <p:nvPr/>
        </p:nvSpPr>
        <p:spPr>
          <a:xfrm>
            <a:off x="838200" y="1672683"/>
            <a:ext cx="10058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 ศึกษาวิเคราะห์ปัญหาหรือโจทย์ (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Problem Analysis)  </a:t>
            </a:r>
          </a:p>
          <a:p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ออกแบบโปรแกรม (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Program Design)        </a:t>
            </a:r>
          </a:p>
          <a:p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เขียนโปรแกรม  (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Program Coding)  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ทดสอบโปรแกรม (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Program Testing)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เขียนเอกสารประกอบโปรแกรม (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Documentation)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743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747"/>
            <a:ext cx="10515600" cy="887610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ขั้นตอนการพัฒนาโปรแกรม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423"/>
            <a:ext cx="6766932" cy="44122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979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5972"/>
            <a:ext cx="10515600" cy="891746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การทดสอบการใช้งานของโปรแกรม 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(Program testing)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0380"/>
            <a:ext cx="10515600" cy="4772297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ทดสอบการทำงานของแต่ละโปรแกรม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สร้างข้อมูลสำหรับทดสอบโปแกรม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ทดสอบการทำงานของชุดโปรแกรม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ทดสอบการสำรองแฟ้มข้อมูลและการเริ่มทำงานของระบบใหม่ การทดสอบเหล่านี้มีความจำเป็นในกรณีที่ระบบที่เกิดความผิดพลาดขึ้นมาอย่างกะทันหัน ซึ่งการสำรองแฟ้มข้อมูลตามระยะเวลาที่เหมาะสมก็จะช่วยให้การนำข้อมูลที่เสียไปนั้นกลับขึ้นมาอย่างง่ายดาย รวมทั้งการเริ่มทำงานใหม่ก็ต้องถูกต้องด้วย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เขียนเอกสารประกอบโปรแกรม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2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2481"/>
            <a:ext cx="10515600" cy="904876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การทดสอบระบบ (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System testing)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8725"/>
            <a:ext cx="10972800" cy="4367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การทดสอบแบบกล่องดำ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(Black Box Testing) 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การทดสอบแบบกล่องขาว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(White Box Testing) </a:t>
            </a:r>
          </a:p>
          <a:p>
            <a:pPr marL="0" indent="0">
              <a:buNone/>
            </a:pP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3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7132"/>
            <a:ext cx="10515600" cy="955945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9663"/>
            <a:ext cx="10972800" cy="4471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ความหมายของการวิเคราะห์และออกแบบโปรแกรม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นักวิเคราะห์ระบบ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(System Analysis)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กิจกรรมต่าง ๆ ของระบบการประมวลผลข้อมูล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การวิเคราะห์ปัญหา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การวางแผนงานเพื่อศึกษาปัญหา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การศึกษาผลกระทบของระบบงาน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514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863"/>
            <a:ext cx="10515600" cy="967097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การจัดทำเอกสารและคู่มือการใช้งานของโปรแกรม 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021"/>
            <a:ext cx="10972800" cy="43532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คู่มือการใช้</a:t>
            </a:r>
            <a:endParaRPr lang="en-US" sz="40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>
              <a:buNone/>
            </a:pP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คู่มือการปฏิบัติการ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0" indent="0">
              <a:buNone/>
            </a:pP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เอกสารประกอบการฝึกอบรม</a:t>
            </a:r>
            <a:endParaRPr lang="en-US" sz="40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081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263" y="615177"/>
            <a:ext cx="10515600" cy="836342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การปรับปรุงและพัฒนาโปรแกรม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264" y="1655775"/>
            <a:ext cx="10515600" cy="4397477"/>
          </a:xfrm>
          <a:noFill/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การแปลงข้อมูล (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Conversion)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จัดเป็นกระบวนการส่วนหนึ่งของการติดตั้งระบบ และถือเป็นหนึ่งในกิจกรรมที่มีความสำคัญไม่น้อย โดยมีจุดประสงค์คือ แปลงข้อมูลจากระบบเก่าให้สามารถใช้งานบนสภาพแวดล้อมของระบบใหม่ได้ ในการแปลงข้อมูลจะมีขั้นตอนและรายละเอียดมากมายที่จะต้องนำมาขบคิด เพื่อให้การแปลงข้อมูลจากระบบเก่ามายังระบบใหม่มีความถูกต้องสมบูรณ์ เพราะโครงสร้างข้อมูลที่จัดเก็บในระบบเดิมกับระบบใหม่ย่อมมีความแตกต่างกัน เช่น อาจจะใช้ชื่อฟิลด์ต่างกัน หรือกำหนดชนิดข้อมูลแตกต่างกัน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31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77529" y="466677"/>
            <a:ext cx="10515600" cy="927226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การปรับปรุงและพัฒนาโปรแกรม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7529" y="1579155"/>
            <a:ext cx="10515600" cy="4397477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การติดตั้งและปรับเปลี่ยนระบบ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(Installation and Conversion System)</a:t>
            </a:r>
          </a:p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ส่วนการปรับเปลี่ยนระบบ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(Conversion System)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 บางครั้งได้มีการติดตั้งระบบไว้แล้ว อาจจะต้องมีการปรับเปลี่ยนระบบเพื่อให้เหมาะสมมากยิ่งขึ้น การปรับเปลี่ยนไปสู่สิ่งใหม่ย่อมมีผลกระทบต่อผู้ใช้งานบางกลุ่มยังคงมีความคุ้นเคยกับวิธีการดำเนินงานแบบเก่า  รวมทั้งข้อจำกัดในเรื่องความพร้อมในการเปลี่ยนแปลง ดังนั้นทีมงานพัฒนาระบบจึงควรเลือกแนวทางที่เหมาะสมในการปรับเปลี่ยนจากระบบหนึ่งไปสู่อีกระบบหนึ่ง 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940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  <a:solidFill>
            <a:srgbClr val="0066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จบการนำเสนอ</a:t>
            </a:r>
            <a:endParaRPr lang="en-US" sz="72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01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1462"/>
            <a:ext cx="10744200" cy="4525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การเขียนรายงานแสดงหัวข้อปัญหา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สิ่งที่ควรจะมีในรายงานแสดงหัวข้อปัญหา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</a:t>
            </a:r>
            <a:r>
              <a:rPr lang="th-TH" sz="40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แผนภาพตารางเวลา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10.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การศึกษาความเหมาะสม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การออกแบบโปรแกรม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การออกแบบแฟ้มข้อมูลและฐานข้อมูล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90ED1D3-A4F6-AFF3-496E-18590862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7132"/>
            <a:ext cx="10515600" cy="955945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6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7442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หลักการออกแบบข้อมูลนำเข้า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14.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การออกแบบข้อมูลนำเข้าทางจอภาพ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สิ่งที่ควรศึกษาในการออกแบบฟอร์ม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16.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ขั้นตอนการพัฒนาโปรแกรม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17.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การทดสอบการใช้งานของโปรแกรม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18.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การทดสอบระบบ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19.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การจัดทำเอกสารและคู่มือและการใช้งานของโปรแกรม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20.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การปรับปรุงและพัฒนาโปรแกรม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B0C28F-978C-60B1-BBFA-F13A54C4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7132"/>
            <a:ext cx="10515600" cy="955945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66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4207"/>
            <a:ext cx="10515600" cy="877887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077"/>
            <a:ext cx="10972800" cy="4500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บอกความหมายของการวิเคราะห์และออกแบบโปรแกรมได้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อธิบายการวิเคราะห์และวางแผนเพื่อศึกษาปัญหาได้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อธิบายการเขียนรายงานแสดงหัวข้อปัญหาได้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อธิบายหลักการออกแบบโปรแกรมได้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ประยุกต์การออกแบบและเขียนโปรแกรมได้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125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7734"/>
            <a:ext cx="10515600" cy="1048404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753"/>
            <a:ext cx="11248103" cy="4235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แสดงความรู้เกี่ยวกับการวิเคราะห์โปรแกรมทางธุรกิจ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แสดงความรู้เกี่ยวกับการออกโปรแกรมทางธุรกิจ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ปฏิบัติการวิเคราะห์และออกโปรแกรมทางธุรกิจ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2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561"/>
            <a:ext cx="10515600" cy="911340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ความหมายของการวิเคราะห์และออกแบบโปรแกรม 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375"/>
            <a:ext cx="10515600" cy="461870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คำว่า</a:t>
            </a:r>
            <a:r>
              <a:rPr lang="th-TH" sz="4000" b="1" dirty="0">
                <a:solidFill>
                  <a:srgbClr val="00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วิเคราะห์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มาจากคำว่า </a:t>
            </a: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พิเคราะห์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ซึ่งเป็นการเปลี่ยน พ เป็น ว ในภาษาไทยซึ่งแปลความหมายได้ว่า การพินิจพิเคราะห์ การพิจารณา การใคร่ครวญ การไต่สวนความหรือเรื่องราว ส่วนในภาษาอังกฤษก็ได้ให้ความหมายใกล้เคียงกันคือ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Determine, Examine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และ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Investigate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ซึ่งคำว่าวิเคราะห์นี้สามารถนำไปใช้กับวิชาการต่าง ๆ ได้มากมาย เช่น การวิเคราะห์โครงสร้าง การวิเคราะห์เชิงคุณภาพ การวิเคราะห์เชิงปริมาณ การวิเคราะห์ปัญหา เป็นต้น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algn="thaiDist"/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6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141" y="657922"/>
            <a:ext cx="10515600" cy="844433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นักวิเคราะห์ระบบ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(System Analysis)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141" y="1683834"/>
            <a:ext cx="10515600" cy="46482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นักวิเคราะห์ระบบ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(System Analysis)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บุคคลที่ศึกษาปัญหาซับซ้อนที่เกิดขึ้นในระบบและแยกแยะปัญหาเหล่านั้นอย่างมีหลักเกณฑ์ นักวิเคราะห์ระบบหรือที่เราเรียกกันว่า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SA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จะทำหน้าที่หาวิธีการแก้ไขปัญหาที่แยกแยะเหล่านั้น พร้อมทั้งให้เหตุผลด้วยการวิเคราะห์ระบบนั้น นักวิเคราะห์ระบบจะต้องกำหนดขอบเขตของการวิเคราะห์ และต้องกำหนดจุดมุ่งหมายหรือเป้าหมายในการวิเคราะห์นั้นด้วย นอกจากนี้ยังต้องทำความเข้าใจโครงสร้างลักษณะขององค์การนั้นในด้านต่าง ๆ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algn="thaiDist"/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053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994</TotalTime>
  <Words>1912</Words>
  <Application>Microsoft Office PowerPoint</Application>
  <PresentationFormat>Widescreen</PresentationFormat>
  <Paragraphs>141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SP SUAN DUSIT</vt:lpstr>
      <vt:lpstr>Wingdings</vt:lpstr>
      <vt:lpstr>Clarity</vt:lpstr>
      <vt:lpstr>Office Theme</vt:lpstr>
      <vt:lpstr>วิชา  การวิเคราะห์และออกแบบเชิงวัตถุ</vt:lpstr>
      <vt:lpstr>หน่วยที่ 10 การวิเคราะห์และออกแบบโปรแกรมทางธุรกิจ</vt:lpstr>
      <vt:lpstr>สาระการเรียนรู้</vt:lpstr>
      <vt:lpstr>สาระการเรียนรู้</vt:lpstr>
      <vt:lpstr>สาระการเรียนรู้</vt:lpstr>
      <vt:lpstr>จุดประสงค์การเรียนรู้</vt:lpstr>
      <vt:lpstr>สมรรถนะการเรียนรู้</vt:lpstr>
      <vt:lpstr>ความหมายของการวิเคราะห์และออกแบบโปรแกรม </vt:lpstr>
      <vt:lpstr>นักวิเคราะห์ระบบ (System Analysis)</vt:lpstr>
      <vt:lpstr>กิจกรรมต่าง ๆ ของระบบการประมวลผลข้อมูล </vt:lpstr>
      <vt:lpstr>การวิเคราะห์ปัญหา </vt:lpstr>
      <vt:lpstr>การวิเคราะห์ปัญหา </vt:lpstr>
      <vt:lpstr>การวางแผนงานเพื่อศึกษาปัญหา </vt:lpstr>
      <vt:lpstr>การศึกษาผลกระทบของระบบงาน </vt:lpstr>
      <vt:lpstr>การเขียนรายงานแสดงหัวข้อปัญหา </vt:lpstr>
      <vt:lpstr>สิ่งที่ควรจะมีในรายงานแสดงหัวข้อปัญหา</vt:lpstr>
      <vt:lpstr>สิ่งที่ควรจะมีในรายงานแสดงหัวข้อปัญหา</vt:lpstr>
      <vt:lpstr>การทำแผนภาพตารางเวลา </vt:lpstr>
      <vt:lpstr>การศึกษาความเหมาะสม  </vt:lpstr>
      <vt:lpstr>การออกแบบโปรแกรม </vt:lpstr>
      <vt:lpstr>การออกแบบโปรแกรม </vt:lpstr>
      <vt:lpstr>การออกแบบแฟ้มข้อมูลและฐานข้อมูล </vt:lpstr>
      <vt:lpstr>หลักการออกแบบข้อมูลนำเข้า </vt:lpstr>
      <vt:lpstr>การออกแบบข้อมูลนำเข้าทางจอภาพ </vt:lpstr>
      <vt:lpstr>สิ่งที่ควรศึกษาในการออกแบบฟอร์ม </vt:lpstr>
      <vt:lpstr>ขั้นตอนการพัฒนาโปรแกรม </vt:lpstr>
      <vt:lpstr>ขั้นตอนการพัฒนาโปรแกรม </vt:lpstr>
      <vt:lpstr>การทดสอบการใช้งานของโปรแกรม  (Program testing)</vt:lpstr>
      <vt:lpstr>การทดสอบระบบ (System testing)</vt:lpstr>
      <vt:lpstr>การจัดทำเอกสารและคู่มือการใช้งานของโปรแกรม </vt:lpstr>
      <vt:lpstr>การปรับปรุงและพัฒนาโปรแกรม</vt:lpstr>
      <vt:lpstr>การปรับปรุงและพัฒนาโปรแกรม</vt:lpstr>
      <vt:lpstr>จบการนำเสนอ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 ขั้นตอนการพัฒนาระบบสารสนเทศ</dc:title>
  <dc:creator>admin</dc:creator>
  <cp:lastModifiedBy>Juthawut Chantaramalee</cp:lastModifiedBy>
  <cp:revision>101</cp:revision>
  <dcterms:created xsi:type="dcterms:W3CDTF">2020-06-06T01:29:01Z</dcterms:created>
  <dcterms:modified xsi:type="dcterms:W3CDTF">2023-01-09T09:01:28Z</dcterms:modified>
</cp:coreProperties>
</file>