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6"/>
  </p:notesMasterIdLst>
  <p:sldIdLst>
    <p:sldId id="476" r:id="rId3"/>
    <p:sldId id="256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4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23" autoAdjust="0"/>
    <p:restoredTop sz="89244" autoAdjust="0"/>
  </p:normalViewPr>
  <p:slideViewPr>
    <p:cSldViewPr snapToGrid="0">
      <p:cViewPr varScale="1">
        <p:scale>
          <a:sx n="87" d="100"/>
          <a:sy n="87" d="100"/>
        </p:scale>
        <p:origin x="5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57978-32BE-44A8-BE54-6EAC732BC625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0227C-44CB-47D0-A20B-B842CA612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0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/>
              <a:t>วิชา  การวิเคราะห์และออกแบบเชิงวัตถุ (</a:t>
            </a:r>
            <a:r>
              <a:rPr lang="th-TH" sz="1200" b="1" dirty="0">
                <a:solidFill>
                  <a:srgbClr val="002060"/>
                </a:solidFill>
              </a:rPr>
              <a:t>ศิวัช  กาญจนชุม)</a:t>
            </a:r>
            <a:endParaRPr lang="en-US" sz="12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0227C-44CB-47D0-A20B-B842CA612E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15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/>
              <a:t>วิชา  การวิเคราะห์และออกแบบเชิงวัตถุ (</a:t>
            </a:r>
            <a:r>
              <a:rPr lang="th-TH" sz="1200" b="1" dirty="0">
                <a:solidFill>
                  <a:srgbClr val="002060"/>
                </a:solidFill>
              </a:rPr>
              <a:t>ศิวัช  กาญจนชุม)</a:t>
            </a:r>
            <a:endParaRPr lang="en-US" sz="12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0227C-44CB-47D0-A20B-B842CA612E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708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931B3-6480-4387-A2B1-B2ADFA6F6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B919D4-EF32-4D0D-B278-19F88F84E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9A0C6-B4AB-4C23-9E64-F4AC98A22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2C453-76A1-4315-83B9-7EB3C2F2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2C5B7-B7B1-41ED-96ED-6348B34CB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08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BF4DF-A933-4423-9E59-4E5AB2423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4B56E-9DDC-41DB-A46A-F97A7E8DB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AE320-7CD4-416A-B475-4F3FBF3EF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A209-41C2-423D-830D-19A5C6FAA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E9CCC-25FF-4D35-ACC2-327C97E42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02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72B59-C04A-4F8B-B283-80A65A944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C69FA-AE8C-4457-B6B9-6DBF422E5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2424D-1D3B-4C7A-BEAC-6A9E94C61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05A63-B025-4EA8-98E8-44652C68E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2FE8D-A607-4155-A2FA-E2982F9D5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83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CA14E-7709-476E-BD13-C51D04793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3A079-5A59-4C13-9556-FDE1F3FA7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ACD99C-F859-4627-9F98-39A322592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CC0DF-31C3-465A-BA9D-B4E4909FF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C4593-25E1-4A21-8991-7EDD09887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94C16-291B-4FB0-B66B-56BCC7381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8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CD9FD-3063-459C-9E75-478D95935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D89DD-B2CD-4433-906E-EE6E89111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CAFCE-CE55-4529-B060-574E5BDD0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5A8E03-F9F3-436F-B9E6-A52CCA124C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A094DC-353C-463B-8EEC-8CDEB31CEB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702F3C-D1F5-4007-A60A-6B2B3E3C3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AB48E1-45D1-446C-B74D-C43EF64A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2ECFFE-A9C4-4A1A-8DF5-BDDE26B02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53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E7DAF-9C8D-45AA-A5FA-0078073AF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8561E1-3200-427F-B4B1-BCD80EEF6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10070-A740-4E1E-B7F2-8CFE219FE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BCD8CE-8A29-4A88-98C5-FDE8745C7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91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DAC62A-2C19-4086-9434-C3EA38836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4FAA35-6996-4131-913E-B0D9956FB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38D4C-6FAD-4681-B4CD-222F8CDF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4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48246-5624-4FDB-9FD4-85C330E37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F6D0F-4C0A-4C67-A0D9-033948C6B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ACBB0-2C5E-47CB-8EB7-49BAF49C7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F761E-C7BF-4F4D-9963-4E18E514B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1DB55-52C4-42E0-9F5D-89E827D98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043B6-75AD-4965-B66F-B5A2501EB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3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71210-47DF-4CBD-8730-D03B203B7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61DAB7-36A1-4EF4-BB7C-D91654635A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DB75D-96DE-4C96-A917-C2DD80267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ADF10-970D-4C17-9679-209A74CA3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DF280-96E5-4EBA-B50D-D46DACDC5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E7B8B-E6D4-406A-B7AE-4B9000BE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99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47DD-2E4E-4490-A244-FC361117E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26903F-3DDB-40CF-BE54-F1709AA02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100B8-747F-494C-B26F-A6583D3CE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B204D-563E-467A-8863-E2AC847C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72298-2E07-4EBE-8009-C6FA22C45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10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09F6EE-4722-452A-B1BC-34BCB935B4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75C600-5836-41A1-9E88-0F765CFF2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1AC2C-96D6-4487-95CB-080CB13C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3882D-AF80-4EDD-9ED4-BDB5F9B06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F9634-859E-4C42-9E6A-A38B3A8DA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0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647F-019A-4E11-A978-F4AFEBA3E173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842647F-019A-4E11-A978-F4AFEBA3E173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D201CB-15F5-45E0-BE15-D4DDA3CBD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D4E40-38DA-49F0-A984-29A9B228A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16792-DA95-4B55-A46D-5836C44B7A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2647F-019A-4E11-A978-F4AFEBA3E173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1EACD-176C-49C5-A849-8FFABC1A6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E5AB8-0C99-48F5-8D8B-25391CF2F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CF748-0AD0-4C93-AE24-1AF83F8D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0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2138916"/>
            <a:ext cx="10601325" cy="1144884"/>
          </a:xfr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 kern="1200" dirty="0" err="1">
                <a:solidFill>
                  <a:schemeClr val="bg1"/>
                </a:solidFill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วิชา</a:t>
            </a:r>
            <a:r>
              <a:rPr lang="en-US" sz="6600" b="1" kern="1200" dirty="0">
                <a:solidFill>
                  <a:schemeClr val="bg1"/>
                </a:solidFill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  </a:t>
            </a:r>
            <a:r>
              <a:rPr lang="en-US" sz="6600" b="1" kern="1200" dirty="0" err="1">
                <a:solidFill>
                  <a:schemeClr val="bg1"/>
                </a:solidFill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การวิเคราะห์และออกแบบเชิงวัตถุ</a:t>
            </a:r>
            <a:endParaRPr lang="en-US" sz="6600" b="1" kern="1200" dirty="0">
              <a:solidFill>
                <a:schemeClr val="bg1"/>
              </a:solidFill>
              <a:latin typeface="SP SUAN DUSIT" panose="02000000000000000000" pitchFamily="2" charset="0"/>
              <a:ea typeface="+mj-ea"/>
              <a:cs typeface="SP SUAN DUSIT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406769" y="3429000"/>
            <a:ext cx="9764811" cy="1144884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ctr"/>
            <a:endParaRPr lang="en-US" sz="4000" kern="1200" dirty="0">
              <a:solidFill>
                <a:srgbClr val="FF33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ctr"/>
            <a:r>
              <a:rPr lang="en-US" sz="5600" b="1" kern="1200" dirty="0">
                <a:solidFill>
                  <a:srgbClr val="FF33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(Object Oriented Analysis and Design)</a:t>
            </a:r>
          </a:p>
        </p:txBody>
      </p:sp>
      <p:sp>
        <p:nvSpPr>
          <p:cNvPr id="11" name="Rectangle 110">
            <a:extLst>
              <a:ext uri="{FF2B5EF4-FFF2-40B4-BE49-F238E27FC236}">
                <a16:creationId xmlns:a16="http://schemas.microsoft.com/office/drawing/2014/main" id="{D24EC60B-DC92-4D1C-A29B-B1BEDED0C395}"/>
              </a:ext>
            </a:extLst>
          </p:cNvPr>
          <p:cNvSpPr txBox="1">
            <a:spLocks noChangeArrowheads="1"/>
          </p:cNvSpPr>
          <p:nvPr/>
        </p:nvSpPr>
        <p:spPr>
          <a:xfrm>
            <a:off x="1583353" y="5348134"/>
            <a:ext cx="8567737" cy="544512"/>
          </a:xfrm>
          <a:prstGeom prst="rect">
            <a:avLst/>
          </a:prstGeom>
          <a:noFill/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200" b="1" i="0" u="none" strike="noStrike" kern="1200" cap="all" spc="0" normalizeH="0" baseline="0" noProof="0" dirty="0">
                <a:ln w="500">
                  <a:solidFill>
                    <a:srgbClr val="44546A">
                      <a:shade val="20000"/>
                      <a:satMod val="120000"/>
                    </a:srgbClr>
                  </a:solidFill>
                </a:ln>
                <a:solidFill>
                  <a:srgbClr val="FF3300"/>
                </a:solidFill>
                <a:effectLst/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ผู้ช่วยศาสตราจารย์จุฑาวุฒิ จันทรมาลี</a:t>
            </a:r>
            <a:endParaRPr kumimoji="0" lang="es-ES" altLang="th-TH" sz="3200" b="1" i="0" u="none" strike="noStrike" kern="1200" cap="all" spc="0" normalizeH="0" baseline="0" noProof="0" dirty="0">
              <a:ln w="500">
                <a:solidFill>
                  <a:srgbClr val="44546A">
                    <a:shade val="20000"/>
                    <a:satMod val="120000"/>
                  </a:srgbClr>
                </a:solidFill>
              </a:ln>
              <a:solidFill>
                <a:srgbClr val="FF3300"/>
              </a:solidFill>
              <a:effectLst/>
              <a:uLnTx/>
              <a:uFillTx/>
              <a:latin typeface="SP SUAN DUSIT" panose="02000000000000000000" pitchFamily="2" charset="0"/>
              <a:ea typeface="+mj-ea"/>
              <a:cs typeface="SP SUAN DUSIT" panose="02000000000000000000" pitchFamily="2" charset="0"/>
            </a:endParaRPr>
          </a:p>
        </p:txBody>
      </p:sp>
      <p:sp>
        <p:nvSpPr>
          <p:cNvPr id="17" name="Rectangle 127">
            <a:extLst>
              <a:ext uri="{FF2B5EF4-FFF2-40B4-BE49-F238E27FC236}">
                <a16:creationId xmlns:a16="http://schemas.microsoft.com/office/drawing/2014/main" id="{4406FFD7-AE93-42C7-909E-C3EBED296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585" y="5892646"/>
            <a:ext cx="8496300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หลักสูตรวิทยา</a:t>
            </a:r>
            <a:r>
              <a:rPr kumimoji="0" lang="th-TH" altLang="th-TH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ศา</a:t>
            </a:r>
            <a:r>
              <a:rPr kumimoji="0" lang="th-TH" alt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สตรบัณฑิต สาขาวิทยาการคอมพิวเตอร์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คณะวิทยาศาสตร์และเทคโนโลยี มหาวิทยาลัยสวนดุสิต</a:t>
            </a:r>
            <a:endParaRPr kumimoji="0" lang="es-ES" altLang="th-TH" sz="2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SP SUAN DUSIT" panose="02000000000000000000" pitchFamily="2" charset="0"/>
              <a:ea typeface="+mn-ea"/>
              <a:cs typeface="SP SUAN DUSIT" panose="02000000000000000000" pitchFamily="2" charset="0"/>
            </a:endParaRPr>
          </a:p>
        </p:txBody>
      </p:sp>
      <p:pic>
        <p:nvPicPr>
          <p:cNvPr id="5" name="Picture 4" descr="Shape, arrow, circle&#10;&#10;Description automatically generated">
            <a:extLst>
              <a:ext uri="{FF2B5EF4-FFF2-40B4-BE49-F238E27FC236}">
                <a16:creationId xmlns:a16="http://schemas.microsoft.com/office/drawing/2014/main" id="{E5188F09-D97B-4822-AA91-D09093C77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64" y="5238953"/>
            <a:ext cx="800689" cy="103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31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วัตถุหรืออ็อบเจกต์ </a:t>
            </a:r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(object) </a:t>
            </a:r>
            <a:endParaRPr lang="en-US" sz="48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99302"/>
            <a:ext cx="10972800" cy="4677697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0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วัตถุ </a:t>
            </a:r>
            <a:r>
              <a:rPr lang="en-US" sz="40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(Objects)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สิ่งใด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ๆ ก็ตามซึ่งมีคุณลักษณะ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(Attribute)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บ่งบอกถึงความเป็นตัวของ ตัวเองในขณะนั้น และสามารถแสดงพฤติกรรม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(Behavior)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ของตัวเองออกมาได้ในชีวิตประจำวันเมื่อมองดูรอบตัว พบเห็นวัตถุต่าง ๆ วัตถุที่สามารถมองเห็นได้และจับต้องได้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(Tangible Objects)</a:t>
            </a:r>
          </a:p>
        </p:txBody>
      </p:sp>
    </p:spTree>
    <p:extLst>
      <p:ext uri="{BB962C8B-B14F-4D97-AF65-F5344CB8AC3E}">
        <p14:creationId xmlns:p14="http://schemas.microsoft.com/office/powerpoint/2010/main" val="1143078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คุณสมบัติทั่วไปของอ็อบเจกต์  </a:t>
            </a:r>
            <a:endParaRPr lang="en-US" sz="48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87680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การแบ่งโปรแกรมออกเป็นงานอ็อบเจกต์ต่างๆ โดยที่แต่ละอ็อบเจกต์มีความสมบูรณ์ในตัวเองทำให้ เพิ่มความสามารถของซอฟต์แวร์คือ การนำเอาโค้ดกลับมาใช้อีก หรือสามารถเรียกใช้งานอ็อบเจกต์ได้ หลาย ๆ ครั้ง ซึ่งโดยหลักการแล้วอ็อบเจกต์จะถูกเรียกใช้งานในช่วงไหนก็ได้ระหว่างที่โปรแกรมทำงานอยู่ 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849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องค์ประกอบของวัตถุหรืออ็อบเจกต์</a:t>
            </a:r>
            <a:endParaRPr lang="en-US" sz="4800" b="1" dirty="0">
              <a:solidFill>
                <a:srgbClr val="00206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58296"/>
            <a:ext cx="11057264" cy="4618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การสืบทอด/สืบสกุล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(Inheritance) </a:t>
            </a:r>
            <a:endParaRPr lang="th-TH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การควบคุมการเข้าถึง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(Encapsulation) </a:t>
            </a:r>
            <a:endParaRPr lang="th-TH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การกำหนดผลลัพธ์ของพฤติกรรมที่แตกต่างกันในสภาวะที่ต่างกัน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(Polymorphism)</a:t>
            </a:r>
            <a:endParaRPr lang="th-TH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endParaRPr lang="en-US" sz="1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130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4675"/>
            <a:ext cx="10972800" cy="9906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องค์ประกอบของวัตถุหรืออ็อบเจกต์</a:t>
            </a:r>
            <a:endParaRPr lang="en-US" sz="48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7C4579-3400-4431-B3FD-2C5A6724C87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18" y="3851353"/>
            <a:ext cx="3238959" cy="24319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DF03688-EE9B-FEB8-902A-B1CCB583C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24319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การสืบทอด/สืบสกุล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(Inheritance) </a:t>
            </a:r>
            <a:endParaRPr lang="th-TH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การควบคุมการเข้าถึง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(Encapsulation) </a:t>
            </a:r>
            <a:endParaRPr lang="th-TH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การกำหนดผลลัพธ์ของพฤติกรรมที่แตกต่างในสภาวะที่ต่างกัน (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Polymorphism) </a:t>
            </a:r>
            <a:endParaRPr lang="th-TH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447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ความสัมพันธ์ระหว่างอ็อบเจกต์</a:t>
            </a:r>
            <a:endParaRPr lang="en-US" sz="48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ความสัมพันธ์แบบ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Is-A Relationship </a:t>
            </a:r>
            <a:endParaRPr lang="th-TH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ความสัมพันธ์แบบ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Has-A Relationship </a:t>
            </a:r>
            <a:endParaRPr lang="th-TH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ความสัมพันธ์แบบ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Association </a:t>
            </a:r>
            <a:endParaRPr lang="th-TH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ความสัมพันธ์แบบ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Composition </a:t>
            </a:r>
            <a:endParaRPr lang="th-TH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 ความสัมพันธ์แบบ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Aggregation </a:t>
            </a:r>
          </a:p>
        </p:txBody>
      </p:sp>
    </p:spTree>
    <p:extLst>
      <p:ext uri="{BB962C8B-B14F-4D97-AF65-F5344CB8AC3E}">
        <p14:creationId xmlns:p14="http://schemas.microsoft.com/office/powerpoint/2010/main" val="4071614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องค์ประกอบสำคัญของแนวคิดเชิงวัตถุ </a:t>
            </a:r>
            <a:endParaRPr lang="en-US" sz="48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1) </a:t>
            </a:r>
            <a:r>
              <a:rPr lang="th-TH" sz="3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การวิเคราะห์ ปัญหาโดยอาศัยแนวคิดเชิงวัตถุ </a:t>
            </a:r>
            <a:r>
              <a:rPr lang="en-US" sz="3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(Object-Oriented Analysis: OOA)</a:t>
            </a:r>
          </a:p>
          <a:p>
            <a:pPr marL="0" indent="0">
              <a:buNone/>
            </a:pPr>
            <a:r>
              <a:rPr lang="en-US" sz="3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2) </a:t>
            </a:r>
            <a:r>
              <a:rPr lang="th-TH" sz="3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การออกแบบเชิงวัตถุ </a:t>
            </a:r>
            <a:r>
              <a:rPr lang="en-US" sz="3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(Object-oriented Design: OOD) </a:t>
            </a:r>
          </a:p>
        </p:txBody>
      </p:sp>
    </p:spTree>
    <p:extLst>
      <p:ext uri="{BB962C8B-B14F-4D97-AF65-F5344CB8AC3E}">
        <p14:creationId xmlns:p14="http://schemas.microsoft.com/office/powerpoint/2010/main" val="378629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กระบวนการพัฒนาเชิงวัตถุ </a:t>
            </a:r>
            <a:endParaRPr lang="en-US" sz="48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การรวมรวมและศึกษาความต้องการของระบบ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(Requirement Gathering) </a:t>
            </a:r>
            <a:endParaRPr lang="th-TH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การกำหนดคลาสเอนทิตี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(Class Entity Identification) </a:t>
            </a:r>
            <a:endParaRPr lang="th-TH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เก็บข้อมูลพฤติกรรมของคลาส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(Class Behavior) </a:t>
            </a:r>
            <a:endParaRPr lang="th-TH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สร้างความสัมพันธ์ระหว่างคลาส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(Class Relationship) </a:t>
            </a:r>
            <a:endParaRPr lang="th-TH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สร้างโมเดลของคลาส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(Class Modeling) </a:t>
            </a:r>
          </a:p>
        </p:txBody>
      </p:sp>
    </p:spTree>
    <p:extLst>
      <p:ext uri="{BB962C8B-B14F-4D97-AF65-F5344CB8AC3E}">
        <p14:creationId xmlns:p14="http://schemas.microsoft.com/office/powerpoint/2010/main" val="2830637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แนวคิดรวบยอดของอ็อบเจกต์</a:t>
            </a:r>
            <a:endParaRPr lang="en-US" sz="48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97" y="1858296"/>
            <a:ext cx="11343701" cy="4618703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แนวคิดรวบยอดของอ็อบเจก</a:t>
            </a:r>
            <a:r>
              <a:rPr lang="th-TH" sz="40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(Concept)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แนวความคิดในข้อเท็จจริงต่าง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ๆ ที่เราสามารถอธิบายลักษณะและพฤติกรรมของวัตถุนั้น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ๆ ภายใต้กรอบแนวคิดของโดเมนที่เรากำลังพิจารณาในการทำงาน โดยไม่รวมถึงความรู้สึก 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885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Abstraction </a:t>
            </a:r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และ</a:t>
            </a:r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 Encapsulation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58296"/>
            <a:ext cx="10972800" cy="4618703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en-US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Abstraction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การกำจัดข้อมูลที่ไม่เกี่ยวข้องทิ้งไปให้เหลือข้อมูลที่ต้องการเท่านั้น การแทนวัตถุที่มีอยู่ในโลกความเป็นจริงลงในระบบคอมพิวเตอร์ต้องพิจารณาถึงคุณสมบัติที่สำคัญของวัตถุเท่านั้น เป็นไปไม่ได้ที่จะพิจารณาคุณสมบัติทุกข้อมาของวัตถุที่มีอยู่จริง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buNone/>
            </a:pPr>
            <a:r>
              <a:rPr lang="en-US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Encapsulation 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เป็นองค์ประกอบที่สำคัญอีกประการหนึ่งของ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OOP 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ซึ่งหมายถึงการนำการปฏิบัติการ(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Operation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) รวมเป็นส่วนหนึ่งของวัตถุ เหตุที่เป็นเช่นนี้เพราะว่าต้องการซ่อนข้อมูลของวัตถุไว้ ผู้ใช้งานไม่จำเป็นต้องทราบถึงรายละเอียดต่าง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ๆของวัตถุนั้น เพียงทราบถึงวิธีการจะใช้วัตถุนั้นก็เพียงพอ 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66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ภาษายูเอ็มแอล </a:t>
            </a:r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(UML)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0"/>
            <a:ext cx="10972800" cy="2784513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ยูเอ็มแอล </a:t>
            </a:r>
            <a:r>
              <a:rPr lang="en-US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(UML)</a:t>
            </a:r>
            <a:r>
              <a:rPr lang="th-TH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ย่อมาจาก </a:t>
            </a:r>
            <a:r>
              <a:rPr lang="en-US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Unified Modeling Language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เป็นภาษาที่ใช้อธิบายแบบจำลองต่าง ๆ หรือเป็นภาษาสัญลักษณ์รูปภาพมาตรฐาน สำหรับใช้ในการสร้างแบบจำลองเชิงวัตถุ โดยยูเอ็มแอล เป็นภาษามาตรฐานสำหรับสร้างแบบพิมพ์เขียวให้แก่ระบบงาน 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3790C1-E5D3-B184-E98E-C92E9BEA1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272" y="3583237"/>
            <a:ext cx="6733428" cy="290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83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AAFA42-FBD3-40F7-B9D7-78D971158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38" y="1566473"/>
            <a:ext cx="10601325" cy="21667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 kern="1200" dirty="0" err="1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หน่วยที่</a:t>
            </a:r>
            <a:r>
              <a:rPr lang="en-US" sz="6600" b="1" kern="12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2 </a:t>
            </a:r>
            <a:r>
              <a:rPr lang="th-TH" sz="6600" b="1" kern="12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หลักการพื้นฐานและแนวคิดเชิงวัตถุ</a:t>
            </a:r>
            <a:endParaRPr lang="en-US" sz="6600" kern="1200" dirty="0">
              <a:solidFill>
                <a:srgbClr val="00B0F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317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h-TH" sz="54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ภาษาโปรแกรมเชิงวัตถุ</a:t>
            </a:r>
            <a:endParaRPr lang="en-US" sz="54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นักเขียนโปรแกรมบางคนคิดว่าการเขียนโปรแกรมขนาดใหญ่ บางครั้งก็เป็นงานที่หนักและเสียเวลามาก จึงได้พยายามคิดหาวิธีที่จะทำให้การเขียนโปรแกรมนั้นง่ายขึ้น และสามารถเขียนได้อย่างรวดเร็ว ทำให้เกิดเทคนิค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การเขียนโปรแกรมเชิงวัตถุ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(Object-Oriented Programming)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OOP 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ขึ้นเพื่อช่วยลดความยุ่งยากของการเขียนโปรแกรม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Object-Oriented Programming 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ต่างจากการเขียนโปรแกรมโดยทั่ว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ๆ ไป 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41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ปะเภทข้อมูลในภาษา Visual Basic (วิลชวลเบสิก ) เบื้องต้น - เว็บบอร์ด PHP  เว็บส่งเสริมการเรียนรู้ Hosting CRM ERP Server Programming ถาม-ตอบปัญหา">
            <a:extLst>
              <a:ext uri="{FF2B5EF4-FFF2-40B4-BE49-F238E27FC236}">
                <a16:creationId xmlns:a16="http://schemas.microsoft.com/office/drawing/2014/main" id="{946608F1-07DB-B59D-6580-59333B278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005" y="3190137"/>
            <a:ext cx="183832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88110"/>
            <a:ext cx="10972800" cy="9906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Visual Basic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5E8C2F-5E9C-EA21-E234-296887F35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00200"/>
            <a:ext cx="4995365" cy="37715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226343-E827-2C99-EAD3-8429F7974919}"/>
              </a:ext>
            </a:extLst>
          </p:cNvPr>
          <p:cNvSpPr txBox="1"/>
          <p:nvPr/>
        </p:nvSpPr>
        <p:spPr>
          <a:xfrm>
            <a:off x="5604965" y="1600200"/>
            <a:ext cx="56993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ภาษา 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Visual Basic 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พัฒนาโดย </a:t>
            </a:r>
            <a:r>
              <a:rPr lang="en-US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Prof.Kemeny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 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Kurtz 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ที่เมือง 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Dartmouth 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เกิดขึ้น ในปี ค.ศ. 1960 โดยมีจุดประสงค์สำหรับใช้สอนในห้องคอมพิวเตอร์ เมื่อมีการพัฒนาเครื่องไมโครคอมพิวเตอร์ขึ้นในยุคแรก ๆ จะมีหน่วยความจำไม่เพียงพอที่จะทำงานกับโปรแกรมภาษาอื่น</a:t>
            </a:r>
          </a:p>
        </p:txBody>
      </p:sp>
    </p:spTree>
    <p:extLst>
      <p:ext uri="{BB962C8B-B14F-4D97-AF65-F5344CB8AC3E}">
        <p14:creationId xmlns:p14="http://schemas.microsoft.com/office/powerpoint/2010/main" val="1658806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JAVA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07DF1-0D8E-4443-9668-542B5CE8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422" y="1600200"/>
            <a:ext cx="6734978" cy="4876800"/>
          </a:xfrm>
        </p:spPr>
        <p:txBody>
          <a:bodyPr>
            <a:normAutofit lnSpcReduction="10000"/>
          </a:bodyPr>
          <a:lstStyle/>
          <a:p>
            <a:pPr marL="0" indent="0" algn="thaiDist">
              <a:buNone/>
            </a:pPr>
            <a:r>
              <a:rPr lang="th-TH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จาวา</a:t>
            </a:r>
            <a:r>
              <a:rPr lang="en-US" sz="36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 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เป็นภาษาใหม่ที่มาแรงมาก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ภาษาจาวา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ได้รับการพัฒนาขึ้นโดย บริษัท ซันไมโคร ซิสเตมส์ ในปี ค.ศ.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1991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โดยมีเป้าหมายที่จะสร้างผลิตภัณฑ์ อิเล็กทรอนิกส์ สำหรับผู้บริโภคที่ใช้ง่าย มีค่าใช้จ่ายต่ำ ไม่มีข้อผิดพลาด และสามารถใช้กับเครื่องใด ๆ ก็ได้ ซึ่งสิ่งเหล่านี้ก็ได้กลายเป็นข้อดีของจาวา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ที่เหนือกว่าภาษาอื่น ๆ โดยเฉพาะอย่างยิ่ง ในการที่โปรแกรมซึ่งเขียนขึ้นด้วยจาวาสามารถนำไปใช้กับเครื่องต่าง ๆ โดยไม่ต้องทำการคอมไพล์โปรแกรมใหม่ 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2050" name="Picture 2" descr="แจก Slide การเขียนโปรแกรมภาษา Java เบื้องต้น [ฉบับปรับปรุง 2020] - Kong  Ruksiam - Medium">
            <a:extLst>
              <a:ext uri="{FF2B5EF4-FFF2-40B4-BE49-F238E27FC236}">
                <a16:creationId xmlns:a16="http://schemas.microsoft.com/office/drawing/2014/main" id="{954692DF-4133-CEEC-4706-9DE8E2F66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04221"/>
            <a:ext cx="4239291" cy="264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109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kern="1200" dirty="0" err="1">
                <a:solidFill>
                  <a:schemeClr val="bg1"/>
                </a:solidFill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จบการนำเสนอ</a:t>
            </a:r>
            <a:endParaRPr lang="en-US" sz="7200" b="1" kern="1200" dirty="0">
              <a:solidFill>
                <a:schemeClr val="bg1"/>
              </a:solidFill>
              <a:latin typeface="SP SUAN DUSIT" panose="02000000000000000000" pitchFamily="2" charset="0"/>
              <a:ea typeface="+mj-ea"/>
              <a:cs typeface="SP SUAN DUSIT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017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สาระการเรียนรู้</a:t>
            </a:r>
            <a:endParaRPr lang="en-US" sz="48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0ABE6C-D706-4F13-BB78-56E00B67C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การเขียนโปรแกรมเชิงโครงสร้าง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การเขียนโปรแกรมเชิงวัตถุ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วัตถุหรืออ็อบเจก</a:t>
            </a:r>
            <a:r>
              <a:rPr lang="th-TH" sz="40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คุณสมบัติทั่วไปของอ็อบเจกต์	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องค์ประกอบของวัตถุหรืออ็อบเจกต์ 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6.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ความสัมพันธ์ระหว่างอ็อบเจกต์ 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endParaRPr lang="en-US" sz="2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436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สาระการเรียนรู้</a:t>
            </a:r>
            <a:endParaRPr lang="en-US" sz="48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0ABE6C-D706-4F13-BB78-56E00B67C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7.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องค์ประกอบสำคัญของแนวคิดเชิงวัตถุ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8.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กระบวนการพัฒนาเชิงวัตถุ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9.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แนวคิดรวบยอดของอ็อบเจกต์ </a:t>
            </a: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10. Abstraction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Encapsulation</a:t>
            </a: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11.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ภาษายูเอ็มแอล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(UML)</a:t>
            </a: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12.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ภาษาโปรแกรมเชิงวัตถุ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500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จุดประสงค์การเรียนรู้</a:t>
            </a:r>
            <a:endParaRPr lang="en-US" sz="48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0ABE6C-D706-4F13-BB78-56E00B67C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อธิบายวิธีการเขียนโปรแกรมเชิงโครงสร้างและเชิงวัตถุได้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อธิบายองค์ประกอบของวัตถุและอ็อบเจกต์ได้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อธิบายกระบวนการพัฒนาเชิงวัตถุได้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อธิบายภาษายูเอ็มแอลได้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ประยุกต์การเขียนภาษาโปรแกรมเชิงวัตถุได้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endParaRPr lang="en-US" sz="2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285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สมรรถนะการเรียนรู้</a:t>
            </a:r>
            <a:endParaRPr lang="en-US" sz="44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0ABE6C-D706-4F13-BB78-56E00B67C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58296"/>
            <a:ext cx="10972800" cy="4618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แสดงความรู้เกี่ยวกับหลักการพื้นฐานเชิงวัตถุ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แสดงความรู้เกี่ยวกับแนวคิดเชิงวัตถุ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ปฏิบัติการเขียนภาษาโปรแกรมเชิงวัตถุ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875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533399"/>
            <a:ext cx="11233355" cy="1413387"/>
          </a:xfrm>
          <a:noFill/>
        </p:spPr>
        <p:txBody>
          <a:bodyPr>
            <a:normAutofit/>
          </a:bodyPr>
          <a:lstStyle/>
          <a:p>
            <a:pPr algn="ctr"/>
            <a:r>
              <a:rPr lang="th-TH" sz="44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การเขียนโปรแกรมเชิงโครงสร้าง </a:t>
            </a:r>
            <a:br>
              <a:rPr lang="en-US" sz="44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</a:br>
            <a:r>
              <a:rPr lang="en-US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(Structured System Development)</a:t>
            </a:r>
            <a:endParaRPr lang="en-US" dirty="0">
              <a:solidFill>
                <a:srgbClr val="C0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E0BB73-5052-4103-9734-84BA6339F1F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491" y="1973263"/>
            <a:ext cx="8262651" cy="43513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6300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992" y="533399"/>
            <a:ext cx="5409283" cy="1292225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การเขียนโปรแกรมเชิงวัตถุ</a:t>
            </a:r>
            <a:br>
              <a:rPr lang="en-US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</a:br>
            <a:r>
              <a:rPr lang="th-TH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(Object-Oriented System Development)</a:t>
            </a:r>
            <a:endParaRPr lang="en-US" dirty="0">
              <a:solidFill>
                <a:srgbClr val="C0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BDD358-D804-4C52-A4B7-BEC94894B86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58" y="1825625"/>
            <a:ext cx="9882130" cy="413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7433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225D-33F7-4BFD-BB67-B960EE46E68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การเปรียบเทียบขั้นตอนการเขียนโปรแกรมเชิงโครงสร้าง </a:t>
            </a:r>
            <a:br>
              <a:rPr lang="en-US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</a:br>
            <a:r>
              <a:rPr lang="th-TH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และการเขียนโปรแกรมเชิงวัตถุ</a:t>
            </a:r>
            <a:endParaRPr lang="en-US" b="1" dirty="0">
              <a:solidFill>
                <a:srgbClr val="C0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13C8A1-4F1C-4AF3-883B-2FCE234ABC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36"/>
          <a:stretch/>
        </p:blipFill>
        <p:spPr>
          <a:xfrm>
            <a:off x="2258458" y="1955698"/>
            <a:ext cx="8339769" cy="4368902"/>
          </a:xfrm>
          <a:prstGeom prst="rect">
            <a:avLst/>
          </a:prstGeom>
          <a:ln>
            <a:gradFill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32947731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849</TotalTime>
  <Words>1072</Words>
  <Application>Microsoft Office PowerPoint</Application>
  <PresentationFormat>Widescreen</PresentationFormat>
  <Paragraphs>79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SP SUAN DUSIT</vt:lpstr>
      <vt:lpstr>Clarity</vt:lpstr>
      <vt:lpstr>Office Theme</vt:lpstr>
      <vt:lpstr>วิชา  การวิเคราะห์และออกแบบเชิงวัตถุ</vt:lpstr>
      <vt:lpstr>หน่วยที่ 2 หลักการพื้นฐานและแนวคิดเชิงวัตถุ</vt:lpstr>
      <vt:lpstr>สาระการเรียนรู้</vt:lpstr>
      <vt:lpstr>สาระการเรียนรู้</vt:lpstr>
      <vt:lpstr>จุดประสงค์การเรียนรู้</vt:lpstr>
      <vt:lpstr>สมรรถนะการเรียนรู้</vt:lpstr>
      <vt:lpstr>การเขียนโปรแกรมเชิงโครงสร้าง  (Structured System Development)</vt:lpstr>
      <vt:lpstr>การเขียนโปรแกรมเชิงวัตถุ  (Object-Oriented System Development)</vt:lpstr>
      <vt:lpstr>การเปรียบเทียบขั้นตอนการเขียนโปรแกรมเชิงโครงสร้าง  และการเขียนโปรแกรมเชิงวัตถุ</vt:lpstr>
      <vt:lpstr>วัตถุหรืออ็อบเจกต์ (object) </vt:lpstr>
      <vt:lpstr>คุณสมบัติทั่วไปของอ็อบเจกต์  </vt:lpstr>
      <vt:lpstr>องค์ประกอบของวัตถุหรืออ็อบเจกต์</vt:lpstr>
      <vt:lpstr>องค์ประกอบของวัตถุหรืออ็อบเจกต์</vt:lpstr>
      <vt:lpstr>ความสัมพันธ์ระหว่างอ็อบเจกต์</vt:lpstr>
      <vt:lpstr>องค์ประกอบสำคัญของแนวคิดเชิงวัตถุ </vt:lpstr>
      <vt:lpstr>กระบวนการพัฒนาเชิงวัตถุ </vt:lpstr>
      <vt:lpstr>แนวคิดรวบยอดของอ็อบเจกต์</vt:lpstr>
      <vt:lpstr>Abstraction และ Encapsulation</vt:lpstr>
      <vt:lpstr>ภาษายูเอ็มแอล (UML)</vt:lpstr>
      <vt:lpstr>ภาษาโปรแกรมเชิงวัตถุ</vt:lpstr>
      <vt:lpstr>Visual Basic</vt:lpstr>
      <vt:lpstr>JAVA</vt:lpstr>
      <vt:lpstr>จบการนำเสนอ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หน่วยที่ 1  ขั้นตอนการพัฒนาระบบสารสนเทศ</dc:title>
  <dc:creator>admin</dc:creator>
  <cp:lastModifiedBy>Juthawut Chantaramalee</cp:lastModifiedBy>
  <cp:revision>82</cp:revision>
  <dcterms:created xsi:type="dcterms:W3CDTF">2020-06-06T01:29:01Z</dcterms:created>
  <dcterms:modified xsi:type="dcterms:W3CDTF">2022-10-30T08:25:51Z</dcterms:modified>
</cp:coreProperties>
</file>