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5"/>
  </p:notesMasterIdLst>
  <p:sldIdLst>
    <p:sldId id="476" r:id="rId3"/>
    <p:sldId id="256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4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3" autoAdjust="0"/>
    <p:restoredTop sz="89244" autoAdjust="0"/>
  </p:normalViewPr>
  <p:slideViewPr>
    <p:cSldViewPr snapToGrid="0">
      <p:cViewPr varScale="1">
        <p:scale>
          <a:sx n="87" d="100"/>
          <a:sy n="87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57978-32BE-44A8-BE54-6EAC732BC62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0227C-44CB-47D0-A20B-B842CA61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/>
              <a:t>วิชา  การวิเคราะห์และออกแบบเชิงวัตถุ (</a:t>
            </a:r>
            <a:r>
              <a:rPr lang="th-TH" sz="1200" b="1" dirty="0">
                <a:solidFill>
                  <a:srgbClr val="002060"/>
                </a:solidFill>
              </a:rPr>
              <a:t>ศิวัช  กาญจนชุม)</a:t>
            </a:r>
            <a:endParaRPr lang="en-US" sz="1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0227C-44CB-47D0-A20B-B842CA612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/>
              <a:t>วิชา  การวิเคราะห์และออกแบบเชิงวัตถุ (</a:t>
            </a:r>
            <a:r>
              <a:rPr lang="th-TH" sz="1200" b="1" dirty="0">
                <a:solidFill>
                  <a:srgbClr val="002060"/>
                </a:solidFill>
              </a:rPr>
              <a:t>ศิวัช  กาญจนชุม)</a:t>
            </a:r>
            <a:endParaRPr lang="en-US" sz="1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0227C-44CB-47D0-A20B-B842CA612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31B3-6480-4387-A2B1-B2ADFA6F6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919D4-EF32-4D0D-B278-19F88F84E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A0C6-B4AB-4C23-9E64-F4AC98A2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2C453-76A1-4315-83B9-7EB3C2F2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2C5B7-B7B1-41ED-96ED-6348B34C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F4DF-A933-4423-9E59-4E5AB242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4B56E-9DDC-41DB-A46A-F97A7E8D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E320-7CD4-416A-B475-4F3FBF3E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A209-41C2-423D-830D-19A5C6FA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9CCC-25FF-4D35-ACC2-327C97E4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2B59-C04A-4F8B-B283-80A65A94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69FA-AE8C-4457-B6B9-6DBF422E5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2424D-1D3B-4C7A-BEAC-6A9E94C6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05A63-B025-4EA8-98E8-44652C68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FE8D-A607-4155-A2FA-E2982F9D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A14E-7709-476E-BD13-C51D0479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A079-5A59-4C13-9556-FDE1F3FA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CD99C-F859-4627-9F98-39A32259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CC0DF-31C3-465A-BA9D-B4E4909F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4593-25E1-4A21-8991-7EDD0988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94C16-291B-4FB0-B66B-56BCC738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4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D9FD-3063-459C-9E75-478D9593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D89DD-B2CD-4433-906E-EE6E89111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CAFCE-CE55-4529-B060-574E5BDD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A8E03-F9F3-436F-B9E6-A52CCA124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094DC-353C-463B-8EEC-8CDEB31CE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02F3C-D1F5-4007-A60A-6B2B3E3C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B48E1-45D1-446C-B74D-C43EF64A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ECFFE-A9C4-4A1A-8DF5-BDDE26B0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9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7DAF-9C8D-45AA-A5FA-0078073A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561E1-3200-427F-B4B1-BCD80EEF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10070-A740-4E1E-B7F2-8CFE219F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CD8CE-8A29-4A88-98C5-FDE8745C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77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AC62A-2C19-4086-9434-C3EA3883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FAA35-6996-4131-913E-B0D9956F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38D4C-6FAD-4681-B4CD-222F8CDF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41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8246-5624-4FDB-9FD4-85C330E3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6D0F-4C0A-4C67-A0D9-033948C6B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ACBB0-2C5E-47CB-8EB7-49BAF49C7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F761E-C7BF-4F4D-9963-4E18E514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1DB55-52C4-42E0-9F5D-89E827D9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043B6-75AD-4965-B66F-B5A2501E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6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1210-47DF-4CBD-8730-D03B203B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1DAB7-36A1-4EF4-BB7C-D91654635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B75D-96DE-4C96-A917-C2DD80267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ADF10-970D-4C17-9679-209A74C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F280-96E5-4EBA-B50D-D46DACDC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E7B8B-E6D4-406A-B7AE-4B9000BE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9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47DD-2E4E-4490-A244-FC361117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6903F-3DDB-40CF-BE54-F1709AA02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00B8-747F-494C-B26F-A6583D3C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204D-563E-467A-8863-E2AC847C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2298-2E07-4EBE-8009-C6FA22C4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6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9F6EE-4722-452A-B1BC-34BCB935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5C600-5836-41A1-9E88-0F765CFF2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AC2C-96D6-4487-95CB-080CB13C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882D-AF80-4EDD-9ED4-BDB5F9B0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F9634-859E-4C42-9E6A-A38B3A8D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201CB-15F5-45E0-BE15-D4DDA3CB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D4E40-38DA-49F0-A984-29A9B228A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6792-DA95-4B55-A46D-5836C44B7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647F-019A-4E11-A978-F4AFEBA3E17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1EACD-176C-49C5-A849-8FFABC1A6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5AB8-0C99-48F5-8D8B-25391CF2F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2138916"/>
            <a:ext cx="10601325" cy="1144884"/>
          </a:xfr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วิชา</a:t>
            </a:r>
            <a:r>
              <a:rPr lang="en-US" sz="6600" b="1" kern="1200" dirty="0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  </a:t>
            </a:r>
            <a:r>
              <a:rPr lang="en-US" sz="66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การวิเคราะห์และออกแบบเชิงวัตถุ</a:t>
            </a:r>
            <a:endParaRPr lang="en-US" sz="6600" b="1" kern="1200" dirty="0">
              <a:solidFill>
                <a:schemeClr val="bg1"/>
              </a:solidFill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06769" y="3429000"/>
            <a:ext cx="9764811" cy="114488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endParaRPr lang="en-US" sz="4000" kern="1200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ctr"/>
            <a:r>
              <a:rPr lang="en-US" sz="5600" b="1" kern="12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(Object Oriented Analysis and Design)</a:t>
            </a:r>
          </a:p>
        </p:txBody>
      </p:sp>
      <p:sp>
        <p:nvSpPr>
          <p:cNvPr id="11" name="Rectangle 110">
            <a:extLst>
              <a:ext uri="{FF2B5EF4-FFF2-40B4-BE49-F238E27FC236}">
                <a16:creationId xmlns:a16="http://schemas.microsoft.com/office/drawing/2014/main" id="{D24EC60B-DC92-4D1C-A29B-B1BEDED0C395}"/>
              </a:ext>
            </a:extLst>
          </p:cNvPr>
          <p:cNvSpPr txBox="1">
            <a:spLocks noChangeArrowheads="1"/>
          </p:cNvSpPr>
          <p:nvPr/>
        </p:nvSpPr>
        <p:spPr>
          <a:xfrm>
            <a:off x="1583353" y="5348134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all" spc="0" normalizeH="0" baseline="0" noProof="0" dirty="0">
                <a:ln w="500">
                  <a:solidFill>
                    <a:srgbClr val="44546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kumimoji="0" lang="es-ES" altLang="th-TH" sz="3200" b="1" i="0" u="none" strike="noStrike" kern="1200" cap="all" spc="0" normalizeH="0" baseline="0" noProof="0" dirty="0">
              <a:ln w="500">
                <a:solidFill>
                  <a:srgbClr val="44546A">
                    <a:shade val="20000"/>
                    <a:satMod val="120000"/>
                  </a:srgbClr>
                </a:solidFill>
              </a:ln>
              <a:solidFill>
                <a:srgbClr val="FF3300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17" name="Rectangle 127">
            <a:extLst>
              <a:ext uri="{FF2B5EF4-FFF2-40B4-BE49-F238E27FC236}">
                <a16:creationId xmlns:a16="http://schemas.microsoft.com/office/drawing/2014/main" id="{4406FFD7-AE93-42C7-909E-C3EBED29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85" y="5892646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หลักสูตรวิทยา</a:t>
            </a:r>
            <a:r>
              <a:rPr kumimoji="0" lang="th-TH" alt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ศา</a:t>
            </a: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kumimoji="0" lang="es-ES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5" name="Picture 4" descr="Shape, arrow, circle&#10;&#10;Description automatically generated">
            <a:extLst>
              <a:ext uri="{FF2B5EF4-FFF2-40B4-BE49-F238E27FC236}">
                <a16:creationId xmlns:a16="http://schemas.microsoft.com/office/drawing/2014/main" id="{E5188F09-D97B-4822-AA91-D09093C77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4" y="5238953"/>
            <a:ext cx="800689" cy="10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3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กิจกรรมในระยะออกแบบระบบ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การจัดหาระบบ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การออกแบบสถาปัตยกรรมระบบ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การออกแบบ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Input, Output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User Interface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การออกแบบฐานข้อมูล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การสร้างต้นแบบ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การออกแบบโปรแกรม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8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กลยุทธ์การจัดหาระบบ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(System Acquisition Strategies)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การพัฒนาโปรแกรมขึ้นใช้เอง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การซื้อโปรแกรมสำหรับรูป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การว่าจ้างหน่วยงานภายนอก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941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การออกแบบสถาปัตยกรรมระบบ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1934E-EB6E-47A5-95B1-C9E26C5083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6" y="1810439"/>
            <a:ext cx="7954179" cy="470053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16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การออกแบบสถาปัตยกรรมระบบ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7FA22-1AE6-463B-B511-5CAD96502D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78" y="2070998"/>
            <a:ext cx="7625800" cy="442895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39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33400"/>
            <a:ext cx="11316237" cy="9906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การเปรียบเทียบระดับการออกแบบระบบฐานข้อมูลกับสถาปัตยกรรมระบบฐานข้อมูล </a:t>
            </a:r>
            <a:endParaRPr lang="en-US" sz="44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E0CCA-508E-96D7-0F4B-8B46A2FD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47" y="1871146"/>
            <a:ext cx="10353675" cy="31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14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ขั้นตอนการวิเคราะห์และออกแบบระบบ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1641"/>
            <a:ext cx="10515600" cy="393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en-US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การวิเคราะห์ระบบ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(Analysis)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การออกแบบระบบ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(Design)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en-US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การพัฒนาระบบ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(Development) </a:t>
            </a:r>
          </a:p>
        </p:txBody>
      </p:sp>
    </p:spTree>
    <p:extLst>
      <p:ext uri="{BB962C8B-B14F-4D97-AF65-F5344CB8AC3E}">
        <p14:creationId xmlns:p14="http://schemas.microsoft.com/office/powerpoint/2010/main" val="270889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การวิเคราะห์ระบบเชิงวัตถุ 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859B7-99F3-4FCC-92FE-CB78BB019088}"/>
              </a:ext>
            </a:extLst>
          </p:cNvPr>
          <p:cNvPicPr/>
          <p:nvPr/>
        </p:nvPicPr>
        <p:blipFill rotWithShape="1">
          <a:blip r:embed="rId2"/>
          <a:srcRect l="27404" t="15679" r="27564" b="31015"/>
          <a:stretch/>
        </p:blipFill>
        <p:spPr bwMode="auto">
          <a:xfrm>
            <a:off x="1630496" y="1718631"/>
            <a:ext cx="7501591" cy="45638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640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Fern Diagrams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B55CD-6F1C-4F89-BB5D-4D1CEDAE697D}"/>
              </a:ext>
            </a:extLst>
          </p:cNvPr>
          <p:cNvPicPr/>
          <p:nvPr/>
        </p:nvPicPr>
        <p:blipFill rotWithShape="1">
          <a:blip r:embed="rId2"/>
          <a:srcRect l="27244" t="28506" r="28205" b="40422"/>
          <a:stretch/>
        </p:blipFill>
        <p:spPr bwMode="auto">
          <a:xfrm>
            <a:off x="1707613" y="1751681"/>
            <a:ext cx="8262651" cy="4672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32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Fern Diagrams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FCC20-F29D-4941-92EE-F02F8813A71D}"/>
              </a:ext>
            </a:extLst>
          </p:cNvPr>
          <p:cNvPicPr/>
          <p:nvPr/>
        </p:nvPicPr>
        <p:blipFill rotWithShape="1">
          <a:blip r:embed="rId2"/>
          <a:srcRect l="32211" t="17388" r="33333" b="60858"/>
          <a:stretch/>
        </p:blipFill>
        <p:spPr bwMode="auto">
          <a:xfrm>
            <a:off x="1663547" y="1570822"/>
            <a:ext cx="8192335" cy="4043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997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Fern Diagrams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83DE7-E116-4F51-BD8A-F8D4C4DB1EC2}"/>
              </a:ext>
            </a:extLst>
          </p:cNvPr>
          <p:cNvPicPr/>
          <p:nvPr/>
        </p:nvPicPr>
        <p:blipFill rotWithShape="1">
          <a:blip r:embed="rId2"/>
          <a:srcRect l="32211" t="46791" r="33333" b="17553"/>
          <a:stretch/>
        </p:blipFill>
        <p:spPr bwMode="auto">
          <a:xfrm>
            <a:off x="1861850" y="1881809"/>
            <a:ext cx="7326218" cy="438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05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AAFA42-FBD3-40F7-B9D7-78D97115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01" y="1577490"/>
            <a:ext cx="11179997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 err="1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</a:t>
            </a:r>
            <a:r>
              <a:rPr lang="en-US" sz="6600" b="1" kern="12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3</a:t>
            </a:r>
            <a:r>
              <a:rPr lang="th-TH" sz="6600" b="1" kern="12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กระบวนการวิเคราะห์และออกแบบเชิงวัตถุ</a:t>
            </a:r>
            <a:endParaRPr lang="en-US" sz="6600" kern="1200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Box Diagrams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ABFCB-FC80-4FAB-952C-537358FD472B}"/>
              </a:ext>
            </a:extLst>
          </p:cNvPr>
          <p:cNvPicPr/>
          <p:nvPr/>
        </p:nvPicPr>
        <p:blipFill rotWithShape="1">
          <a:blip r:embed="rId2"/>
          <a:srcRect l="33814" t="18529" r="33974" b="6214"/>
          <a:stretch/>
        </p:blipFill>
        <p:spPr bwMode="auto">
          <a:xfrm>
            <a:off x="3084723" y="1630496"/>
            <a:ext cx="5365214" cy="4862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39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Box Diagrams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BC749-E243-4529-8E13-269B585DB98F}"/>
              </a:ext>
            </a:extLst>
          </p:cNvPr>
          <p:cNvPicPr/>
          <p:nvPr/>
        </p:nvPicPr>
        <p:blipFill rotWithShape="1">
          <a:blip r:embed="rId2"/>
          <a:srcRect l="34936" t="24516" r="34134" b="38141"/>
          <a:stretch/>
        </p:blipFill>
        <p:spPr bwMode="auto">
          <a:xfrm>
            <a:off x="1608462" y="1552280"/>
            <a:ext cx="7810959" cy="459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340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D46F27-DF0A-4AB6-A3AA-A5204564174D}"/>
              </a:ext>
            </a:extLst>
          </p:cNvPr>
          <p:cNvPicPr/>
          <p:nvPr/>
        </p:nvPicPr>
        <p:blipFill rotWithShape="1">
          <a:blip r:embed="rId2"/>
          <a:srcRect l="32692" t="20524" r="33013" b="14334"/>
          <a:stretch/>
        </p:blipFill>
        <p:spPr bwMode="auto">
          <a:xfrm>
            <a:off x="2115240" y="1639438"/>
            <a:ext cx="6352140" cy="483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B04F24-AC00-ACDF-C3CF-15AB4770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Cardinal Constraints </a:t>
            </a:r>
          </a:p>
        </p:txBody>
      </p:sp>
    </p:spTree>
    <p:extLst>
      <p:ext uri="{BB962C8B-B14F-4D97-AF65-F5344CB8AC3E}">
        <p14:creationId xmlns:p14="http://schemas.microsoft.com/office/powerpoint/2010/main" val="260518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Cardinal Constraints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E63BC-E793-4258-A661-6D809E8FB77C}"/>
              </a:ext>
            </a:extLst>
          </p:cNvPr>
          <p:cNvPicPr/>
          <p:nvPr/>
        </p:nvPicPr>
        <p:blipFill rotWithShape="1">
          <a:blip r:embed="rId2"/>
          <a:srcRect l="33333" t="15964" r="34295" b="61439"/>
          <a:stretch/>
        </p:blipFill>
        <p:spPr bwMode="auto">
          <a:xfrm>
            <a:off x="1916935" y="1983037"/>
            <a:ext cx="7568588" cy="3383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37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Instances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B7625-0669-42AF-A2B8-740250407809}"/>
              </a:ext>
            </a:extLst>
          </p:cNvPr>
          <p:cNvPicPr/>
          <p:nvPr/>
        </p:nvPicPr>
        <p:blipFill rotWithShape="1">
          <a:blip r:embed="rId2"/>
          <a:srcRect l="35417" t="53307" r="37020" b="14402"/>
          <a:stretch/>
        </p:blipFill>
        <p:spPr bwMode="auto">
          <a:xfrm>
            <a:off x="2335576" y="1881810"/>
            <a:ext cx="5987369" cy="4028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507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Subtypes and Inheritances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EB2A8-6EE4-4D3F-A069-E4808DE526AA}"/>
              </a:ext>
            </a:extLst>
          </p:cNvPr>
          <p:cNvPicPr/>
          <p:nvPr/>
        </p:nvPicPr>
        <p:blipFill rotWithShape="1">
          <a:blip r:embed="rId2"/>
          <a:srcRect l="39804" t="14699" r="40283" b="61005"/>
          <a:stretch/>
        </p:blipFill>
        <p:spPr bwMode="auto">
          <a:xfrm>
            <a:off x="2487830" y="2025028"/>
            <a:ext cx="5167202" cy="3406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40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Composed – of – Diagrams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7058E-FBC5-4C37-8DFB-982FABB15302}"/>
              </a:ext>
            </a:extLst>
          </p:cNvPr>
          <p:cNvPicPr/>
          <p:nvPr/>
        </p:nvPicPr>
        <p:blipFill rotWithShape="1">
          <a:blip r:embed="rId2"/>
          <a:srcRect l="40384" t="51628" r="41667" b="15668"/>
          <a:stretch/>
        </p:blipFill>
        <p:spPr bwMode="auto">
          <a:xfrm>
            <a:off x="2886420" y="1996012"/>
            <a:ext cx="4573646" cy="4179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6369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 – Transition Diagrams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2506E-1DC2-442B-941F-237CBD2AB5B8}"/>
              </a:ext>
            </a:extLst>
          </p:cNvPr>
          <p:cNvPicPr/>
          <p:nvPr/>
        </p:nvPicPr>
        <p:blipFill rotWithShape="1">
          <a:blip r:embed="rId2"/>
          <a:srcRect l="32372" t="46750" r="32372" b="28777"/>
          <a:stretch/>
        </p:blipFill>
        <p:spPr bwMode="auto">
          <a:xfrm>
            <a:off x="1266940" y="1696280"/>
            <a:ext cx="9882130" cy="3935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819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585458-5A24-4424-9255-A7CB4C98A0CB}"/>
              </a:ext>
            </a:extLst>
          </p:cNvPr>
          <p:cNvPicPr/>
          <p:nvPr/>
        </p:nvPicPr>
        <p:blipFill rotWithShape="1">
          <a:blip r:embed="rId2"/>
          <a:srcRect l="34455" t="13398" r="34616" b="64104"/>
          <a:stretch/>
        </p:blipFill>
        <p:spPr bwMode="auto">
          <a:xfrm>
            <a:off x="1410158" y="1961003"/>
            <a:ext cx="8802478" cy="334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0688CD-0425-A5DF-E53A-3D178E8C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 – Transition Diagrams </a:t>
            </a:r>
          </a:p>
        </p:txBody>
      </p:sp>
    </p:spTree>
    <p:extLst>
      <p:ext uri="{BB962C8B-B14F-4D97-AF65-F5344CB8AC3E}">
        <p14:creationId xmlns:p14="http://schemas.microsoft.com/office/powerpoint/2010/main" val="3182112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Event Diagrams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95942-7BDD-5FD2-964B-8C5BCFCDB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97" y="1662390"/>
            <a:ext cx="9284006" cy="46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0368"/>
            <a:ext cx="10972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พื้นฐานการวิเคราะห์และออกแบบเชิงวัตถุ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การวิเคราะห์และออกแบบระบบ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ประเภทของการออกแบบระบบ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กิจกรรมในระยะออกแบบระบบ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กลยุทธ์การจัดหาระบบ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1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14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Object-Flow Diagrams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3935895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D7D4A-657B-40E3-AA64-893F583C3E39}"/>
              </a:ext>
            </a:extLst>
          </p:cNvPr>
          <p:cNvPicPr/>
          <p:nvPr/>
        </p:nvPicPr>
        <p:blipFill rotWithShape="1">
          <a:blip r:embed="rId2"/>
          <a:srcRect l="37340" t="40479" r="39263" b="28440"/>
          <a:stretch/>
        </p:blipFill>
        <p:spPr bwMode="auto">
          <a:xfrm>
            <a:off x="1388125" y="1881809"/>
            <a:ext cx="8031296" cy="3831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4230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การวิเคราะห์ในวงจรการพัฒนาระบบเชิงวัตถุ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9606"/>
            <a:ext cx="10662634" cy="393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การวิเคราะห์เชิงวัตถุ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(Object-oriented Analysis)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การออกแบบเชิงวัตถุ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(Object-oriented Design)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การเขียนโปรแกรมเชิงวัตถุ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(Object-oriented programming)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การประเมิน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(Evaluation) </a:t>
            </a:r>
          </a:p>
        </p:txBody>
      </p:sp>
    </p:spTree>
    <p:extLst>
      <p:ext uri="{BB962C8B-B14F-4D97-AF65-F5344CB8AC3E}">
        <p14:creationId xmlns:p14="http://schemas.microsoft.com/office/powerpoint/2010/main" val="3126281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จบการนำเสนอ</a:t>
            </a:r>
            <a:endParaRPr lang="en-US" sz="7200" b="1" kern="1200" dirty="0">
              <a:solidFill>
                <a:schemeClr val="bg1"/>
              </a:solidFill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1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97937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การออกแบบสถาปัตยกรรมระบบ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การเปรียบเทียบระดับการออกแบบระบบฐานข้อมูลกับสถาปัตยกรรมระบบฐานข้อมูล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ขั้นตอนการวิเคราะห์และออกแบบระบบ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การวิเคราะห์ระบบเชิงวัตถุ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การวิเคราะห์ในวงจรการพัฒนาระบบเชิงวัตถุ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5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148811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อธิบายพื้นฐานการวิเคราะห์และออกแบบเชิงวัตถุได้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อธิบายวิธีการวิเคราะห์และออกแบบระบบได้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อธิบายประเภทและกิจกรรมในการออกแบบระบบได้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อธิบายขั้นตอนการวิเคราะห์และออกแบบระบบได้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ประยุกต์การวิเคราะห์ในวงจรการพัฒนาระบบเชิงวัตถุได้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5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แสดงความรู้เกี่ยวกับกระบวนการวิเคราะห์และออกแบบเชิงวัตถุ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แสดงความรู้เกี่ยวกับขั้นตอนการวิเคราะห์และออกแบบระบบ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ปฏิบัติการวิเคราะห์ในวงจรการพัฒนาระบบเชิงวัตถุ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6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พื้นฐานการวิเคราะห์และออกแบบเชิงวัตถุ 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7284"/>
            <a:ext cx="10972799" cy="469971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การวิเคราะห์และออกแบบเชิงวัตถุ (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OOAD)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เป็นวิธีการที่ได้รับความนิยม โดยการดูระบบจากมุมมองของตัวอ็อบเจกต์เอง เพราะออบเจ็กต์ทำหน้าที่ปฏิบัติงานและเป็นตัวโต้ตอบหรือปฏิสัมพันธ์กับระบบ โดยผลผลิตสุดท้ายของการวิเคราะห์เชิงวัตถุ คือ การจำลองแบบเชิงวัตถุ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(Object Model)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ซึ่งจะเป็นตัวแทนของระบบสารสนเทศใน</a:t>
            </a:r>
          </a:p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ความหมายของอ็อบเจก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ต์แ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ละแนวความคิดเชิงวัตถุ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2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การวิเคราะห์และออกแบบระบบ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10">
            <a:extLst>
              <a:ext uri="{FF2B5EF4-FFF2-40B4-BE49-F238E27FC236}">
                <a16:creationId xmlns:a16="http://schemas.microsoft.com/office/drawing/2014/main" id="{90596217-4ABC-4405-A22D-8B27068342E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 bwMode="auto">
          <a:xfrm>
            <a:off x="2104222" y="1872867"/>
            <a:ext cx="6654188" cy="445173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97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ประเภทของการออกแบบระบบ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การออกแบบเชิงตรรกะ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(Logical Design)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การออกแบบเชิงกายภาพ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(Physical Design)</a:t>
            </a:r>
          </a:p>
          <a:p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20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875</TotalTime>
  <Words>591</Words>
  <Application>Microsoft Office PowerPoint</Application>
  <PresentationFormat>Widescreen</PresentationFormat>
  <Paragraphs>94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SP SUAN DUSIT</vt:lpstr>
      <vt:lpstr>Clarity</vt:lpstr>
      <vt:lpstr>Office Theme</vt:lpstr>
      <vt:lpstr>วิชา  การวิเคราะห์และออกแบบเชิงวัตถุ</vt:lpstr>
      <vt:lpstr>หน่วยที่ 3 กระบวนการวิเคราะห์และออกแบบเชิงวัตถุ</vt:lpstr>
      <vt:lpstr>สาระการเรียนรู้</vt:lpstr>
      <vt:lpstr>สาระการเรียนรู้</vt:lpstr>
      <vt:lpstr>จุดประสงค์การเรียนรู้</vt:lpstr>
      <vt:lpstr>สมรรถนะการเรียนรู้</vt:lpstr>
      <vt:lpstr>พื้นฐานการวิเคราะห์และออกแบบเชิงวัตถุ </vt:lpstr>
      <vt:lpstr>การวิเคราะห์และออกแบบระบบ</vt:lpstr>
      <vt:lpstr>ประเภทของการออกแบบระบบ</vt:lpstr>
      <vt:lpstr>กิจกรรมในระยะออกแบบระบบ</vt:lpstr>
      <vt:lpstr>กลยุทธ์การจัดหาระบบ (System Acquisition Strategies)</vt:lpstr>
      <vt:lpstr>การออกแบบสถาปัตยกรรมระบบ</vt:lpstr>
      <vt:lpstr>การออกแบบสถาปัตยกรรมระบบ</vt:lpstr>
      <vt:lpstr>การเปรียบเทียบระดับการออกแบบระบบฐานข้อมูลกับสถาปัตยกรรมระบบฐานข้อมูล </vt:lpstr>
      <vt:lpstr>ขั้นตอนการวิเคราะห์และออกแบบระบบ</vt:lpstr>
      <vt:lpstr>การวิเคราะห์ระบบเชิงวัตถุ </vt:lpstr>
      <vt:lpstr>Fern Diagrams </vt:lpstr>
      <vt:lpstr>Fern Diagrams </vt:lpstr>
      <vt:lpstr>Fern Diagrams </vt:lpstr>
      <vt:lpstr>Box Diagrams </vt:lpstr>
      <vt:lpstr>Box Diagrams </vt:lpstr>
      <vt:lpstr>Cardinal Constraints </vt:lpstr>
      <vt:lpstr>Cardinal Constraints </vt:lpstr>
      <vt:lpstr>Instances</vt:lpstr>
      <vt:lpstr>Subtypes and Inheritances </vt:lpstr>
      <vt:lpstr>Composed – of – Diagrams </vt:lpstr>
      <vt:lpstr>State – Transition Diagrams </vt:lpstr>
      <vt:lpstr>State – Transition Diagrams </vt:lpstr>
      <vt:lpstr>Event Diagrams </vt:lpstr>
      <vt:lpstr>Object-Flow Diagrams </vt:lpstr>
      <vt:lpstr>การวิเคราะห์ในวงจรการพัฒนาระบบเชิงวัตถุ</vt:lpstr>
      <vt:lpstr>จบการนำเสนอ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  ขั้นตอนการพัฒนาระบบสารสนเทศ</dc:title>
  <dc:creator>admin</dc:creator>
  <cp:lastModifiedBy>Juthawut Chantaramalee</cp:lastModifiedBy>
  <cp:revision>83</cp:revision>
  <dcterms:created xsi:type="dcterms:W3CDTF">2020-06-06T01:29:01Z</dcterms:created>
  <dcterms:modified xsi:type="dcterms:W3CDTF">2022-11-14T09:34:11Z</dcterms:modified>
</cp:coreProperties>
</file>