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476" r:id="rId3"/>
    <p:sldId id="256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4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185" autoAdjust="0"/>
  </p:normalViewPr>
  <p:slideViewPr>
    <p:cSldViewPr snapToGrid="0">
      <p:cViewPr varScale="1">
        <p:scale>
          <a:sx n="77" d="100"/>
          <a:sy n="77" d="100"/>
        </p:scale>
        <p:origin x="10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57978-32BE-44A8-BE54-6EAC732BC625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227C-44CB-47D0-A20B-B842CA61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31B3-6480-4387-A2B1-B2ADFA6F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919D4-EF32-4D0D-B278-19F88F84E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A0C6-B4AB-4C23-9E64-F4AC98A2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C453-76A1-4315-83B9-7EB3C2F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C5B7-B7B1-41ED-96ED-6348B34C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F4DF-A933-4423-9E59-4E5AB242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B56E-9DDC-41DB-A46A-F97A7E8D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E320-7CD4-416A-B475-4F3FBF3E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A209-41C2-423D-830D-19A5C6FA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9CCC-25FF-4D35-ACC2-327C97E4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2B59-C04A-4F8B-B283-80A65A94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69FA-AE8C-4457-B6B9-6DBF422E5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424D-1D3B-4C7A-BEAC-6A9E94C6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05A63-B025-4EA8-98E8-44652C68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FE8D-A607-4155-A2FA-E2982F9D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6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A14E-7709-476E-BD13-C51D0479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A079-5A59-4C13-9556-FDE1F3FA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CD99C-F859-4627-9F98-39A32259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CC0DF-31C3-465A-BA9D-B4E4909F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4593-25E1-4A21-8991-7EDD0988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4C16-291B-4FB0-B66B-56BCC738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D9FD-3063-459C-9E75-478D9593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89DD-B2CD-4433-906E-EE6E89111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AFCE-CE55-4529-B060-574E5BDD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A8E03-F9F3-436F-B9E6-A52CCA124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094DC-353C-463B-8EEC-8CDEB31CE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02F3C-D1F5-4007-A60A-6B2B3E3C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B48E1-45D1-446C-B74D-C43EF64A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ECFFE-A9C4-4A1A-8DF5-BDDE26B0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7DAF-9C8D-45AA-A5FA-0078073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561E1-3200-427F-B4B1-BCD80EEF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10070-A740-4E1E-B7F2-8CFE219F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D8CE-8A29-4A88-98C5-FDE8745C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AC62A-2C19-4086-9434-C3EA3883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FAA35-6996-4131-913E-B0D9956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8D4C-6FAD-4681-B4CD-222F8CDF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8246-5624-4FDB-9FD4-85C330E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6D0F-4C0A-4C67-A0D9-033948C6B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ACBB0-2C5E-47CB-8EB7-49BAF49C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761E-C7BF-4F4D-9963-4E18E514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1DB55-52C4-42E0-9F5D-89E827D9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043B6-75AD-4965-B66F-B5A2501E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1210-47DF-4CBD-8730-D03B203B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1DAB7-36A1-4EF4-BB7C-D9165463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B75D-96DE-4C96-A917-C2DD8026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ADF10-970D-4C17-9679-209A74C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F280-96E5-4EBA-B50D-D46DACDC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7B8B-E6D4-406A-B7AE-4B9000B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47DD-2E4E-4490-A244-FC361117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6903F-3DDB-40CF-BE54-F1709AA0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00B8-747F-494C-B26F-A6583D3C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204D-563E-467A-8863-E2AC847C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2298-2E07-4EBE-8009-C6FA22C4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26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9F6EE-4722-452A-B1BC-34BCB935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5C600-5836-41A1-9E88-0F765CFF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AC2C-96D6-4487-95CB-080CB13C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882D-AF80-4EDD-9ED4-BDB5F9B0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9634-859E-4C42-9E6A-A38B3A8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201CB-15F5-45E0-BE15-D4DDA3CB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4E40-38DA-49F0-A984-29A9B228A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6792-DA95-4B55-A46D-5836C44B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1EACD-176C-49C5-A849-8FFABC1A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5AB8-0C99-48F5-8D8B-25391CF2F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ites.google.com/site/iamkanlb/saylaksn-thi-chi-cheuxm-khwam-samphanth-ni-uml/image024.jpg?attredirects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2138916"/>
            <a:ext cx="10601325" cy="1144884"/>
          </a:xfrm>
          <a:solidFill>
            <a:srgbClr val="FF006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วิชา</a:t>
            </a:r>
            <a:r>
              <a:rPr lang="en-US" sz="6600" b="1" kern="1200" dirty="0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  </a:t>
            </a:r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การวิเคราะห์และออกแบบเชิงวัตถุ</a:t>
            </a:r>
            <a:endParaRPr lang="en-US" sz="66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06769" y="3429000"/>
            <a:ext cx="9764811" cy="114488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endParaRPr lang="en-US" sz="4000" kern="12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en-US" sz="5600" b="1" kern="1200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 Oriented Analysis and Design)</a:t>
            </a:r>
          </a:p>
        </p:txBody>
      </p:sp>
      <p:sp>
        <p:nvSpPr>
          <p:cNvPr id="11" name="Rectangle 110">
            <a:extLst>
              <a:ext uri="{FF2B5EF4-FFF2-40B4-BE49-F238E27FC236}">
                <a16:creationId xmlns:a16="http://schemas.microsoft.com/office/drawing/2014/main" id="{D24EC60B-DC92-4D1C-A29B-B1BEDED0C395}"/>
              </a:ext>
            </a:extLst>
          </p:cNvPr>
          <p:cNvSpPr txBox="1">
            <a:spLocks noChangeArrowheads="1"/>
          </p:cNvSpPr>
          <p:nvPr/>
        </p:nvSpPr>
        <p:spPr>
          <a:xfrm>
            <a:off x="1583353" y="5348134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all" spc="0" normalizeH="0" baseline="0" noProof="0" dirty="0">
                <a:ln w="500">
                  <a:solidFill>
                    <a:srgbClr val="44546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3200" b="1" i="0" u="none" strike="noStrike" kern="1200" cap="all" spc="0" normalizeH="0" baseline="0" noProof="0" dirty="0">
              <a:ln w="500">
                <a:solidFill>
                  <a:srgbClr val="44546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7" name="Rectangle 127">
            <a:extLst>
              <a:ext uri="{FF2B5EF4-FFF2-40B4-BE49-F238E27FC236}">
                <a16:creationId xmlns:a16="http://schemas.microsoft.com/office/drawing/2014/main" id="{4406FFD7-AE93-42C7-909E-C3EBED29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85" y="5892646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E5188F09-D97B-4822-AA91-D09093C7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" y="5238953"/>
            <a:ext cx="800689" cy="10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996"/>
            <a:ext cx="10972800" cy="99060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UML 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กับการพัฒนาระบบ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93674"/>
            <a:ext cx="10972799" cy="393589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UML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เป็นเครื่องมือสำคัญสำหรับการพัฒนาระบบ และเพื่อให้บุคคลากรในทีมพัฒนาระบบทำงานร่วมกันได้อย่างมีประสิทธิภาพและมีความเข้าใจที่ตรงกัน เมื่อนำ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UML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มาประยุกต์ใช้ใน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เอกสารสั่งงาน หรือทำเอกสารข้อระบุจำเพาะของระบบงาน (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System Specification)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แล้วจะทำให้ได้ระบบงานที่มีองค์ประกอบชัดเจนและสามารถนำไปประยุกต์ใช้ภาษาโปรแกรมที่เป็น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Object-Oriented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ได้ทันที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5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1823CA-48BA-414A-9209-4D921BB37A69}"/>
              </a:ext>
            </a:extLst>
          </p:cNvPr>
          <p:cNvGrpSpPr/>
          <p:nvPr/>
        </p:nvGrpSpPr>
        <p:grpSpPr>
          <a:xfrm>
            <a:off x="1778697" y="1954061"/>
            <a:ext cx="6848468" cy="4054764"/>
            <a:chOff x="0" y="0"/>
            <a:chExt cx="4505325" cy="2657475"/>
          </a:xfrm>
          <a:solidFill>
            <a:schemeClr val="accent2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4252AC-6C79-4623-9FDC-723FE242E2FE}"/>
                </a:ext>
              </a:extLst>
            </p:cNvPr>
            <p:cNvSpPr/>
            <p:nvPr/>
          </p:nvSpPr>
          <p:spPr>
            <a:xfrm>
              <a:off x="0" y="19050"/>
              <a:ext cx="1400175" cy="140017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>
                  <a:solidFill>
                    <a:schemeClr val="bg1"/>
                  </a:solidFill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Conceptual Design</a:t>
              </a:r>
              <a:endParaRPr lang="en-US" b="1">
                <a:solidFill>
                  <a:schemeClr val="bg1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115464-33A2-4559-9155-031F107545ED}"/>
                </a:ext>
              </a:extLst>
            </p:cNvPr>
            <p:cNvSpPr/>
            <p:nvPr/>
          </p:nvSpPr>
          <p:spPr>
            <a:xfrm>
              <a:off x="1543050" y="19050"/>
              <a:ext cx="1400175" cy="1400175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Detailed Design</a:t>
              </a:r>
              <a:endParaRPr lang="en-US" b="1" dirty="0">
                <a:solidFill>
                  <a:schemeClr val="bg1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992C9-875C-406D-BF6D-35A6A4B9B268}"/>
                </a:ext>
              </a:extLst>
            </p:cNvPr>
            <p:cNvSpPr/>
            <p:nvPr/>
          </p:nvSpPr>
          <p:spPr>
            <a:xfrm>
              <a:off x="3105150" y="0"/>
              <a:ext cx="1400175" cy="140017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2800" b="1">
                  <a:solidFill>
                    <a:schemeClr val="bg1"/>
                  </a:solidFill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Physical Design</a:t>
              </a:r>
              <a:endParaRPr lang="en-US" b="1">
                <a:solidFill>
                  <a:schemeClr val="bg1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B2D557-8DC7-431F-A22A-52C84463BBE1}"/>
                </a:ext>
              </a:extLst>
            </p:cNvPr>
            <p:cNvCxnSpPr/>
            <p:nvPr/>
          </p:nvCxnSpPr>
          <p:spPr>
            <a:xfrm>
              <a:off x="962025" y="1362075"/>
              <a:ext cx="1266825" cy="6000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06B09A-DCF6-4174-852C-736491FA5AD1}"/>
                </a:ext>
              </a:extLst>
            </p:cNvPr>
            <p:cNvCxnSpPr/>
            <p:nvPr/>
          </p:nvCxnSpPr>
          <p:spPr>
            <a:xfrm>
              <a:off x="2247900" y="1419225"/>
              <a:ext cx="0" cy="5524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AE489294-BEE3-42F6-8687-8C761C655E30}"/>
                </a:ext>
              </a:extLst>
            </p:cNvPr>
            <p:cNvSpPr/>
            <p:nvPr/>
          </p:nvSpPr>
          <p:spPr>
            <a:xfrm>
              <a:off x="1247775" y="1962150"/>
              <a:ext cx="2047875" cy="69532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500" b="1">
                  <a:solidFill>
                    <a:schemeClr val="bg1"/>
                  </a:solidFill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 </a:t>
              </a:r>
              <a:endParaRPr lang="en-US" b="1">
                <a:solidFill>
                  <a:schemeClr val="bg1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800" b="1">
                  <a:solidFill>
                    <a:schemeClr val="bg1"/>
                  </a:solidFill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ขั้นตอนการออกแบบระบบ</a:t>
              </a:r>
              <a:endParaRPr lang="en-US" b="1">
                <a:solidFill>
                  <a:schemeClr val="bg1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97CD80E-1BA2-4BFF-B09D-32AEB51B9C19}"/>
                </a:ext>
              </a:extLst>
            </p:cNvPr>
            <p:cNvCxnSpPr/>
            <p:nvPr/>
          </p:nvCxnSpPr>
          <p:spPr>
            <a:xfrm flipH="1">
              <a:off x="2266950" y="1304925"/>
              <a:ext cx="1190625" cy="6572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B12ED12-0F9B-6F0A-A758-10FF207A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996"/>
            <a:ext cx="10972800" cy="99060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UML 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กับการพัฒนาระบบ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8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2D11501-87C3-47B0-B93B-2DE2B8CD6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0902"/>
              </p:ext>
            </p:extLst>
          </p:nvPr>
        </p:nvGraphicFramePr>
        <p:xfrm>
          <a:off x="814192" y="1678488"/>
          <a:ext cx="8705589" cy="507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1278" imgH="3487217" progId="Word.Document.12">
                  <p:embed/>
                </p:oleObj>
              </mc:Choice>
              <mc:Fallback>
                <p:oleObj name="Document" r:id="rId2" imgW="5961278" imgH="3487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4192" y="1678488"/>
                        <a:ext cx="8705589" cy="507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A4C4812-4F0C-B0D8-0D9D-DE7F31CD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996"/>
            <a:ext cx="10972800" cy="99060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UML 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กับการพัฒนาระบบ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0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 (Unified Modeling Language)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912DF-B773-4213-87C7-E3274FE041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5" y="1638300"/>
            <a:ext cx="9194104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41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สัญลักษณ์ทั่วไปของ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 (Unified Modeling Language)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0068FED-EFE8-4297-9EE4-55404AF56C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7" y="1753644"/>
            <a:ext cx="6275541" cy="4784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11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682580"/>
            <a:ext cx="10515600" cy="1020497"/>
          </a:xfrm>
          <a:solidFill>
            <a:srgbClr val="FF006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6" y="1881809"/>
            <a:ext cx="10409583" cy="393589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Private 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เขียนแทนด้วยสัญลักษณ์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-   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Protect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เขียนแทนด้วยสัญลักษณ์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#   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Public 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เขียนแทนด้วยสัญลักษณ์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+   </a:t>
            </a:r>
          </a:p>
        </p:txBody>
      </p:sp>
    </p:spTree>
    <p:extLst>
      <p:ext uri="{BB962C8B-B14F-4D97-AF65-F5344CB8AC3E}">
        <p14:creationId xmlns:p14="http://schemas.microsoft.com/office/powerpoint/2010/main" val="96466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514"/>
            <a:ext cx="10515600" cy="1325563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แบบจำลองแนวคิดของ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การสร้าง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pPr marL="0" lv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กฎในการเชื่อมต่อแบบเอกสารสำเร็จรูป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กลไกทั่วไปของ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endParaRPr lang="en-US" sz="1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1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036"/>
            <a:ext cx="10515600" cy="964041"/>
          </a:xfrm>
          <a:solidFill>
            <a:srgbClr val="FF006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แนวคิดเชิงวัตถุ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433110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Objects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วัตถุแสดงถึงเอนทิตี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Building Block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พื้นฐาน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Class 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รูปแบบของวัตถุ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Abstraction </a:t>
            </a:r>
            <a:r>
              <a:rPr lang="en-US" sz="4300" b="1" dirty="0" err="1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Abstraction</a:t>
            </a: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พฤติกรรมของเอนทิตีโลกแห่งความจริง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Encapsulation </a:t>
            </a:r>
            <a:r>
              <a:rPr lang="en-US" sz="4300" b="1" dirty="0" err="1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Encapsulation</a:t>
            </a: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เป็นกลไกของการซ่อนไว้จากโลกภายนอก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Inheritance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เป็นกลไกของการสร้างคลาสใหม่จากคลาสที่มีอยู่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>
              <a:buNone/>
            </a:pPr>
            <a:r>
              <a:rPr lang="en-US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Polymorphism </a:t>
            </a:r>
            <a:r>
              <a:rPr lang="th-TH" sz="4300" b="1" dirty="0">
                <a:solidFill>
                  <a:schemeClr val="bg2">
                    <a:lumMod val="1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มันกำหนดกลไกการมีอยู่ในรูปแบบที่แตกต่างกัน</a:t>
            </a:r>
            <a:endParaRPr lang="en-US" sz="4300" b="1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064"/>
            <a:ext cx="10515600" cy="926463"/>
          </a:xfrm>
          <a:solidFill>
            <a:srgbClr val="FF006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กฎของ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ในการออกแบบเชิงวัตถุ 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10" y="1881809"/>
            <a:ext cx="10627290" cy="393589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en-US" sz="3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  <a:r>
              <a:rPr lang="th-TH" sz="3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(Unified Modeling Language</a:t>
            </a:r>
            <a:r>
              <a:rPr lang="th-TH" sz="3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th-TH" sz="38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เป็นภาษาที่ใช้ในการสร้างแบบจำลองซอฟต์แวร์และระบบที่ไม่ใช่ซอฟต์แวร์ แม้ว่า </a:t>
            </a: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จะใช้สำหรับระบบที่ไม่ใช่ซอฟต์แวร์ แต่สิ่งสำคัญคือการสร้างโมเดลแอพพลิเคชันซอฟต์แวร์เชิงวัตถุ ไดอะแกรมของ </a:t>
            </a: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ส่วนใหญ่ที่กล่าวถึงในตอนนี้ถูกนำมาใช้เพื่อสร้างแบบจำลองด้านต่าง</a:t>
            </a: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ทั้งมีรูปแบบเป็นวัตถุและไม่เป็นวัตถุ</a:t>
            </a:r>
            <a:endParaRPr lang="en-US" sz="3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2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510"/>
            <a:ext cx="10515600" cy="976567"/>
          </a:xfrm>
          <a:solidFill>
            <a:srgbClr val="FF006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ข้อดีของการใช้ </a:t>
            </a:r>
            <a:r>
              <a:rPr lang="en-US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Unified Modeling Language</a:t>
            </a:r>
            <a:r>
              <a:rPr lang="th-TH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44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ได้รวมข้อดีของโมเดลต่าง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เอาไว้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เป็นภาษาที่เป็นมาตรฐานเปิด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(Open Standard) (Open Standard)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ครอบคลุมทุกส่วนในวงจรชีวิต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(Life Cycle)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เป็นภาษาที่มีความสมดุลในงแง่ของความเรียบง่ายและความซับซ้อน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มีบริษัทชั้นนำและอุตสาหกรรมต่าง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ให้การยอมรับและให้การสนับสนุน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2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AAFA42-FBD3-40F7-B9D7-78D97115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01" y="1577490"/>
            <a:ext cx="11179997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</a:t>
            </a:r>
            <a:r>
              <a:rPr lang="en-US" sz="6600" b="1" kern="1200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4 </a:t>
            </a:r>
            <a:r>
              <a:rPr lang="th-TH" sz="6600" b="1" kern="1200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หลักการของ </a:t>
            </a:r>
            <a:r>
              <a:rPr lang="en-US" sz="6600" b="1" kern="1200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 Modeling</a:t>
            </a:r>
            <a:endParaRPr lang="en-US" sz="6600" kern="1200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301"/>
            <a:ext cx="10515600" cy="1076776"/>
          </a:xfrm>
          <a:solidFill>
            <a:srgbClr val="FF006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ประโยชน์ของยูเอ็มแอล (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วงจรการพัฒนาที่สั้นที่สุด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(Shortest Development Life Cycle)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เพิ่มผลผลิต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(Increase Productivity)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ปรับปรุงคุณภาพซอฟต์แวร์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(Improve Software Quality)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สนับสนุนระบบสืบทอดมรดก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(Support Legacy system)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ปรับปรุงการเชื่อมต่อทีมงาน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(Improve team connectivity)</a:t>
            </a:r>
          </a:p>
          <a:p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1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solidFill>
            <a:srgbClr val="FF006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จบการนำเสนอ</a:t>
            </a:r>
            <a:endParaRPr lang="en-US" sz="72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657"/>
            <a:ext cx="10515600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กับการพัฒนาระบบ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สัญลักษณ์ทั่วไปของ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การจำลองแนวคิดของ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endParaRPr lang="en-US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5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5708"/>
            <a:ext cx="10515600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กฎของ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ในการออกแบบเชิงวัตถุ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ข้อดีของการใช้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2F961C-0169-9D5B-33A0-70577B0D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4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6556"/>
            <a:ext cx="10515600" cy="3935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บอกความหมายของ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อธิบายวิธีการใช้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กับการพัฒนาระบบ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อธิบายองค์ประกอบและสัญลักษณ์ทั่วไปของ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อธิบายกฎของ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ในการออกแบบเชิงวัตถุได้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ประยุกต์ใช้แนวคิดเชิงวัตถุและการออกแบบเชิงวัตถุได้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4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3674"/>
            <a:ext cx="10515600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แสดงความรู้เกี่ยวกับหลักการของ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Modeling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แสดงความรู้เกี่ยวกับการจำลองแนวคิดของ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ปฏิบัติการใช้กฎของ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UML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ในการออกแบบเชิงวัตถุ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4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UML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37742"/>
            <a:ext cx="10972799" cy="393589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ยูเอ็มแอล </a:t>
            </a:r>
            <a:r>
              <a:rPr lang="en-US" sz="40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(UML)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ย่อมาจาก </a:t>
            </a:r>
            <a:r>
              <a:rPr lang="en-US" sz="40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Unified Modeling Language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เป็นภาษาที่ใช้อธิบายแบบจำลองต่าง ๆ หรือเป็นภาษาสัญลักษณ์รูปภาพมาตรฐาน สำหรับใช้ในการสร้างแบบจำลองเชิงวัตถุ โดยยูเอ็มแอล เป็นภาษามาตรฐานสำหรับสร้างแบบพิมพ์เขียวให้แก่ระบบงาน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99038-FD1B-4026-BB12-1B20D63C0E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07" y="3886366"/>
            <a:ext cx="2025585" cy="22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แบบจำลอง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(Modeling)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6725"/>
            <a:ext cx="10972799" cy="39358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แบบจำลอง 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(Modeling)</a:t>
            </a: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เป็นวิธีการวิเคราะห์ออกแบบ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(Analysis and Design)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อย่างหนึ่งที่เน้นการใช้งานแบบจำลองเป็นหลัก ซึ่งแบบจำลองที่สร้างขึ้นมาจะสามารถช่วยให้เข้าใจในปัญหาได้ง่ายขึ้น อีกทั้งยังสามารถนำแบบจำลองมาเป็นเครื่องมือในการสื่อสารถ่ายทอดความคิดกับบุคคลอื่น ๆ ที่เกี่ยวข้องในโครงการได้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4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การพัฒนาซอฟต์แวร์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51E22-B068-46E0-AC99-7F60C90B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09" y="2142585"/>
            <a:ext cx="9055865" cy="3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8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1049</TotalTime>
  <Words>813</Words>
  <Application>Microsoft Office PowerPoint</Application>
  <PresentationFormat>Widescreen</PresentationFormat>
  <Paragraphs>79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SP SUAN DUSIT</vt:lpstr>
      <vt:lpstr>Clarity</vt:lpstr>
      <vt:lpstr>Office Theme</vt:lpstr>
      <vt:lpstr>Document</vt:lpstr>
      <vt:lpstr>วิชา  การวิเคราะห์และออกแบบเชิงวัตถุ</vt:lpstr>
      <vt:lpstr>หน่วยที่ 4 หลักการของ UML Modeling</vt:lpstr>
      <vt:lpstr>สาระการเรียนรู้</vt:lpstr>
      <vt:lpstr>สาระการเรียนรู้</vt:lpstr>
      <vt:lpstr>จุดประสงค์การเรียนรู้</vt:lpstr>
      <vt:lpstr>สมรรถนะการเรียนรู้</vt:lpstr>
      <vt:lpstr>ความหมายของ UML</vt:lpstr>
      <vt:lpstr>แบบจำลอง (Modeling) </vt:lpstr>
      <vt:lpstr>การพัฒนาซอฟต์แวร์</vt:lpstr>
      <vt:lpstr>การใช้ UML กับการพัฒนาระบบ</vt:lpstr>
      <vt:lpstr>การใช้ UML กับการพัฒนาระบบ</vt:lpstr>
      <vt:lpstr>การใช้ UML กับการพัฒนาระบบ</vt:lpstr>
      <vt:lpstr>องค์ประกอบของ UML (Unified Modeling Language)</vt:lpstr>
      <vt:lpstr>สัญลักษณ์ทั่วไปของ UML (Unified Modeling Language)</vt:lpstr>
      <vt:lpstr>สัญลักษณ์</vt:lpstr>
      <vt:lpstr>แบบจำลองแนวคิดของ UML </vt:lpstr>
      <vt:lpstr>แนวคิดเชิงวัตถุ</vt:lpstr>
      <vt:lpstr>กฎของ UML ในการออกแบบเชิงวัตถุ </vt:lpstr>
      <vt:lpstr>ข้อดีของการใช้ UML (Unified Modeling Language)</vt:lpstr>
      <vt:lpstr>ประโยชน์ของยูเอ็มแอล (UML)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 ขั้นตอนการพัฒนาระบบสารสนเทศ</dc:title>
  <dc:creator>admin</dc:creator>
  <cp:lastModifiedBy>Juthawut Chantaramalee</cp:lastModifiedBy>
  <cp:revision>80</cp:revision>
  <dcterms:created xsi:type="dcterms:W3CDTF">2020-06-06T01:29:01Z</dcterms:created>
  <dcterms:modified xsi:type="dcterms:W3CDTF">2022-11-21T03:48:54Z</dcterms:modified>
</cp:coreProperties>
</file>