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3"/>
  </p:notesMasterIdLst>
  <p:sldIdLst>
    <p:sldId id="476" r:id="rId3"/>
    <p:sldId id="256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4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89244" autoAdjust="0"/>
  </p:normalViewPr>
  <p:slideViewPr>
    <p:cSldViewPr snapToGrid="0">
      <p:cViewPr varScale="1">
        <p:scale>
          <a:sx n="87" d="100"/>
          <a:sy n="87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57978-32BE-44A8-BE54-6EAC732BC62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0227C-44CB-47D0-A20B-B842CA61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/>
              <a:t>วิชา  การวิเคราะห์และออกแบบเชิงวัตถุ (</a:t>
            </a:r>
            <a:r>
              <a:rPr lang="th-TH" sz="1200" b="1" dirty="0">
                <a:solidFill>
                  <a:srgbClr val="002060"/>
                </a:solidFill>
              </a:rPr>
              <a:t>ศิวัช  กาญจนชุม)</a:t>
            </a:r>
            <a:endParaRPr lang="en-US" sz="1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0227C-44CB-47D0-A20B-B842CA612E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1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/>
              <a:t>วิชา  การวิเคราะห์และออกแบบเชิงวัตถุ (</a:t>
            </a:r>
            <a:r>
              <a:rPr lang="th-TH" sz="1200" b="1" dirty="0">
                <a:solidFill>
                  <a:srgbClr val="002060"/>
                </a:solidFill>
              </a:rPr>
              <a:t>ศิวัช  กาญจนชุม)</a:t>
            </a:r>
            <a:endParaRPr lang="en-US" sz="1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0227C-44CB-47D0-A20B-B842CA612E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70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31B3-6480-4387-A2B1-B2ADFA6F6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919D4-EF32-4D0D-B278-19F88F84E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9A0C6-B4AB-4C23-9E64-F4AC98A2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2C453-76A1-4315-83B9-7EB3C2F2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2C5B7-B7B1-41ED-96ED-6348B34C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8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F4DF-A933-4423-9E59-4E5AB242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4B56E-9DDC-41DB-A46A-F97A7E8DB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AE320-7CD4-416A-B475-4F3FBF3E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A209-41C2-423D-830D-19A5C6FA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9CCC-25FF-4D35-ACC2-327C97E4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7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2B59-C04A-4F8B-B283-80A65A94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69FA-AE8C-4457-B6B9-6DBF422E5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2424D-1D3B-4C7A-BEAC-6A9E94C6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05A63-B025-4EA8-98E8-44652C68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2FE8D-A607-4155-A2FA-E2982F9D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7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A14E-7709-476E-BD13-C51D0479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A079-5A59-4C13-9556-FDE1F3FA7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CD99C-F859-4627-9F98-39A322592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CC0DF-31C3-465A-BA9D-B4E4909F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C4593-25E1-4A21-8991-7EDD0988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94C16-291B-4FB0-B66B-56BCC738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31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D9FD-3063-459C-9E75-478D9593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D89DD-B2CD-4433-906E-EE6E89111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CAFCE-CE55-4529-B060-574E5BDD0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A8E03-F9F3-436F-B9E6-A52CCA124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094DC-353C-463B-8EEC-8CDEB31CE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02F3C-D1F5-4007-A60A-6B2B3E3C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B48E1-45D1-446C-B74D-C43EF64A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ECFFE-A9C4-4A1A-8DF5-BDDE26B0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5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7DAF-9C8D-45AA-A5FA-0078073A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561E1-3200-427F-B4B1-BCD80EEF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10070-A740-4E1E-B7F2-8CFE219F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CD8CE-8A29-4A88-98C5-FDE8745C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5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AC62A-2C19-4086-9434-C3EA3883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FAA35-6996-4131-913E-B0D9956F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38D4C-6FAD-4681-B4CD-222F8CDF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09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8246-5624-4FDB-9FD4-85C330E3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F6D0F-4C0A-4C67-A0D9-033948C6B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ACBB0-2C5E-47CB-8EB7-49BAF49C7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F761E-C7BF-4F4D-9963-4E18E514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1DB55-52C4-42E0-9F5D-89E827D9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043B6-75AD-4965-B66F-B5A2501E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1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1210-47DF-4CBD-8730-D03B203B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1DAB7-36A1-4EF4-BB7C-D91654635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B75D-96DE-4C96-A917-C2DD80267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ADF10-970D-4C17-9679-209A74C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F280-96E5-4EBA-B50D-D46DACDC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E7B8B-E6D4-406A-B7AE-4B9000BE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57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47DD-2E4E-4490-A244-FC361117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6903F-3DDB-40CF-BE54-F1709AA02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00B8-747F-494C-B26F-A6583D3C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B204D-563E-467A-8863-E2AC847C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2298-2E07-4EBE-8009-C6FA22C4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7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9F6EE-4722-452A-B1BC-34BCB935B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5C600-5836-41A1-9E88-0F765CFF2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1AC2C-96D6-4487-95CB-080CB13C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882D-AF80-4EDD-9ED4-BDB5F9B0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F9634-859E-4C42-9E6A-A38B3A8D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D201CB-15F5-45E0-BE15-D4DDA3CB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D4E40-38DA-49F0-A984-29A9B228A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16792-DA95-4B55-A46D-5836C44B7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647F-019A-4E11-A978-F4AFEBA3E17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1EACD-176C-49C5-A849-8FFABC1A6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E5AB8-0C99-48F5-8D8B-25391CF2F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5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2138916"/>
            <a:ext cx="10601325" cy="1144884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 err="1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วิชา</a:t>
            </a:r>
            <a:r>
              <a:rPr lang="en-US" sz="6600" b="1" kern="1200" dirty="0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  </a:t>
            </a:r>
            <a:r>
              <a:rPr lang="en-US" sz="6600" b="1" kern="1200" dirty="0" err="1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การวิเคราะห์และออกแบบเชิงวัตถุ</a:t>
            </a:r>
            <a:endParaRPr lang="en-US" sz="6600" b="1" kern="1200" dirty="0">
              <a:solidFill>
                <a:schemeClr val="bg1"/>
              </a:solidFill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406769" y="3429000"/>
            <a:ext cx="9764811" cy="114488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endParaRPr lang="en-US" sz="4000" kern="1200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ctr"/>
            <a:r>
              <a:rPr lang="en-US" sz="5600" b="1" kern="12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(Object Oriented Analysis and Design)</a:t>
            </a:r>
          </a:p>
        </p:txBody>
      </p:sp>
      <p:sp>
        <p:nvSpPr>
          <p:cNvPr id="11" name="Rectangle 110">
            <a:extLst>
              <a:ext uri="{FF2B5EF4-FFF2-40B4-BE49-F238E27FC236}">
                <a16:creationId xmlns:a16="http://schemas.microsoft.com/office/drawing/2014/main" id="{D24EC60B-DC92-4D1C-A29B-B1BEDED0C395}"/>
              </a:ext>
            </a:extLst>
          </p:cNvPr>
          <p:cNvSpPr txBox="1">
            <a:spLocks noChangeArrowheads="1"/>
          </p:cNvSpPr>
          <p:nvPr/>
        </p:nvSpPr>
        <p:spPr>
          <a:xfrm>
            <a:off x="1583353" y="5348134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all" spc="0" normalizeH="0" baseline="0" noProof="0" dirty="0">
                <a:ln w="500">
                  <a:solidFill>
                    <a:srgbClr val="44546A">
                      <a:shade val="20000"/>
                      <a:satMod val="120000"/>
                    </a:srgbClr>
                  </a:solidFill>
                </a:ln>
                <a:solidFill>
                  <a:srgbClr val="FF3300"/>
                </a:soli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kumimoji="0" lang="es-ES" altLang="th-TH" sz="3200" b="1" i="0" u="none" strike="noStrike" kern="1200" cap="all" spc="0" normalizeH="0" baseline="0" noProof="0" dirty="0">
              <a:ln w="500">
                <a:solidFill>
                  <a:srgbClr val="44546A">
                    <a:shade val="20000"/>
                    <a:satMod val="120000"/>
                  </a:srgbClr>
                </a:solidFill>
              </a:ln>
              <a:solidFill>
                <a:srgbClr val="FF3300"/>
              </a:solidFill>
              <a:effectLst/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17" name="Rectangle 127">
            <a:extLst>
              <a:ext uri="{FF2B5EF4-FFF2-40B4-BE49-F238E27FC236}">
                <a16:creationId xmlns:a16="http://schemas.microsoft.com/office/drawing/2014/main" id="{4406FFD7-AE93-42C7-909E-C3EBED296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585" y="5892646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หลักสูตรวิทยา</a:t>
            </a:r>
            <a:r>
              <a:rPr kumimoji="0" lang="th-TH" alt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ศา</a:t>
            </a: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คณะวิทยาศาสตร์และเทคโนโลยี มหาวิทยาลัยสวนดุสิต</a:t>
            </a:r>
            <a:endParaRPr kumimoji="0" lang="es-ES" altLang="th-TH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pic>
        <p:nvPicPr>
          <p:cNvPr id="5" name="Picture 4" descr="Shape, arrow, circle&#10;&#10;Description automatically generated">
            <a:extLst>
              <a:ext uri="{FF2B5EF4-FFF2-40B4-BE49-F238E27FC236}">
                <a16:creationId xmlns:a16="http://schemas.microsoft.com/office/drawing/2014/main" id="{E5188F09-D97B-4822-AA91-D09093C77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4" y="5238953"/>
            <a:ext cx="800689" cy="10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3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4063"/>
            <a:ext cx="10515600" cy="83728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คลาสไดอะแกรม (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Class Diagram)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77" y="1672489"/>
            <a:ext cx="10608325" cy="509186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การสร้างคลาสไดอะแกรม</a:t>
            </a:r>
            <a:endParaRPr lang="en-US" sz="35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คำนามที่ปรากฏอยู่ในคำบรรยายยูเคสจะถูกสร้างเป็นคลาส </a:t>
            </a:r>
          </a:p>
          <a:p>
            <a:pPr marL="0" indent="0" algn="thaiDist">
              <a:buNone/>
            </a:pP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เช่น คลาสรถยนต์ คลาสวิชาเรียน คลาสหนังสือ คลาสสินค้า  </a:t>
            </a:r>
            <a:endParaRPr lang="en-US" sz="35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คำวิเศษณ์ที่ปรากฏอยู่ในคำบรรยายยูเคสจะถูกสร้างเป็นแอททริบิว</a:t>
            </a:r>
            <a:r>
              <a:rPr lang="th-TH" sz="35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ท์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  <a:p>
            <a:pPr marL="0" indent="0" algn="thaiDist">
              <a:buNone/>
            </a:pP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เช่น สีรถ รุ่นรถ ยี่ห้อรถ </a:t>
            </a:r>
            <a:endParaRPr lang="en-US" sz="35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คำกิริยาที่ปรากฏอยู่ในคำบรรยายยูเคสจะถูกสร้างเป็นโอเปอเรชั่น </a:t>
            </a:r>
          </a:p>
          <a:p>
            <a:pPr marL="0" indent="0" algn="thaiDist">
              <a:buNone/>
            </a:pP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เช่น สตาร์ตรถ เบรก ลงทะเบียน ยกเลิกรายวิชา   </a:t>
            </a:r>
            <a:endParaRPr lang="en-US" sz="35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สัญลักษณ์ </a:t>
            </a:r>
          </a:p>
        </p:txBody>
      </p:sp>
    </p:spTree>
    <p:extLst>
      <p:ext uri="{BB962C8B-B14F-4D97-AF65-F5344CB8AC3E}">
        <p14:creationId xmlns:p14="http://schemas.microsoft.com/office/powerpoint/2010/main" val="136174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839"/>
            <a:ext cx="10515600" cy="94291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ความสัมพันธ์ระหว่าง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Class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624"/>
            <a:ext cx="10515600" cy="3935895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ความสัมพันธ์แบบพึ่งพา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(Dependency) </a:t>
            </a:r>
          </a:p>
          <a:p>
            <a:pPr marL="0" indent="0" algn="thaiDist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ความสัมพันธ์แบบสืบทอดคุณสมบัติ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(Inheritance) 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เช่น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“Class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แม่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” (Super Class) </a:t>
            </a:r>
          </a:p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ความสัมพันธ์แบบร่วมกัน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(Association) </a:t>
            </a:r>
          </a:p>
          <a:p>
            <a:pPr algn="thaiDist"/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1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928"/>
            <a:ext cx="10515600" cy="90338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ความสัมพันธ์ระหว่าง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Object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657"/>
            <a:ext cx="10515600" cy="3935895"/>
          </a:xfrm>
        </p:spPr>
        <p:txBody>
          <a:bodyPr>
            <a:noAutofit/>
          </a:bodyPr>
          <a:lstStyle/>
          <a:p>
            <a:pPr marL="0" lvl="0" indent="0" algn="thaiDist">
              <a:buNone/>
            </a:pP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Association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เป็นความสัมพันธ์ระหว่าง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Object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ทิศทาง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Aggregation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เป็นความสัมพันธ์ระหว่าง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Object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“Whole-Part”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“is part of”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โดยจะมี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ที่ใหญ่ที่สุดที่เป็น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Object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หลัก และมี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อื่นเป็นส่วนประกอบ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Composition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เป็นความสัมพันธ์ระหว่าง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Object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แบบขึ้นต่อกันและมีความเกี่ยวข้องกันเสมอ โดยจะมี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ซึ่งเป็นองค์ประกอบของ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อื่นที่ใหญ่กว่า เมื่อ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ที่ใหญ่กว่าถูกทำลาย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ที่เป็นองค์ประกอบก็จะถูกทำลายไปด้วย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1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08"/>
            <a:ext cx="11353800" cy="39358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Generalization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เป็นความสัมพันธ์ระหว่าง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Object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ในลักษณะของการสืบทอดคุณสมบัติจาก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หนึ่ง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(Super class)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ไปยังอีก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หนึ่ง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(Subclass)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Specialization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กระบวนการที่ตรงกันข้ามกับ กระบวนการ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Generalization Abstraction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กล่าวคือ ถ้าต้องการสร้าง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ใหม่ โดยอาศัย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Concept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เก่าบางส่วน และเพิ่มเติมใหม่บางส่วนจนเกิดเป็น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ใหม่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th-TH" sz="2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0A10A-E11D-9877-5C13-D77A7528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928"/>
            <a:ext cx="10515600" cy="90338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ความสัมพันธ์ระหว่าง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Object </a:t>
            </a:r>
          </a:p>
        </p:txBody>
      </p:sp>
    </p:spTree>
    <p:extLst>
      <p:ext uri="{BB962C8B-B14F-4D97-AF65-F5344CB8AC3E}">
        <p14:creationId xmlns:p14="http://schemas.microsoft.com/office/powerpoint/2010/main" val="405065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4063"/>
            <a:ext cx="10515600" cy="88134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หลักในการสร้าง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Class Diagram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839680" cy="4403081"/>
          </a:xfrm>
        </p:spPr>
        <p:txBody>
          <a:bodyPr>
            <a:noAutofit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กำหนดกรอบของ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Problem Domain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ให้ชัดเจน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spcBef>
                <a:spcPts val="0"/>
              </a:spcBef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พิจารณาหา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Objects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ที่สามารถจับต้องได้เห็นได้สัมผัสได้ ซึ่งเรียกว่า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Tangible Objects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พิจารณาหา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Objects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ที่ไม่สามารถจับต้องได้ซึ่งเรียกว่า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Intangible Objects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Classification Abstraction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เพื่อแยกแยะและสร้าง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Class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จาก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Objects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ที่มีอยู่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spcBef>
                <a:spcPts val="0"/>
              </a:spcBef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      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5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606"/>
            <a:ext cx="10515600" cy="39358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หา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Aggregation Abstraction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โดยพิจารณาการเป็นส่วนประกอบ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Generalization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มาพิจารณา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Association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มาพิจารณา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พิจารณา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Class Diagram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ว่ามี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Class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กลุ่มของ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Class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ที่ไม่มี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ความสัมพันธ์กับ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Class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อื่น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ๆ หรือไม่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>
              <a:spcBef>
                <a:spcPts val="0"/>
              </a:spcBef>
            </a:pP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>
              <a:spcBef>
                <a:spcPts val="0"/>
              </a:spcBef>
            </a:pP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9DF3B2-1268-1D75-7AAC-0C5EC4A4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4063"/>
            <a:ext cx="10515600" cy="88134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หลักในการสร้าง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Class Diagram</a:t>
            </a:r>
          </a:p>
        </p:txBody>
      </p:sp>
    </p:spTree>
    <p:extLst>
      <p:ext uri="{BB962C8B-B14F-4D97-AF65-F5344CB8AC3E}">
        <p14:creationId xmlns:p14="http://schemas.microsoft.com/office/powerpoint/2010/main" val="37947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013"/>
            <a:ext cx="10515600" cy="85931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</a:t>
            </a:r>
            <a:r>
              <a:rPr lang="th-TH" sz="4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เต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</a:t>
            </a:r>
            <a:r>
              <a:rPr lang="th-TH" sz="4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ชารต์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ไดอะแกรม (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 diagram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ส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เต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ตชาร์ตไดอะแกรมบอกถึงพฤติกรรมของคลาสต่าง ๆ ในระบบว่ามีสถานะอะไรบ้างจะเปลี่ยน สถานะเมื่อเกิด</a:t>
            </a:r>
            <a:r>
              <a:rPr lang="th-TH" sz="4000" b="1">
                <a:latin typeface="SP SUAN DUSIT" panose="02000000000000000000" pitchFamily="2" charset="0"/>
                <a:cs typeface="SP SUAN DUSIT" panose="02000000000000000000" pitchFamily="2" charset="0"/>
              </a:rPr>
              <a:t>เหตุการณ์อะไร ส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เต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ตชาร์ตไดอะแกรมของแต่ละคลาสประกอบไปด้วยสถานะที่สามารถเกิดขึ้น ได้ เช่น คนอยู่ในสถานะกำลังเดิน รถอยู่ในสถานะกำลังวิ่ง เป็นต้น เมื่อเวลาผ่านไปหรือมีเหตุการณ์บางอย่าง เกิดขึ้นย่อมทำให้เกิดการเปลี่ยนสถานะหรือเปลี่ยนพฤติกรรมได้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</a:p>
          <a:p>
            <a:pPr marL="0" indent="0" algn="thaiDist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</a:p>
          <a:p>
            <a:pPr algn="thaiDist"/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5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31"/>
            <a:ext cx="10515600" cy="95393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ซีเควนซ์ไดอะแกรม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(Sequence Diagram)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657"/>
            <a:ext cx="10515600" cy="3935895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ซีเ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ควนซ์ไดอะแกรมบ่งบอกถึงในยูเคสนั้นวัตถุแต่ละตัวจะติดต่อสื่อสารกันอย่างไร มีขั้นตอนการทำงาน อย่างไร โดยเน้นไปที่แกนเวลาเป็นสำคัญถ้าเวลาเปลี่ยนขั้นตอนการทำงานจะเปลี่ยนโดยมีแอกเตอร์เป็น ผู้กระทำเริ่มต้น ในยูเอ็มแอลซีเควนซ์ไดอะแกรมมีแกนสมมติ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แกนคือ แกนนอนและแกนตั้ง </a:t>
            </a:r>
          </a:p>
        </p:txBody>
      </p:sp>
    </p:spTree>
    <p:extLst>
      <p:ext uri="{BB962C8B-B14F-4D97-AF65-F5344CB8AC3E}">
        <p14:creationId xmlns:p14="http://schemas.microsoft.com/office/powerpoint/2010/main" val="221047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793"/>
            <a:ext cx="10515600" cy="89884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ซีเควนซ์ไดอะแกรม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(Sequence Diagram)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  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E5515-BD74-4ACC-A4A5-1893881C10D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2"/>
          <a:stretch/>
        </p:blipFill>
        <p:spPr bwMode="auto">
          <a:xfrm>
            <a:off x="838201" y="1586429"/>
            <a:ext cx="8867660" cy="4661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772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890"/>
            <a:ext cx="10515600" cy="87681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ข้อสังเกตของ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Sequence Diagram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438"/>
            <a:ext cx="10515600" cy="39358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Sequence Diagram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ช่วยให้นักวิเคราะห์ระบบทราบว่า คลาสใดควรจะมี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Operation/Method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ใดบ้าง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การเขียนลำดับกิจกรรมในแต่ละ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Use Case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สามารถเขียนได้อีกลักษณะหนึ่ง คือ แบ่งการปฏิบัติงานออกเป็น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2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ส่วน ได้แก่ ส่วนของ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Actor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ปฏิบัติ และส่วนของระบบปฏิบัติ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>
              <a:spcBef>
                <a:spcPts val="0"/>
              </a:spcBef>
            </a:pP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3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AAFA42-FBD3-40F7-B9D7-78D97115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01" y="1577490"/>
            <a:ext cx="11179997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 err="1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</a:t>
            </a:r>
            <a:r>
              <a:rPr lang="en-US" sz="6600" b="1" kern="12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5 </a:t>
            </a:r>
            <a:r>
              <a:rPr lang="th-TH" sz="6600" b="1" kern="12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โมเดลที่ใช้ออกแบบเชิงวัตถุ</a:t>
            </a:r>
            <a:endParaRPr lang="en-US" sz="6600" kern="1200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827"/>
            <a:ext cx="10515600" cy="88458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คอลลาบอเรชันไดอะแกรม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(Collaboration Diagram)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4353"/>
            <a:ext cx="10608325" cy="418848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มีหน้าที่เดียวกันกับซีเควนซ์ไดอะแกรมแต่ไม่แสดงถึงแกนเวลาอย่างชัดเจนยกเว้นการโต้ตอบกัน ระหว่างอ็อบเจกต์สัญลักษณ์ที่ใช้ประกอบด้วย วัตถุ หรือคลาสแทนด้วยรูปสี่เหลี่ยมคล้ายซีเควนซ์ไดอะแกรมมีรูปแบบคือ ชื่ออ็อบเจกต์/บทบาท : ชื่อคลาสและขีดเส้นใต้เพื่อแสดงว่าเป็นอินสแตนซ์ แต่ไม่จำเป็นต้องเรียง ตามแนวนอนเหมือนใน</a:t>
            </a:r>
            <a:r>
              <a:rPr lang="th-TH" sz="3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ซีแ</a:t>
            </a:r>
            <a:r>
              <a:rPr lang="th-TH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ควนไดอะแกรมมีเส้นเชื่อมกันระหว่างวัตถุ เรียกว่า ลิงก์ </a:t>
            </a:r>
            <a:r>
              <a:rPr lang="en-US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(Link)</a:t>
            </a:r>
            <a:r>
              <a:rPr lang="th-TH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ซึ่งแต่ละลิงค์มีคำอธิบายแสดงขั้นตอนการทำงานตามทิศทางลูกศรโดยมีตัวเลขลำดับกำกับไว้เพื่อบอกว่าขั้นตอนใดทำก่อนทำ หลังซึ่งแทนแกนเวลาตามด้วยเครื่องหมายทวิภาคและเมสเสจ </a:t>
            </a:r>
            <a:endParaRPr lang="en-US" sz="3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endParaRPr lang="th-TH" sz="3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3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FBEF34-3C85-489E-982D-2EE26D2E48CA}"/>
              </a:ext>
            </a:extLst>
          </p:cNvPr>
          <p:cNvPicPr/>
          <p:nvPr/>
        </p:nvPicPr>
        <p:blipFill rotWithShape="1">
          <a:blip r:embed="rId2"/>
          <a:srcRect l="34713" t="45438" r="32649" b="25388"/>
          <a:stretch/>
        </p:blipFill>
        <p:spPr bwMode="auto">
          <a:xfrm>
            <a:off x="1075619" y="1761724"/>
            <a:ext cx="8442955" cy="3647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1EAB45-4210-277A-7923-92C25723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827"/>
            <a:ext cx="10515600" cy="88458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คอลลาบอเรชันไดอะแกรม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(Collaboration Diagram)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47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98"/>
            <a:ext cx="10515600" cy="86579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แอ็กทิวิตีไดอะแกรม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(Activity Diagram)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46" y="1738590"/>
            <a:ext cx="10817647" cy="4320687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แอ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็ก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ทิวิตีไดอะแกรม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(Activity Diagram)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แอ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็ก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ทิวิตีไดอะแกรม แสดงลำดับกิจกรรมของการทำงาน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(work flow)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โดยการแสดงทางเลือกที่เกิดขึ้นและขั้นตอนการทำงาน โดยประกอบไปด้วยสถานะต่าง ๆ ที่เกิดขึ้นระหว่าง การทำงาน และผลจากการทำงานในขั้นตอนต่าง ๆ วงกลมสีดำ คือ จุดเริ่มต้น เรียก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Initial State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วงกลมสีดำ มีวงล้อมอีกชั้น คือ จุดสิ้นสุด เรียก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Final State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โดยจะอธิบายกิจกรรมในลักษณะของ การกระทำโดยใช้ไดอะแกรมใน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จะมีลักษณะคล้าย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Flow Chart</a:t>
            </a:r>
          </a:p>
          <a:p>
            <a:pPr algn="thaiDist"/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78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0843"/>
            <a:ext cx="10515600" cy="9144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ขั้นตอนในการเขียน  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Activity Diagram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99" y="1659355"/>
            <a:ext cx="10674427" cy="39358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พิจารณากิจกรรมต่าง ๆ ที่ที่ได้จากผลการวิเคราะห์ที่ควรอธิบาย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พิจารณากิจกรรมย่อยที่เกิดขึ้น เงื่อนไขหรือกรณีต่าง ๆ ที่เกิดขึ้นเมื่อเป็นไปตามเงื่อนไข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เรียงลำดับกิจกรรมที่เกิดก่อนหลัง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เขียนกิจกรรมย่อยด้วยสัญลักษณ์แสดงกิจกรรม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เขียนจุดเริ่มต้น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เขียนจุดสิ้นสุด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843"/>
            <a:ext cx="10515600" cy="8483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คุณสมบัติของ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Activity Diagram 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ที่ดี</a:t>
            </a:r>
            <a:endParaRPr lang="en-US" sz="4800" b="1" i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522"/>
            <a:ext cx="10515600" cy="393589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มุ่งเน้นการติดต่อสื่อสารของระบบในเชิงไดนามิกส์</a:t>
            </a:r>
            <a:endParaRPr lang="en-US" sz="3600" b="1" i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 เฉพาะอิลิเมนต์ที่มีความสำคัญต่อกระบวนการทำงานเท่านั้น</a:t>
            </a:r>
            <a:endParaRPr lang="en-US" sz="3600" b="1" i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 แสดงรายละเอียดในแต่ละระดับการทำงาน โดยเลือกแสดง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เฉพาะที่มีความสำคัญต่อการเข้าใจการทำงานของระบบเท่านั้น</a:t>
            </a:r>
            <a:endParaRPr lang="en-US" sz="3600" b="1" i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 ถ้าการทำงานส่วนใดมีความสำคัญ ก็ควรเขียน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Activity Diagram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ไม่ควรละเอาไว้หรือแสดงเพียงอย่างย่อ ๆ</a:t>
            </a:r>
            <a:endParaRPr lang="en-US" sz="3600" b="1" i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35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endParaRPr lang="en-US" i="1" dirty="0"/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50358-E7F2-4A35-A311-B2A8C8ACE28F}"/>
              </a:ext>
            </a:extLst>
          </p:cNvPr>
          <p:cNvPicPr/>
          <p:nvPr/>
        </p:nvPicPr>
        <p:blipFill rotWithShape="1">
          <a:blip r:embed="rId2"/>
          <a:srcRect l="35256" t="23376" r="35257" b="21892"/>
          <a:stretch/>
        </p:blipFill>
        <p:spPr bwMode="auto">
          <a:xfrm>
            <a:off x="1014017" y="1399143"/>
            <a:ext cx="8273202" cy="4679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A71220-0C27-7F1B-0B5C-64528C83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843"/>
            <a:ext cx="10515600" cy="8483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คุณสมบัติของ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Activity Diagram 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ที่ดี</a:t>
            </a:r>
            <a:endParaRPr lang="en-US" sz="4800" b="1" i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39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819"/>
            <a:ext cx="10515600" cy="88942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คอมโพเนนต์ไดอะแกรม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Component Diagram)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3"/>
            <a:ext cx="10515600" cy="449323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คอมโพ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เนนต์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ไดอะแกรม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(Component Diagram)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คอมโพ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เนนต์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ไดอะแกรม เป็นไดอะแกรมที่แสดงโครงสร้างทางกายภาพของ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Software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โดยจะประกอบด้วยองค์ประกอบซึ่งอยู่ในรูปต่าง ๆ เช่น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Binary, text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Executable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ภายใน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Component Diagram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ก็จะมีความสัมพันธ์แสดงอยู่เช่นเดียวกับ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Diagram, Object Diagram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เป็นไดอะแกรมที่แสดงโครงสร้างและความเกี่ยวข้องกันของซอฟต์แวร์โดยคอมโพ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เนนต์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ประกอบไปด้วย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source code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runtime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executable component</a:t>
            </a:r>
          </a:p>
          <a:p>
            <a:pPr algn="thaiDist"/>
            <a:endParaRPr lang="en-US" sz="4000" b="1" i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08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endParaRPr lang="en-US" i="1" dirty="0"/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E5C06-264E-4859-A0C3-3F55110646B4}"/>
              </a:ext>
            </a:extLst>
          </p:cNvPr>
          <p:cNvPicPr/>
          <p:nvPr/>
        </p:nvPicPr>
        <p:blipFill rotWithShape="1">
          <a:blip r:embed="rId2"/>
          <a:srcRect l="41827" t="45895" r="37660" b="41277"/>
          <a:stretch/>
        </p:blipFill>
        <p:spPr bwMode="auto">
          <a:xfrm>
            <a:off x="3392557" y="1881809"/>
            <a:ext cx="3563330" cy="1291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17B3D0-88C5-4AD7-A5C4-AD67FB8378F7}"/>
              </a:ext>
            </a:extLst>
          </p:cNvPr>
          <p:cNvPicPr/>
          <p:nvPr/>
        </p:nvPicPr>
        <p:blipFill rotWithShape="1">
          <a:blip r:embed="rId2"/>
          <a:srcRect l="41827" t="63213" r="37660" b="23959"/>
          <a:stretch/>
        </p:blipFill>
        <p:spPr bwMode="auto">
          <a:xfrm>
            <a:off x="3102926" y="3098893"/>
            <a:ext cx="3563330" cy="1396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5285215-6B4C-5F8F-060F-E3EDD1F3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819"/>
            <a:ext cx="10515600" cy="88942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คอมโพเนนต์ไดอะแกรม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Component Diagram)</a:t>
            </a:r>
          </a:p>
        </p:txBody>
      </p:sp>
    </p:spTree>
    <p:extLst>
      <p:ext uri="{BB962C8B-B14F-4D97-AF65-F5344CB8AC3E}">
        <p14:creationId xmlns:p14="http://schemas.microsoft.com/office/powerpoint/2010/main" val="1926993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515"/>
            <a:ext cx="10515600" cy="97756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ดีพลอยเมน</a:t>
            </a:r>
            <a:r>
              <a:rPr lang="th-TH" sz="4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ไดอะแกรม (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Deployment Diagram)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623"/>
            <a:ext cx="10515600" cy="393589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แสดงการเชื่อมต่อของอุปกรณ์ฮาร์ดแวร์ในระบบและมักใช้ร่วมกับคอมโพเนนต์ไดอะแกรมโดยข้างใน ฮาร์ดแวร์อาจประกอบไปด้วยซอฟต์แวร์คอมโพเนนต์ดีพลอยเมนต์ไดอะแกรมแสดงอยู่ในรูปอินสแทนซ์ และ แสดงในช่วงเวลาของการรันหรือระหว่างการเอ็กซิคิวต์ ดังนั้นไฟล์คอมโพเนนต์ของระบบที่ไม่ได้ใช้สำหรับรันจะไม่ปรากฏในไดอะแกรมนี้แต่มีในคอมโพเนนต์ของไฟล์ที่ใช้ทำงานจริงเท่านั้น 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4000" b="1" i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</a:p>
          <a:p>
            <a:pPr algn="thaiDist"/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6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329CF-35B7-4C74-9071-A877AF663395}"/>
              </a:ext>
            </a:extLst>
          </p:cNvPr>
          <p:cNvPicPr/>
          <p:nvPr/>
        </p:nvPicPr>
        <p:blipFill rotWithShape="1">
          <a:blip r:embed="rId2"/>
          <a:srcRect l="38141" t="48746" r="34616" b="33296"/>
          <a:stretch/>
        </p:blipFill>
        <p:spPr bwMode="auto">
          <a:xfrm>
            <a:off x="2612116" y="2095955"/>
            <a:ext cx="5264944" cy="2509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BA0259-976D-22E8-F54F-1FC273AF7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515"/>
            <a:ext cx="10515600" cy="97756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ดีพลอยเมน</a:t>
            </a:r>
            <a:r>
              <a:rPr lang="th-TH" sz="4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ไดอะแกรม (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Deployment Diagram)</a:t>
            </a:r>
          </a:p>
        </p:txBody>
      </p:sp>
    </p:spTree>
    <p:extLst>
      <p:ext uri="{BB962C8B-B14F-4D97-AF65-F5344CB8AC3E}">
        <p14:creationId xmlns:p14="http://schemas.microsoft.com/office/powerpoint/2010/main" val="363896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09"/>
            <a:ext cx="10515600" cy="93189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354"/>
            <a:ext cx="10515600" cy="4882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ยู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เค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สไดอะแกรม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คลาสไดอะแกรม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ความสัมพันธ์ระหว่าง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</a:t>
            </a:r>
          </a:p>
          <a:p>
            <a:pPr mar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ความสัมพันธ์ระหว่าง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Object</a:t>
            </a:r>
          </a:p>
          <a:p>
            <a:pPr mar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หลักในการสร้าง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Diagram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สเตตชาร์ตไดอะแกรม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การออกแบบสเตตไดอะแกรม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ซีเควนซ์ไดอะแกรม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32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 err="1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จบการนำเสนอ</a:t>
            </a:r>
            <a:endParaRPr lang="en-US" sz="7200" b="1" kern="1200" dirty="0">
              <a:solidFill>
                <a:schemeClr val="bg1"/>
              </a:solidFill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01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370"/>
            <a:ext cx="10515600" cy="4733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ข้อสังเกตของ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Sequence Diagram</a:t>
            </a: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10.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คอลลาบอเรชั่นไดอะแกรม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11.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แอกทิวิตีไดอะแกรม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ขั้นตอนในการเขียน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Activity Diagram</a:t>
            </a: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13.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คุณสมบัติของ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Activity Diagram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ที่ดี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14.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คอมโพ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เนนต์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ไดอะแกรม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15.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ดีพลอยเมน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ไดอะแกรม	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A2195A-99A2-CF76-47B7-1A5F03AF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09"/>
            <a:ext cx="10515600" cy="93189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4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877"/>
            <a:ext cx="10515600" cy="81524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489"/>
            <a:ext cx="10515600" cy="393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บอกความหมายของไดอะแกรมต่าง ๆ 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อธิบายความสัมพันธ์ระหว่าง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Object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อธิบายหลักในการสร้าง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Diagram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อธิบายวิธีการออกแบบส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เต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ทไดอะแกรมได้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ประยุกต์ใช้โมเดลในการออกแบบเชิงวัตถุได้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910"/>
            <a:ext cx="10515600" cy="88134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สมรรถนะการเรียนรู้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471"/>
            <a:ext cx="11353800" cy="393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แสดงความรู้เกี่ยวกับไดอะแกรมแบบต่าง ๆ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แสดงความรู้เกี่ยวกับหลักในการสร้าง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 Diagram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และออกแบบสเตตไดอะแกรม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ปฏิบัติการเขียน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Activity Diagram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4597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995"/>
            <a:ext cx="10515600" cy="90338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ยูเคสไดอะแกรม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(Use Case Diagram)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30" y="1881809"/>
            <a:ext cx="10615670" cy="432619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ส่วนประกอบสำคัญในยูสเคสไดอะแกรม มี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ส่วน </a:t>
            </a:r>
          </a:p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1.1 ยูเคส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(Use Case)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1.2 แอ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็กเต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อร์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(Actor)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1.3 เส้นแสดงความสัมพันธ์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(Relationship)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ในการสร้างยูเคสไดอะแกรมสิ่งสำคัญคือการค้นหาว่าระบบ ทำอะไรได้บ้าง โดยไม่สนว่าจะทำงานอย่างไรหรือใช้เทคนิคการสร้างอย่างไร 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1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013"/>
            <a:ext cx="10515600" cy="96948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ยู</a:t>
            </a:r>
            <a:r>
              <a:rPr lang="th-TH" sz="4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เค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สไดอะแกรม (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Use Case Diagram)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0F370-B568-4DC7-827B-A0D87C328573}"/>
              </a:ext>
            </a:extLst>
          </p:cNvPr>
          <p:cNvPicPr/>
          <p:nvPr/>
        </p:nvPicPr>
        <p:blipFill rotWithShape="1">
          <a:blip r:embed="rId2"/>
          <a:srcRect l="45192" t="25371" r="42468" b="47264"/>
          <a:stretch/>
        </p:blipFill>
        <p:spPr bwMode="auto">
          <a:xfrm>
            <a:off x="3294044" y="1872741"/>
            <a:ext cx="4494882" cy="4149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157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675"/>
            <a:ext cx="10729511" cy="393589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ประโยชน์ของยูเคสไดอะแกรม สรุปได้ดังนี้ 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2.1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เพื่อให้ผู้พัฒนาทราบถึงความสามารถของระบบว่าต้องทำอะไรได้บ้าง 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2.2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เพื่อทราบถึงผู้ใช้งานในแต่ละส่วนของระบบ 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2.3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ทำให้การติดต่อสื่อสารระหว่างผู้พัฒนากับลูกค้าหรือระหว่างผู้พัฒนาด้วยกันทำได้ง่าย 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2.4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ใช้ในการทดสอบระบบซอฟต์แวร์ ว่าทำงานได้ครบถ้วนตามความต้องการหรือไม่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B66A21-6D09-E167-F9BB-929A0B83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995"/>
            <a:ext cx="10515600" cy="90338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ยูเคสไดอะแกรม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(Use Case Diagram)</a:t>
            </a:r>
          </a:p>
        </p:txBody>
      </p:sp>
    </p:spTree>
    <p:extLst>
      <p:ext uri="{BB962C8B-B14F-4D97-AF65-F5344CB8AC3E}">
        <p14:creationId xmlns:p14="http://schemas.microsoft.com/office/powerpoint/2010/main" val="3672463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1079</TotalTime>
  <Words>1610</Words>
  <Application>Microsoft Office PowerPoint</Application>
  <PresentationFormat>Widescreen</PresentationFormat>
  <Paragraphs>133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SP SUAN DUSIT</vt:lpstr>
      <vt:lpstr>Clarity</vt:lpstr>
      <vt:lpstr>Office Theme</vt:lpstr>
      <vt:lpstr>วิชา  การวิเคราะห์และออกแบบเชิงวัตถุ</vt:lpstr>
      <vt:lpstr>หน่วยที่ 5 โมเดลที่ใช้ออกแบบเชิงวัตถุ</vt:lpstr>
      <vt:lpstr>สาระการเรียนรู้</vt:lpstr>
      <vt:lpstr>สาระการเรียนรู้</vt:lpstr>
      <vt:lpstr>จุดประสงค์การเรียนรู้</vt:lpstr>
      <vt:lpstr>สมรรถนะการเรียนรู้</vt:lpstr>
      <vt:lpstr>ยูเคสไดอะแกรม (Use Case Diagram)</vt:lpstr>
      <vt:lpstr>ยูเคสไดอะแกรม (Use Case Diagram)</vt:lpstr>
      <vt:lpstr>ยูเคสไดอะแกรม (Use Case Diagram)</vt:lpstr>
      <vt:lpstr>คลาสไดอะแกรม (Class Diagram)</vt:lpstr>
      <vt:lpstr>ความสัมพันธ์ระหว่าง Class</vt:lpstr>
      <vt:lpstr>ความสัมพันธ์ระหว่าง Object </vt:lpstr>
      <vt:lpstr>ความสัมพันธ์ระหว่าง Object </vt:lpstr>
      <vt:lpstr>หลักในการสร้าง Class Diagram</vt:lpstr>
      <vt:lpstr>หลักในการสร้าง Class Diagram</vt:lpstr>
      <vt:lpstr>สเตตชารต์ไดอะแกรม (State diagram)</vt:lpstr>
      <vt:lpstr>ซีเควนซ์ไดอะแกรม (Sequence Diagram)</vt:lpstr>
      <vt:lpstr>ซีเควนซ์ไดอะแกรม (Sequence Diagram)</vt:lpstr>
      <vt:lpstr>ข้อสังเกตของ Sequence Diagram </vt:lpstr>
      <vt:lpstr>คอลลาบอเรชันไดอะแกรม (Collaboration Diagram)</vt:lpstr>
      <vt:lpstr>คอลลาบอเรชันไดอะแกรม (Collaboration Diagram)</vt:lpstr>
      <vt:lpstr>แอ็กทิวิตีไดอะแกรม (Activity Diagram)</vt:lpstr>
      <vt:lpstr>ขั้นตอนในการเขียน  Activity Diagram</vt:lpstr>
      <vt:lpstr>คุณสมบัติของ Activity Diagram ที่ดี</vt:lpstr>
      <vt:lpstr>คุณสมบัติของ Activity Diagram ที่ดี</vt:lpstr>
      <vt:lpstr>คอมโพเนนต์ไดอะแกรม Component Diagram)</vt:lpstr>
      <vt:lpstr>คอมโพเนนต์ไดอะแกรม Component Diagram)</vt:lpstr>
      <vt:lpstr>ดีพลอยเมนต์ไดอะแกรม (Deployment Diagram)</vt:lpstr>
      <vt:lpstr>ดีพลอยเมนต์ไดอะแกรม (Deployment Diagram)</vt:lpstr>
      <vt:lpstr>จบการนำเสนอ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1  ขั้นตอนการพัฒนาระบบสารสนเทศ</dc:title>
  <dc:creator>admin</dc:creator>
  <cp:lastModifiedBy>Juthawut Chantaramalee</cp:lastModifiedBy>
  <cp:revision>90</cp:revision>
  <dcterms:created xsi:type="dcterms:W3CDTF">2020-06-06T01:29:01Z</dcterms:created>
  <dcterms:modified xsi:type="dcterms:W3CDTF">2022-11-24T03:45:24Z</dcterms:modified>
</cp:coreProperties>
</file>