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476" r:id="rId3"/>
    <p:sldId id="25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2" autoAdjust="0"/>
    <p:restoredTop sz="89244" autoAdjust="0"/>
  </p:normalViewPr>
  <p:slideViewPr>
    <p:cSldViewPr snapToGrid="0">
      <p:cViewPr varScale="1">
        <p:scale>
          <a:sx n="86" d="100"/>
          <a:sy n="86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7978-32BE-44A8-BE54-6EAC732BC62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227C-44CB-47D0-A20B-B842CA612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1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31B3-6480-4387-A2B1-B2ADFA6F6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19D4-EF32-4D0D-B278-19F88F84E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A0C6-B4AB-4C23-9E64-F4AC98A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C453-76A1-4315-83B9-7EB3C2F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C5B7-B7B1-41ED-96ED-6348B34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4DF-A933-4423-9E59-4E5AB242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56E-9DDC-41DB-A46A-F97A7E8D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E320-7CD4-416A-B475-4F3FBF3E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A209-41C2-423D-830D-19A5C6F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9CCC-25FF-4D35-ACC2-327C97E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2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2B59-C04A-4F8B-B283-80A65A94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69FA-AE8C-4457-B6B9-6DBF422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424D-1D3B-4C7A-BEAC-6A9E94C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A63-B025-4EA8-98E8-44652C6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FE8D-A607-4155-A2FA-E2982F9D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A14E-7709-476E-BD13-C51D0479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079-5A59-4C13-9556-FDE1F3FA7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CD99C-F859-4627-9F98-39A3225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C0DF-31C3-465A-BA9D-B4E4909F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C4593-25E1-4A21-8991-7EDD098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4C16-291B-4FB0-B66B-56BCC73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9FD-3063-459C-9E75-478D959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89DD-B2CD-4433-906E-EE6E8911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CAFCE-CE55-4529-B060-574E5BDD0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A8E03-F9F3-436F-B9E6-A52CCA12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94DC-353C-463B-8EEC-8CDEB31C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02F3C-D1F5-4007-A60A-6B2B3E3C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B48E1-45D1-446C-B74D-C43EF64A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ECFFE-A9C4-4A1A-8DF5-BDDE26B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DAF-9C8D-45AA-A5FA-0078073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61E1-3200-427F-B4B1-BCD80EE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10070-A740-4E1E-B7F2-8CFE219F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CD8CE-8A29-4A88-98C5-FDE8745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0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AC62A-2C19-4086-9434-C3EA3883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AA35-6996-4131-913E-B0D9956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8D4C-6FAD-4681-B4CD-222F8CDF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16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8246-5624-4FDB-9FD4-85C330E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6D0F-4C0A-4C67-A0D9-033948C6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CBB0-2C5E-47CB-8EB7-49BAF49C7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F761E-C7BF-4F4D-9963-4E18E51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B55-52C4-42E0-9F5D-89E827D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43B6-75AD-4965-B66F-B5A2501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7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210-47DF-4CBD-8730-D03B203B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DAB7-36A1-4EF4-BB7C-D91654635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B75D-96DE-4C96-A917-C2DD8026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F10-970D-4C17-9679-209A74C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280-96E5-4EBA-B50D-D46DACDC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7B8B-E6D4-406A-B7AE-4B9000B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7DD-2E4E-4490-A244-FC361117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903F-3DDB-40CF-BE54-F1709AA02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00B8-747F-494C-B26F-A6583D3C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204D-563E-467A-8863-E2AC847C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298-2E07-4EBE-8009-C6FA22C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90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F6EE-4722-452A-B1BC-34BCB935B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C600-5836-41A1-9E88-0F765CFF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AC2C-96D6-4487-95CB-080CB13C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882D-AF80-4EDD-9ED4-BDB5F9B0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9634-859E-4C42-9E6A-A38B3A8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5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201CB-15F5-45E0-BE15-D4DDA3CB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4E40-38DA-49F0-A984-29A9B228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6792-DA95-4B55-A46D-5836C44B7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EACD-176C-49C5-A849-8FFABC1A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5AB8-0C99-48F5-8D8B-25391CF2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2138916"/>
            <a:ext cx="10601325" cy="1144884"/>
          </a:xfrm>
          <a:solidFill>
            <a:srgbClr val="FF66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วิชา</a:t>
            </a:r>
            <a:r>
              <a:rPr lang="en-US" sz="6600" b="1" kern="1200" dirty="0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  </a:t>
            </a:r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การวิเคราะห์และออกแบบเชิงวัตถุ</a:t>
            </a:r>
            <a:endParaRPr lang="en-US" sz="66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6769" y="3429000"/>
            <a:ext cx="9764811" cy="114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endParaRPr lang="en-US" sz="4000" kern="1200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5600" b="1" kern="1200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(Object Oriented Analysis and Design)</a:t>
            </a:r>
          </a:p>
        </p:txBody>
      </p:sp>
      <p:sp>
        <p:nvSpPr>
          <p:cNvPr id="11" name="Rectangle 110">
            <a:extLst>
              <a:ext uri="{FF2B5EF4-FFF2-40B4-BE49-F238E27FC236}">
                <a16:creationId xmlns:a16="http://schemas.microsoft.com/office/drawing/2014/main" id="{D24EC60B-DC92-4D1C-A29B-B1BEDED0C395}"/>
              </a:ext>
            </a:extLst>
          </p:cNvPr>
          <p:cNvSpPr txBox="1">
            <a:spLocks noChangeArrowheads="1"/>
          </p:cNvSpPr>
          <p:nvPr/>
        </p:nvSpPr>
        <p:spPr>
          <a:xfrm>
            <a:off x="1583353" y="5348134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3200" b="1" i="0" u="none" strike="noStrike" kern="1200" cap="all" spc="0" normalizeH="0" baseline="0" noProof="0" dirty="0">
                <a:ln w="500">
                  <a:solidFill>
                    <a:srgbClr val="44546A">
                      <a:shade val="20000"/>
                      <a:satMod val="120000"/>
                    </a:srgb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kumimoji="0" lang="es-ES" altLang="th-TH" sz="3200" b="1" i="0" u="none" strike="noStrike" kern="1200" cap="all" spc="0" normalizeH="0" baseline="0" noProof="0" dirty="0">
              <a:ln w="500">
                <a:solidFill>
                  <a:srgbClr val="44546A">
                    <a:shade val="20000"/>
                    <a:satMod val="120000"/>
                  </a:srgbClr>
                </a:solidFill>
              </a:ln>
              <a:solidFill>
                <a:srgbClr val="00206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7" name="Rectangle 127">
            <a:extLst>
              <a:ext uri="{FF2B5EF4-FFF2-40B4-BE49-F238E27FC236}">
                <a16:creationId xmlns:a16="http://schemas.microsoft.com/office/drawing/2014/main" id="{4406FFD7-AE93-42C7-909E-C3EBED29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5" y="5892646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หลักสูตรวิทยา</a:t>
            </a:r>
            <a:r>
              <a:rPr kumimoji="0" lang="th-TH" altLang="th-TH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ศา</a:t>
            </a: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kumimoji="0" lang="es-ES" altLang="th-TH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pic>
        <p:nvPicPr>
          <p:cNvPr id="5" name="Picture 4" descr="Shape, arrow, circle&#10;&#10;Description automatically generated">
            <a:extLst>
              <a:ext uri="{FF2B5EF4-FFF2-40B4-BE49-F238E27FC236}">
                <a16:creationId xmlns:a16="http://schemas.microsoft.com/office/drawing/2014/main" id="{E5188F09-D97B-4822-AA91-D09093C7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" y="5238953"/>
            <a:ext cx="800689" cy="10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67" y="1600200"/>
            <a:ext cx="10827833" cy="3935895"/>
          </a:xfrm>
        </p:spPr>
        <p:txBody>
          <a:bodyPr>
            <a:normAutofit/>
          </a:bodyPr>
          <a:lstStyle/>
          <a:p>
            <a:pPr marL="274320" lvl="1" indent="0" algn="thaiDist">
              <a:buNone/>
            </a:pP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Boundary 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เส้น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แบ่งขอบเขตระหว่างการทำงานของระบบกับผู้ใช้งานผ่านระบบ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(Use Case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โดยจะใช้รูปสี่เหลี่ยมเป็นสัญลักษณ์ พร้อมทั้งเขียนชื่อระบบไว้ด้านใน โดยการใส่ชื่อระบบที่ทำงานนั้น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ๆ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FA2932-2092-4473-AD89-9D1874540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596" y="3889046"/>
            <a:ext cx="8376424" cy="218593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4318974-BBD0-4768-7667-BE4ACA5D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1014761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85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839" y="1826053"/>
            <a:ext cx="10515600" cy="3935895"/>
          </a:xfrm>
        </p:spPr>
        <p:txBody>
          <a:bodyPr>
            <a:normAutofit/>
          </a:bodyPr>
          <a:lstStyle/>
          <a:p>
            <a:pPr marL="274320" lvl="1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Connection 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เส้นที่ลากเชื่อมต่อระหว่าง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ที่มีปฏิสัมพันธ์กัน ใช้เส้นตรงไม่มีหัวลูกศรเป็นสัญลักษณ์ของ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Connection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Connection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ที่ใช้เชื่อมต่อระหว่าง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กรณีที่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นั้นมีความสัมพันธ์ซึ่งกันและกัน จะใช้สัญลักษณ์เส้นตรงมีหัวลูกศร พร้อมทั้งเขียนชื่อความสัมพันธ์ไว้ตรงกลางเส้นด้วย โดยเขียนไว้ภายในเครื่องหมาย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&lt;&lt;...&gt;&gt; </a:t>
            </a:r>
          </a:p>
          <a:p>
            <a:pPr algn="thaiDist"/>
            <a:endParaRPr lang="en-US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1" algn="thaiDist"/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82C07-51DA-404F-B640-399837158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951" y="4025590"/>
            <a:ext cx="7783551" cy="272089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FB4C1E1-F413-CBDA-6B78-932B4752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1014761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6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041" y="1792599"/>
            <a:ext cx="10747917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Extend Relationship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เป็นความสัมพันธ์แบบขยายหรือเพิ่ม เกิดขึ้นในกรณีที่บาง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ดำเนินกิจกรรมของตนเองไปตามปกติ แต่อาจจะมีเงื่อนไขหรือสิ่งกระตุ้นบางอย่างที่ส่งผลให้กิจกรรมตามปกติของ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นั้นถูกรบกวนจนเบี่ยงเบนไป</a:t>
            </a:r>
          </a:p>
          <a:p>
            <a:pPr algn="thaiDist"/>
            <a:endParaRPr lang="en-US" sz="36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4BB8A8-C24A-49D6-AA45-4CE4922AF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861" y="3760546"/>
            <a:ext cx="5963412" cy="282901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BA1D632-870D-D228-93CF-5D567057F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1014761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69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A24BBF2-F473-46D3-DA76-F7FF4222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1014761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1" name="Content Placeholder 4">
            <a:extLst>
              <a:ext uri="{FF2B5EF4-FFF2-40B4-BE49-F238E27FC236}">
                <a16:creationId xmlns:a16="http://schemas.microsoft.com/office/drawing/2014/main" id="{75677F39-8C49-7541-2B47-87BE7356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393589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endParaRPr lang="th-TH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F5153B-DC1D-7AA5-2EC3-BEB2AA8042F7}"/>
              </a:ext>
            </a:extLst>
          </p:cNvPr>
          <p:cNvGrpSpPr/>
          <p:nvPr/>
        </p:nvGrpSpPr>
        <p:grpSpPr>
          <a:xfrm>
            <a:off x="1584101" y="1881810"/>
            <a:ext cx="8518904" cy="4808926"/>
            <a:chOff x="0" y="0"/>
            <a:chExt cx="5010683" cy="246057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F7D2ED1-C20D-BBFD-D5A6-5FD1293B1AE6}"/>
                </a:ext>
              </a:extLst>
            </p:cNvPr>
            <p:cNvGrpSpPr/>
            <p:nvPr/>
          </p:nvGrpSpPr>
          <p:grpSpPr>
            <a:xfrm flipH="1">
              <a:off x="435255" y="47548"/>
              <a:ext cx="295274" cy="646689"/>
              <a:chOff x="0" y="0"/>
              <a:chExt cx="381019" cy="83398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5B1AB76-7348-15D9-A41E-2E6CA5A7ABD5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C74EBFC-16A9-10E2-D68A-D25C69E15298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AD62BE2F-D5DD-E6D2-6CD8-7A6F2E47C6EA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68608666-761C-BB45-40D5-8A77A2A3C03A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ED481E14-77EB-13D1-CA30-3C431B3427DC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3D39990-D860-BB5B-E9C7-B86CD94205F9}"/>
                </a:ext>
              </a:extLst>
            </p:cNvPr>
            <p:cNvSpPr/>
            <p:nvPr/>
          </p:nvSpPr>
          <p:spPr>
            <a:xfrm>
              <a:off x="1068019" y="40233"/>
              <a:ext cx="2714625" cy="20764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AD8380D-566F-9F84-D54D-B8A874F72CE5}"/>
                </a:ext>
              </a:extLst>
            </p:cNvPr>
            <p:cNvGrpSpPr/>
            <p:nvPr/>
          </p:nvGrpSpPr>
          <p:grpSpPr>
            <a:xfrm flipH="1">
              <a:off x="424282" y="1437436"/>
              <a:ext cx="295274" cy="646689"/>
              <a:chOff x="0" y="0"/>
              <a:chExt cx="381019" cy="83398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A9322927-79E5-A0F5-DB4A-9CF9AC435884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ABFEA0E-8138-CB78-8E3C-03BFBDE54035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2E939DE7-FE2B-5F88-84DA-EC0246EC6BA4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DE3024F-6748-8840-FCBB-E4DD588420A9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5A0D633-4A4B-9657-B1A6-0C845A188EB3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F8F0063-9E66-9BB5-6889-13BE061A0AF4}"/>
                </a:ext>
              </a:extLst>
            </p:cNvPr>
            <p:cNvGrpSpPr/>
            <p:nvPr/>
          </p:nvGrpSpPr>
          <p:grpSpPr>
            <a:xfrm flipH="1">
              <a:off x="4217213" y="625449"/>
              <a:ext cx="295274" cy="646689"/>
              <a:chOff x="0" y="0"/>
              <a:chExt cx="381019" cy="833981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E3266E99-E5DF-FE60-F4D7-AF2BC96E2298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C6EB9113-BEF0-7024-89F9-40BF645A47CA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8A10705-CB5C-222E-F9C9-5D8090E7BAAD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B806596-B6DF-FFA9-6EFA-37670E54C7C1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CB41077-B2F9-8B38-0A5F-40A2F76641C9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2A36A01-071B-EC52-B2ED-F40E75D21BD9}"/>
                </a:ext>
              </a:extLst>
            </p:cNvPr>
            <p:cNvSpPr/>
            <p:nvPr/>
          </p:nvSpPr>
          <p:spPr>
            <a:xfrm>
              <a:off x="1419148" y="515722"/>
              <a:ext cx="904875" cy="4751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F561085-D099-CE08-EE64-78CCE88D0DF9}"/>
                </a:ext>
              </a:extLst>
            </p:cNvPr>
            <p:cNvSpPr/>
            <p:nvPr/>
          </p:nvSpPr>
          <p:spPr>
            <a:xfrm>
              <a:off x="1470024" y="1260517"/>
              <a:ext cx="904875" cy="4668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DA49D5-5200-2E96-E841-7B8E99096933}"/>
                </a:ext>
              </a:extLst>
            </p:cNvPr>
            <p:cNvSpPr/>
            <p:nvPr/>
          </p:nvSpPr>
          <p:spPr>
            <a:xfrm>
              <a:off x="2629814" y="874166"/>
              <a:ext cx="904875" cy="4737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50" name="Text Box 69">
              <a:extLst>
                <a:ext uri="{FF2B5EF4-FFF2-40B4-BE49-F238E27FC236}">
                  <a16:creationId xmlns:a16="http://schemas.microsoft.com/office/drawing/2014/main" id="{1E7A784C-F49E-2F44-522C-7DFCB8F52A34}"/>
                </a:ext>
              </a:extLst>
            </p:cNvPr>
            <p:cNvSpPr txBox="1"/>
            <p:nvPr/>
          </p:nvSpPr>
          <p:spPr>
            <a:xfrm>
              <a:off x="95097" y="659683"/>
              <a:ext cx="98869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Student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51" name="Text Box 36">
              <a:extLst>
                <a:ext uri="{FF2B5EF4-FFF2-40B4-BE49-F238E27FC236}">
                  <a16:creationId xmlns:a16="http://schemas.microsoft.com/office/drawing/2014/main" id="{12364535-9F2C-A722-F0F3-6BA1541ACEF5}"/>
                </a:ext>
              </a:extLst>
            </p:cNvPr>
            <p:cNvSpPr txBox="1"/>
            <p:nvPr/>
          </p:nvSpPr>
          <p:spPr>
            <a:xfrm>
              <a:off x="0" y="2045916"/>
              <a:ext cx="1150620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Financial Staff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52" name="Text Box 37">
              <a:extLst>
                <a:ext uri="{FF2B5EF4-FFF2-40B4-BE49-F238E27FC236}">
                  <a16:creationId xmlns:a16="http://schemas.microsoft.com/office/drawing/2014/main" id="{630A8DF6-DF8C-1DB5-C497-9CAB97D868B9}"/>
                </a:ext>
              </a:extLst>
            </p:cNvPr>
            <p:cNvSpPr txBox="1"/>
            <p:nvPr/>
          </p:nvSpPr>
          <p:spPr>
            <a:xfrm>
              <a:off x="3781958" y="1216371"/>
              <a:ext cx="122872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Registration Staff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53" name="Text Box 38">
              <a:extLst>
                <a:ext uri="{FF2B5EF4-FFF2-40B4-BE49-F238E27FC236}">
                  <a16:creationId xmlns:a16="http://schemas.microsoft.com/office/drawing/2014/main" id="{564C3794-B278-E054-0E71-3325430CB0B2}"/>
                </a:ext>
              </a:extLst>
            </p:cNvPr>
            <p:cNvSpPr txBox="1"/>
            <p:nvPr/>
          </p:nvSpPr>
          <p:spPr>
            <a:xfrm>
              <a:off x="1331366" y="629107"/>
              <a:ext cx="109537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Register Course</a:t>
              </a:r>
              <a:endParaRPr lang="en-US" sz="14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54" name="Text Box 39">
              <a:extLst>
                <a:ext uri="{FF2B5EF4-FFF2-40B4-BE49-F238E27FC236}">
                  <a16:creationId xmlns:a16="http://schemas.microsoft.com/office/drawing/2014/main" id="{BD32EC70-F517-4B17-B5CD-E43A9AE701D3}"/>
                </a:ext>
              </a:extLst>
            </p:cNvPr>
            <p:cNvSpPr txBox="1"/>
            <p:nvPr/>
          </p:nvSpPr>
          <p:spPr>
            <a:xfrm>
              <a:off x="2523744" y="991209"/>
              <a:ext cx="112204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Checkout Course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55" name="Text Box 40">
              <a:extLst>
                <a:ext uri="{FF2B5EF4-FFF2-40B4-BE49-F238E27FC236}">
                  <a16:creationId xmlns:a16="http://schemas.microsoft.com/office/drawing/2014/main" id="{1D34C3E8-E3B9-396A-9364-344ED4A1B5D4}"/>
                </a:ext>
              </a:extLst>
            </p:cNvPr>
            <p:cNvSpPr txBox="1"/>
            <p:nvPr/>
          </p:nvSpPr>
          <p:spPr>
            <a:xfrm>
              <a:off x="1411833" y="1419148"/>
              <a:ext cx="98869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Record Billing</a:t>
              </a:r>
              <a:endParaRPr lang="en-US" sz="14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56" name="Text Box 41">
              <a:extLst>
                <a:ext uri="{FF2B5EF4-FFF2-40B4-BE49-F238E27FC236}">
                  <a16:creationId xmlns:a16="http://schemas.microsoft.com/office/drawing/2014/main" id="{6F3CEC91-692C-26A7-B9A6-59CE35766A1E}"/>
                </a:ext>
              </a:extLst>
            </p:cNvPr>
            <p:cNvSpPr txBox="1"/>
            <p:nvPr/>
          </p:nvSpPr>
          <p:spPr>
            <a:xfrm>
              <a:off x="1638604" y="0"/>
              <a:ext cx="1733550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b="1" dirty="0">
                  <a:solidFill>
                    <a:srgbClr val="FF0000"/>
                  </a:solidFill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Registration System</a:t>
              </a:r>
              <a:endParaRPr lang="en-US" sz="14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12553CB-9365-D714-5ACE-26FB42A4F751}"/>
                </a:ext>
              </a:extLst>
            </p:cNvPr>
            <p:cNvCxnSpPr>
              <a:cxnSpLocks/>
            </p:cNvCxnSpPr>
            <p:nvPr/>
          </p:nvCxnSpPr>
          <p:spPr>
            <a:xfrm>
              <a:off x="801014" y="402336"/>
              <a:ext cx="598155" cy="3412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6ADC84F-59C9-8E31-3A22-DE88964D3F85}"/>
                </a:ext>
              </a:extLst>
            </p:cNvPr>
            <p:cNvCxnSpPr/>
            <p:nvPr/>
          </p:nvCxnSpPr>
          <p:spPr>
            <a:xfrm flipH="1" flipV="1">
              <a:off x="2278684" y="680313"/>
              <a:ext cx="1858061" cy="2494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72DFF5E-B2CB-68A4-99D8-AC9CFF5DE7E9}"/>
                </a:ext>
              </a:extLst>
            </p:cNvPr>
            <p:cNvCxnSpPr/>
            <p:nvPr/>
          </p:nvCxnSpPr>
          <p:spPr>
            <a:xfrm>
              <a:off x="801014" y="402336"/>
              <a:ext cx="654380" cy="10899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42E1C86-893D-4600-8F90-0AFDB4FFCFF6}"/>
                </a:ext>
              </a:extLst>
            </p:cNvPr>
            <p:cNvCxnSpPr/>
            <p:nvPr/>
          </p:nvCxnSpPr>
          <p:spPr>
            <a:xfrm flipH="1">
              <a:off x="815644" y="1492300"/>
              <a:ext cx="643738" cy="3002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7248423-946C-92E4-EFB8-ED717803F616}"/>
                </a:ext>
              </a:extLst>
            </p:cNvPr>
            <p:cNvCxnSpPr/>
            <p:nvPr/>
          </p:nvCxnSpPr>
          <p:spPr>
            <a:xfrm flipV="1">
              <a:off x="3533241" y="932688"/>
              <a:ext cx="609371" cy="1953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995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671"/>
            <a:ext cx="10515600" cy="903249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87" y="1837204"/>
            <a:ext cx="10515600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ที่มีปฏิสัมพันธ์กับ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นั้นโดยตรง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ค้นหาและสร้างความสัมพันธ์ระหว่าง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(ถ้ามี) แล้วเพิ่มเติม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ใหม่ซึ่งอาจเป็น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Included Use Case, Extending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ที่เพิ่มเติมจาก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Base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ที่มีอยู่แล้ว หรือจะเพิ่ม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Base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ใหม่ก็ได้ (ถ้ามี)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5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692"/>
            <a:ext cx="11353800" cy="39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ต้องไม่มี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ใดเลยที่ไม่มีปฏิสัมพันธ์กับ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ต้องไม่มี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ใดเลยที่ไม่มีปฏิสัมพันธ์กับ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ทุกตัวต้องมีปฏิสัมพันธ์อย่างใดอย่างหนึ่งกับ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ตัวอื่น ๆ เสมอ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เขียนคำอธิบายแต่ละ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จนครบถ้วน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18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5662E47-AE13-AEA8-996A-C66354F28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671"/>
            <a:ext cx="10515600" cy="903249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2931166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863"/>
            <a:ext cx="10515600" cy="914400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ข้อแนะนำในการสร้าง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402229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ใช้เพื่อแสดงให้เห็นถึงข้อมูลความต้องการของผู้ใช้ระบบเท่านั้น 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อาจมีความละเอียดมากหรือน้อยก็ได้ 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ให้ตระหนักอยู่เสมอว่า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โดยส่วนใหญ่จะไม่แสดงให้เห็นถึงการทำงานในระดับการจัดการข้อมูลในฐานข้อมูล</a:t>
            </a:r>
          </a:p>
          <a:p>
            <a:pPr algn="thaiDist"/>
            <a:endParaRPr lang="en-US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34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จากข้อ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สิ่งที่ควรนำมาแสดงใน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หน้าที่หลัก ๆ หรือหน้าที่ที่เป็นจุดเด่นของระบบที่ผู้ใช้งานต้องการให้ระบบกระทำได้อย่างแท้จริงเท่านั้น 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จากข้อ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คำว่า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หน้าที่หลักหรือหน้าที่ที่เป็นจุดเด่นของระบบ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”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ในที่นี้หมายถึง หน้าที่ที่ระบบจะต้องกระทำ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(System Operate)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ตามความต้องการของผู้ใช้ ไม่ใช่หน้าที่ที่ผู้ใช้จะต้องกระทำ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(Human Operate)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อันเนื่องจากการทำงานของระบบ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155F8F-3232-7364-DE8B-18025609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863"/>
            <a:ext cx="10515600" cy="914400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ข้อแนะนำในการสร้าง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4112898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836342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การเขียนคำอธิบาย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994"/>
            <a:ext cx="10515600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Main Flow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ลำดับกิจกรรม เมื่อ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ดำเนินกิจกรรมตามปกติ โดยการเขียนคำอธิบายในลักษณะเป็นย่อหน้า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(Paragraph)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Main Flow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จะต้องมีเพียงหนึ่งเดียวเท่านั้น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Exceptional Flow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ลำดับกิจกรรม เมื่อ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ดำเนินกิจกรรมผิดจากปกติ โดยสามารถมีมากกว่า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 Flow  </a:t>
            </a:r>
          </a:p>
          <a:p>
            <a:pPr algn="thaiDist"/>
            <a:endParaRPr lang="en-US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86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solidFill>
            <a:srgbClr val="FF66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จบการนำเสนอ</a:t>
            </a:r>
            <a:endParaRPr lang="en-US" sz="72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1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AAFA42-FBD3-40F7-B9D7-78D97115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01" y="1577490"/>
            <a:ext cx="11179997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</a:t>
            </a:r>
            <a:r>
              <a:rPr lang="en-US" sz="6600" b="1" kern="1200" dirty="0">
                <a:solidFill>
                  <a:srgbClr val="FF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6 Use Case Diagram</a:t>
            </a:r>
            <a:endParaRPr lang="en-US" sz="6600" kern="1200" dirty="0">
              <a:solidFill>
                <a:srgbClr val="FF66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7876"/>
            <a:ext cx="10515600" cy="938330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692"/>
            <a:ext cx="10515600" cy="39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Use Case Diagram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ข้อแนะนำในการสร้าง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การเขียนคำอธิบาย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ของระบบการลงทะเบียนของนักศึกษา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2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974"/>
            <a:ext cx="10515600" cy="858644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902"/>
            <a:ext cx="10515600" cy="3935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อธิบายวิธีการออกแบบการทำงานได้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อธิบายสัญลักษณ์ทั่วไปของ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UML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อธิบายวัตถุประสงค์ของ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อธิบายวิธีการสร้างแผนภาพ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ประยุกต์การออกแบบ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Operation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และแผนภาพ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6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066"/>
            <a:ext cx="10515600" cy="925551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0" y="1703389"/>
            <a:ext cx="11160512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แสดงความรู้เกี่ยวกับการออกแบบ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Operation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และแผนภาพ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แสดงความรู้เกี่ยวกับการสร้างแผนภาพ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ปฏิบัติการสร้าง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	</a:t>
            </a:r>
          </a:p>
          <a:p>
            <a:pPr algn="thaiDist"/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6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411"/>
            <a:ext cx="10515600" cy="970156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355"/>
            <a:ext cx="10515600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เป็นแผนภาพที่ใช้แสดงให้ทราบว่าระบบทำงานหรือมีหน้าที่ใดบ้าง โดยมีสัญลักษณ์รูปวงรีแทน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และสัญลักษณ์รูปคน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Stick Man Icon)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แทน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สำหรับชื่อ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 ให้ใช้คำกริยาหรือกริยาวลี (คำกริยามีกรรมมารองรับ) </a:t>
            </a:r>
          </a:p>
        </p:txBody>
      </p:sp>
    </p:spTree>
    <p:extLst>
      <p:ext uri="{BB962C8B-B14F-4D97-AF65-F5344CB8AC3E}">
        <p14:creationId xmlns:p14="http://schemas.microsoft.com/office/powerpoint/2010/main" val="203549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393589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endParaRPr lang="th-TH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DA2129-4C01-4ACB-A130-E75720C77A8C}"/>
              </a:ext>
            </a:extLst>
          </p:cNvPr>
          <p:cNvGrpSpPr/>
          <p:nvPr/>
        </p:nvGrpSpPr>
        <p:grpSpPr>
          <a:xfrm>
            <a:off x="1584101" y="1881810"/>
            <a:ext cx="8518904" cy="4808926"/>
            <a:chOff x="0" y="0"/>
            <a:chExt cx="5010683" cy="24605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0539EA1-9451-48E7-9021-44014D584739}"/>
                </a:ext>
              </a:extLst>
            </p:cNvPr>
            <p:cNvGrpSpPr/>
            <p:nvPr/>
          </p:nvGrpSpPr>
          <p:grpSpPr>
            <a:xfrm flipH="1">
              <a:off x="435255" y="47548"/>
              <a:ext cx="295274" cy="646689"/>
              <a:chOff x="0" y="0"/>
              <a:chExt cx="381019" cy="833981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2E77F2B7-266D-4951-B7B2-DB22021D67EA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D8A978A-6A9D-4C2C-87DE-5184CBB4ED02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2604232-E6E4-41D1-AF38-DCF22752D2F5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B2A416F8-80D1-4891-80FE-F650470DB40F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D5B9C30-776D-4F48-8E3F-B420F392BC49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3F76E7-975C-4AED-8D64-2EBBE9FF1741}"/>
                </a:ext>
              </a:extLst>
            </p:cNvPr>
            <p:cNvSpPr/>
            <p:nvPr/>
          </p:nvSpPr>
          <p:spPr>
            <a:xfrm>
              <a:off x="1068019" y="40233"/>
              <a:ext cx="2714625" cy="20764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E509FBE-0F11-4FD2-9A95-AD5EAB065095}"/>
                </a:ext>
              </a:extLst>
            </p:cNvPr>
            <p:cNvGrpSpPr/>
            <p:nvPr/>
          </p:nvGrpSpPr>
          <p:grpSpPr>
            <a:xfrm flipH="1">
              <a:off x="424282" y="1437436"/>
              <a:ext cx="295274" cy="646689"/>
              <a:chOff x="0" y="0"/>
              <a:chExt cx="381019" cy="83398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CC36BFD1-64A6-4218-B1D2-0FF2BD46F624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4AD827C-01CD-45C1-957E-34293DB79DBF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384A0BCF-1007-4937-B5F4-36E83505DA11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09215D3-4440-490E-8A05-4C02A110D8F3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774DA5BE-F7FA-4E2E-8E73-25062881892C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DA80E2F-6322-4237-8068-7B248B700361}"/>
                </a:ext>
              </a:extLst>
            </p:cNvPr>
            <p:cNvGrpSpPr/>
            <p:nvPr/>
          </p:nvGrpSpPr>
          <p:grpSpPr>
            <a:xfrm flipH="1">
              <a:off x="4217213" y="625449"/>
              <a:ext cx="295274" cy="646689"/>
              <a:chOff x="0" y="0"/>
              <a:chExt cx="381019" cy="833981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D1EB45B-0619-44D5-8475-6200D05AC8C2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E1A8B15-595E-4679-A2DC-98626DD3A1E9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6B9E2BD-3A70-4F08-8C7C-CE964185E888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5A169AF1-1C53-4AD3-A82F-1E11EB2708A9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AC12843-7385-468E-97B1-51F775AE0D0E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3A1E36-36D1-4AE5-B59C-F5CF83C1F7F7}"/>
                </a:ext>
              </a:extLst>
            </p:cNvPr>
            <p:cNvSpPr/>
            <p:nvPr/>
          </p:nvSpPr>
          <p:spPr>
            <a:xfrm>
              <a:off x="1419148" y="515722"/>
              <a:ext cx="904875" cy="4751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6FBB16B-DD4A-46F5-BE31-226605554231}"/>
                </a:ext>
              </a:extLst>
            </p:cNvPr>
            <p:cNvSpPr/>
            <p:nvPr/>
          </p:nvSpPr>
          <p:spPr>
            <a:xfrm>
              <a:off x="1470024" y="1260517"/>
              <a:ext cx="904875" cy="4668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C9B8F97-D401-4E3B-A570-235F84B52EE9}"/>
                </a:ext>
              </a:extLst>
            </p:cNvPr>
            <p:cNvSpPr/>
            <p:nvPr/>
          </p:nvSpPr>
          <p:spPr>
            <a:xfrm>
              <a:off x="2629814" y="874166"/>
              <a:ext cx="904875" cy="4737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3" name="Text Box 69">
              <a:extLst>
                <a:ext uri="{FF2B5EF4-FFF2-40B4-BE49-F238E27FC236}">
                  <a16:creationId xmlns:a16="http://schemas.microsoft.com/office/drawing/2014/main" id="{76769E1C-9F33-4F4B-8A32-A981CF0AFFA1}"/>
                </a:ext>
              </a:extLst>
            </p:cNvPr>
            <p:cNvSpPr txBox="1"/>
            <p:nvPr/>
          </p:nvSpPr>
          <p:spPr>
            <a:xfrm>
              <a:off x="95097" y="659683"/>
              <a:ext cx="98869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Student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4" name="Text Box 36">
              <a:extLst>
                <a:ext uri="{FF2B5EF4-FFF2-40B4-BE49-F238E27FC236}">
                  <a16:creationId xmlns:a16="http://schemas.microsoft.com/office/drawing/2014/main" id="{3096804A-DD3F-4613-95B0-C7A22AED11B8}"/>
                </a:ext>
              </a:extLst>
            </p:cNvPr>
            <p:cNvSpPr txBox="1"/>
            <p:nvPr/>
          </p:nvSpPr>
          <p:spPr>
            <a:xfrm>
              <a:off x="0" y="2045916"/>
              <a:ext cx="1150620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Financial Staff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5" name="Text Box 37">
              <a:extLst>
                <a:ext uri="{FF2B5EF4-FFF2-40B4-BE49-F238E27FC236}">
                  <a16:creationId xmlns:a16="http://schemas.microsoft.com/office/drawing/2014/main" id="{87B0CF28-83FA-4D15-8756-E4E887172C9A}"/>
                </a:ext>
              </a:extLst>
            </p:cNvPr>
            <p:cNvSpPr txBox="1"/>
            <p:nvPr/>
          </p:nvSpPr>
          <p:spPr>
            <a:xfrm>
              <a:off x="3781958" y="1216371"/>
              <a:ext cx="122872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Registration Staff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6" name="Text Box 38">
              <a:extLst>
                <a:ext uri="{FF2B5EF4-FFF2-40B4-BE49-F238E27FC236}">
                  <a16:creationId xmlns:a16="http://schemas.microsoft.com/office/drawing/2014/main" id="{809B8E11-2F8A-4F54-9B53-B9CB65726F6A}"/>
                </a:ext>
              </a:extLst>
            </p:cNvPr>
            <p:cNvSpPr txBox="1"/>
            <p:nvPr/>
          </p:nvSpPr>
          <p:spPr>
            <a:xfrm>
              <a:off x="1331366" y="629107"/>
              <a:ext cx="109537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Register Course</a:t>
              </a:r>
              <a:endParaRPr lang="en-US" sz="14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7" name="Text Box 39">
              <a:extLst>
                <a:ext uri="{FF2B5EF4-FFF2-40B4-BE49-F238E27FC236}">
                  <a16:creationId xmlns:a16="http://schemas.microsoft.com/office/drawing/2014/main" id="{B59784EA-305A-4A34-AB56-F237BE53352D}"/>
                </a:ext>
              </a:extLst>
            </p:cNvPr>
            <p:cNvSpPr txBox="1"/>
            <p:nvPr/>
          </p:nvSpPr>
          <p:spPr>
            <a:xfrm>
              <a:off x="2523744" y="991209"/>
              <a:ext cx="112204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Checkout Course</a:t>
              </a:r>
              <a:endParaRPr lang="en-US" sz="1400" b="1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8" name="Text Box 40">
              <a:extLst>
                <a:ext uri="{FF2B5EF4-FFF2-40B4-BE49-F238E27FC236}">
                  <a16:creationId xmlns:a16="http://schemas.microsoft.com/office/drawing/2014/main" id="{E9962C21-2555-4D58-A822-1668322BE190}"/>
                </a:ext>
              </a:extLst>
            </p:cNvPr>
            <p:cNvSpPr txBox="1"/>
            <p:nvPr/>
          </p:nvSpPr>
          <p:spPr>
            <a:xfrm>
              <a:off x="1411833" y="1419148"/>
              <a:ext cx="98869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Record Billing</a:t>
              </a:r>
              <a:endParaRPr lang="en-US" sz="14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9" name="Text Box 41">
              <a:extLst>
                <a:ext uri="{FF2B5EF4-FFF2-40B4-BE49-F238E27FC236}">
                  <a16:creationId xmlns:a16="http://schemas.microsoft.com/office/drawing/2014/main" id="{1440B4CF-6EB8-4E89-B8DD-E4B29D353663}"/>
                </a:ext>
              </a:extLst>
            </p:cNvPr>
            <p:cNvSpPr txBox="1"/>
            <p:nvPr/>
          </p:nvSpPr>
          <p:spPr>
            <a:xfrm>
              <a:off x="1638604" y="0"/>
              <a:ext cx="1733550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b="1" dirty="0">
                  <a:solidFill>
                    <a:srgbClr val="FF0000"/>
                  </a:solidFill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Registration System</a:t>
              </a:r>
              <a:endParaRPr lang="en-US" sz="14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CADC7FD-B182-4006-8291-9BF4DE7D39BD}"/>
                </a:ext>
              </a:extLst>
            </p:cNvPr>
            <p:cNvCxnSpPr>
              <a:cxnSpLocks/>
            </p:cNvCxnSpPr>
            <p:nvPr/>
          </p:nvCxnSpPr>
          <p:spPr>
            <a:xfrm>
              <a:off x="801014" y="402336"/>
              <a:ext cx="598155" cy="3412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C508815-E165-473A-A206-04D9611785F1}"/>
                </a:ext>
              </a:extLst>
            </p:cNvPr>
            <p:cNvCxnSpPr/>
            <p:nvPr/>
          </p:nvCxnSpPr>
          <p:spPr>
            <a:xfrm flipH="1" flipV="1">
              <a:off x="2278684" y="680313"/>
              <a:ext cx="1858061" cy="2494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DB1BBD-199E-48DB-A7DC-0032E04115CE}"/>
                </a:ext>
              </a:extLst>
            </p:cNvPr>
            <p:cNvCxnSpPr/>
            <p:nvPr/>
          </p:nvCxnSpPr>
          <p:spPr>
            <a:xfrm>
              <a:off x="801014" y="402336"/>
              <a:ext cx="654380" cy="10899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651C8EE-27C8-446D-9494-F06711633748}"/>
                </a:ext>
              </a:extLst>
            </p:cNvPr>
            <p:cNvCxnSpPr/>
            <p:nvPr/>
          </p:nvCxnSpPr>
          <p:spPr>
            <a:xfrm flipH="1">
              <a:off x="815644" y="1492300"/>
              <a:ext cx="643738" cy="3002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29141B8-03F3-416A-85C8-F26E81475806}"/>
                </a:ext>
              </a:extLst>
            </p:cNvPr>
            <p:cNvCxnSpPr/>
            <p:nvPr/>
          </p:nvCxnSpPr>
          <p:spPr>
            <a:xfrm flipV="1">
              <a:off x="3533241" y="932688"/>
              <a:ext cx="609371" cy="1953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FA3D3FC7-3ACA-A6F2-CB55-FEE95F974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411"/>
            <a:ext cx="10515600" cy="970156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215445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468"/>
            <a:ext cx="10515600" cy="1078609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402229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หน้าที่ที่ระบบต้องกระทำใช้สัญลักษณ์รูปวงรี พร้อมทั้งเขียนชื่อ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Name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ซึ่งต้องใช้คำกริยาหรือกริยาวลีก็ได้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E3E372F-5501-4185-AE50-60F6112D4BD0}"/>
              </a:ext>
            </a:extLst>
          </p:cNvPr>
          <p:cNvSpPr/>
          <p:nvPr/>
        </p:nvSpPr>
        <p:spPr>
          <a:xfrm>
            <a:off x="3389806" y="3429000"/>
            <a:ext cx="3192407" cy="1971098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 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Use Case Name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P SUAN DUSIT" panose="02000000000000000000" pitchFamily="2" charset="0"/>
              <a:ea typeface="Calibri" panose="020F0502020204030204" pitchFamily="34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1014761"/>
          </a:xfrm>
          <a:solidFill>
            <a:srgbClr val="FF660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สัญลักษณ์ความสัมพันธ์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902"/>
            <a:ext cx="10515600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Actor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ผู้เกี่ยวข้องกับระบบ ซึ่งรวมทั้ง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Primary Actor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Stakeholder Actor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ที่เป็นมนุษย์ ในที่นี้จะใช้สัญลักษณ์รูปคน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(Stick Man Icon)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เหมือนกัน พร้อมทั้งเขียนชื่อ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ไว้ด้านล่างของสัญลักษณ์ด้วย </a:t>
            </a:r>
          </a:p>
          <a:p>
            <a:pPr algn="thaiDist"/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14FD91-EA0E-427B-901A-9EFDC903C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878" y="3624148"/>
            <a:ext cx="7589878" cy="262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82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644</TotalTime>
  <Words>909</Words>
  <Application>Microsoft Office PowerPoint</Application>
  <PresentationFormat>Widescreen</PresentationFormat>
  <Paragraphs>85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SP SUAN DUSIT</vt:lpstr>
      <vt:lpstr>Clarity</vt:lpstr>
      <vt:lpstr>Office Theme</vt:lpstr>
      <vt:lpstr>วิชา  การวิเคราะห์และออกแบบเชิงวัตถุ</vt:lpstr>
      <vt:lpstr>หน่วยที่ 6 Use Case Diagram</vt:lpstr>
      <vt:lpstr>สาระการเรียนรู้</vt:lpstr>
      <vt:lpstr>จุดประสงค์การเรียนรู้</vt:lpstr>
      <vt:lpstr>สมรรถนะการเรียนรู้</vt:lpstr>
      <vt:lpstr>Use Case Diagram</vt:lpstr>
      <vt:lpstr>Use Case Diagram</vt:lpstr>
      <vt:lpstr>สัญลักษณ์ความสัมพันธ์</vt:lpstr>
      <vt:lpstr>สัญลักษณ์ความสัมพันธ์</vt:lpstr>
      <vt:lpstr>สัญลักษณ์ความสัมพันธ์</vt:lpstr>
      <vt:lpstr>สัญลักษณ์ความสัมพันธ์</vt:lpstr>
      <vt:lpstr>สัญลักษณ์ความสัมพันธ์</vt:lpstr>
      <vt:lpstr>สัญลักษณ์ความสัมพันธ์</vt:lpstr>
      <vt:lpstr>การสร้าง Use Case Diagram</vt:lpstr>
      <vt:lpstr>การสร้าง Use Case Diagram</vt:lpstr>
      <vt:lpstr>ข้อแนะนำในการสร้าง Use Case Diagram</vt:lpstr>
      <vt:lpstr>ข้อแนะนำในการสร้าง Use Case Diagram</vt:lpstr>
      <vt:lpstr>การเขียนคำอธิบาย Use Case</vt:lpstr>
      <vt:lpstr>จบการนำเสนอ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 ขั้นตอนการพัฒนาระบบสารสนเทศ</dc:title>
  <dc:creator>admin</dc:creator>
  <cp:lastModifiedBy>Juthawut Chantaramalee</cp:lastModifiedBy>
  <cp:revision>79</cp:revision>
  <dcterms:created xsi:type="dcterms:W3CDTF">2020-06-06T01:29:01Z</dcterms:created>
  <dcterms:modified xsi:type="dcterms:W3CDTF">2022-12-19T08:51:58Z</dcterms:modified>
</cp:coreProperties>
</file>