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21"/>
  </p:notesMasterIdLst>
  <p:sldIdLst>
    <p:sldId id="476" r:id="rId3"/>
    <p:sldId id="256" r:id="rId4"/>
    <p:sldId id="406" r:id="rId5"/>
    <p:sldId id="475" r:id="rId6"/>
    <p:sldId id="407" r:id="rId7"/>
    <p:sldId id="408" r:id="rId8"/>
    <p:sldId id="404" r:id="rId9"/>
    <p:sldId id="405" r:id="rId10"/>
    <p:sldId id="409" r:id="rId11"/>
    <p:sldId id="410" r:id="rId12"/>
    <p:sldId id="411" r:id="rId13"/>
    <p:sldId id="412" r:id="rId14"/>
    <p:sldId id="413" r:id="rId15"/>
    <p:sldId id="414" r:id="rId16"/>
    <p:sldId id="415" r:id="rId17"/>
    <p:sldId id="416" r:id="rId18"/>
    <p:sldId id="417" r:id="rId19"/>
    <p:sldId id="477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993" autoAdjust="0"/>
    <p:restoredTop sz="89244" autoAdjust="0"/>
  </p:normalViewPr>
  <p:slideViewPr>
    <p:cSldViewPr snapToGrid="0">
      <p:cViewPr varScale="1">
        <p:scale>
          <a:sx n="86" d="100"/>
          <a:sy n="86" d="100"/>
        </p:scale>
        <p:origin x="1152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757978-32BE-44A8-BE54-6EAC732BC625}" type="datetimeFigureOut">
              <a:rPr lang="en-US" smtClean="0"/>
              <a:t>1/2/2023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C0227C-44CB-47D0-A20B-B842CA612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308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b="1" dirty="0"/>
              <a:t>วิชา  การวิเคราะห์และออกแบบเชิงวัตถุ (</a:t>
            </a:r>
            <a:r>
              <a:rPr lang="th-TH" sz="1200" b="1" dirty="0">
                <a:solidFill>
                  <a:srgbClr val="002060"/>
                </a:solidFill>
              </a:rPr>
              <a:t>ศิวัช  กาญจนชุม)</a:t>
            </a:r>
            <a:endParaRPr lang="en-US" sz="1200" b="1" dirty="0">
              <a:solidFill>
                <a:srgbClr val="00206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C0227C-44CB-47D0-A20B-B842CA612E1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7159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b="1" dirty="0"/>
              <a:t>วิชา  การวิเคราะห์และออกแบบเชิงวัตถุ (</a:t>
            </a:r>
            <a:r>
              <a:rPr lang="th-TH" sz="1200" b="1" dirty="0">
                <a:solidFill>
                  <a:srgbClr val="002060"/>
                </a:solidFill>
              </a:rPr>
              <a:t>ศิวัช  กาญจนชุม)</a:t>
            </a:r>
            <a:endParaRPr lang="en-US" sz="1200" b="1" dirty="0">
              <a:solidFill>
                <a:srgbClr val="00206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C0227C-44CB-47D0-A20B-B842CA612E1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6708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1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647F-019A-4E11-A978-F4AFEBA3E173}" type="datetimeFigureOut">
              <a:rPr lang="en-US" smtClean="0"/>
              <a:t>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98520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647F-019A-4E11-A978-F4AFEBA3E173}" type="datetimeFigureOut">
              <a:rPr lang="en-US" smtClean="0"/>
              <a:t>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647F-019A-4E11-A978-F4AFEBA3E173}" type="datetimeFigureOut">
              <a:rPr lang="en-US" smtClean="0"/>
              <a:t>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931B3-6480-4387-A2B1-B2ADFA6F6A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B919D4-EF32-4D0D-B278-19F88F84E2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F9A0C6-B4AB-4C23-9E64-F4AC98A22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647F-019A-4E11-A978-F4AFEBA3E173}" type="datetimeFigureOut">
              <a:rPr lang="en-US" smtClean="0"/>
              <a:t>1/2/2023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C2C453-76A1-4315-83B9-7EB3C2F28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72C5B7-B7B1-41ED-96ED-6348B34CB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6261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BF4DF-A933-4423-9E59-4E5AB2423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14B56E-9DDC-41DB-A46A-F97A7E8DBF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2AE320-7CD4-416A-B475-4F3FBF3EF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647F-019A-4E11-A978-F4AFEBA3E173}" type="datetimeFigureOut">
              <a:rPr lang="en-US" smtClean="0"/>
              <a:t>1/2/2023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76A209-41C2-423D-830D-19A5C6FAA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9E9CCC-25FF-4D35-ACC2-327C97E42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483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72B59-C04A-4F8B-B283-80A65A944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3C69FA-AE8C-4457-B6B9-6DBF422E57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32424D-1D3B-4C7A-BEAC-6A9E94C61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647F-019A-4E11-A978-F4AFEBA3E173}" type="datetimeFigureOut">
              <a:rPr lang="en-US" smtClean="0"/>
              <a:t>1/2/2023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505A63-B025-4EA8-98E8-44652C68E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72FE8D-A607-4155-A2FA-E2982F9D5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1067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CA14E-7709-476E-BD13-C51D04793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93A079-5A59-4C13-9556-FDE1F3FA71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ACD99C-F859-4627-9F98-39A3225925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ACC0DF-31C3-465A-BA9D-B4E4909FF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647F-019A-4E11-A978-F4AFEBA3E173}" type="datetimeFigureOut">
              <a:rPr lang="en-US" smtClean="0"/>
              <a:t>1/2/2023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0C4593-25E1-4A21-8991-7EDD09887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D94C16-291B-4FB0-B66B-56BCC7381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9876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CD9FD-3063-459C-9E75-478D95935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AD89DD-B2CD-4433-906E-EE6E891115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DCAFCE-CE55-4529-B060-574E5BDD05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5A8E03-F9F3-436F-B9E6-A52CCA124C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A094DC-353C-463B-8EEC-8CDEB31CEB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702F3C-D1F5-4007-A60A-6B2B3E3C3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647F-019A-4E11-A978-F4AFEBA3E173}" type="datetimeFigureOut">
              <a:rPr lang="en-US" smtClean="0"/>
              <a:t>1/2/2023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AB48E1-45D1-446C-B74D-C43EF64A8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2ECFFE-A9C4-4A1A-8DF5-BDDE26B02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9791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E7DAF-9C8D-45AA-A5FA-0078073AF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8561E1-3200-427F-B4B1-BCD80EEF6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647F-019A-4E11-A978-F4AFEBA3E173}" type="datetimeFigureOut">
              <a:rPr lang="en-US" smtClean="0"/>
              <a:t>1/2/2023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010070-A740-4E1E-B7F2-8CFE219FE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BCD8CE-8A29-4A88-98C5-FDE8745C7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329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DAC62A-2C19-4086-9434-C3EA38836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647F-019A-4E11-A978-F4AFEBA3E173}" type="datetimeFigureOut">
              <a:rPr lang="en-US" smtClean="0"/>
              <a:t>1/2/2023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4FAA35-6996-4131-913E-B0D9956FB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B38D4C-6FAD-4681-B4CD-222F8CDF5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3212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48246-5624-4FDB-9FD4-85C330E37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DF6D0F-4C0A-4C67-A0D9-033948C6BA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6ACBB0-2C5E-47CB-8EB7-49BAF49C72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DF761E-C7BF-4F4D-9963-4E18E514B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647F-019A-4E11-A978-F4AFEBA3E173}" type="datetimeFigureOut">
              <a:rPr lang="en-US" smtClean="0"/>
              <a:t>1/2/2023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61DB55-52C4-42E0-9F5D-89E827D98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E043B6-75AD-4965-B66F-B5A2501EB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775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647F-019A-4E11-A978-F4AFEBA3E173}" type="datetimeFigureOut">
              <a:rPr lang="en-US" smtClean="0"/>
              <a:t>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71210-47DF-4CBD-8730-D03B203B7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61DAB7-36A1-4EF4-BB7C-D91654635A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BDB75D-96DE-4C96-A917-C2DD802672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BADF10-970D-4C17-9679-209A74CA3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647F-019A-4E11-A978-F4AFEBA3E173}" type="datetimeFigureOut">
              <a:rPr lang="en-US" smtClean="0"/>
              <a:t>1/2/2023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6DF280-96E5-4EBA-B50D-D46DACDC5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8E7B8B-E6D4-406A-B7AE-4B9000BE2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3043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947DD-2E4E-4490-A244-FC361117E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26903F-3DDB-40CF-BE54-F1709AA02F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E100B8-747F-494C-B26F-A6583D3CE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647F-019A-4E11-A978-F4AFEBA3E173}" type="datetimeFigureOut">
              <a:rPr lang="en-US" smtClean="0"/>
              <a:t>1/2/2023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FB204D-563E-467A-8863-E2AC847CB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072298-2E07-4EBE-8009-C6FA22C45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7892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09F6EE-4722-452A-B1BC-34BCB935B4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75C600-5836-41A1-9E88-0F765CFF2D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31AC2C-96D6-4487-95CB-080CB13CD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647F-019A-4E11-A978-F4AFEBA3E173}" type="datetimeFigureOut">
              <a:rPr lang="en-US" smtClean="0"/>
              <a:t>1/2/2023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43882D-AF80-4EDD-9ED4-BDB5F9B06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8F9634-859E-4C42-9E6A-A38B3A8DA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251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5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647F-019A-4E11-A978-F4AFEBA3E173}" type="datetimeFigureOut">
              <a:rPr lang="en-US" smtClean="0"/>
              <a:t>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975360" y="4599432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647F-019A-4E11-A978-F4AFEBA3E173}" type="datetimeFigureOut">
              <a:rPr lang="en-US" smtClean="0"/>
              <a:t>1/2/2023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647F-019A-4E11-A978-F4AFEBA3E173}" type="datetimeFigureOut">
              <a:rPr lang="en-US" smtClean="0"/>
              <a:t>1/2/2023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41949" y="4045691"/>
            <a:ext cx="4709160" cy="105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647F-019A-4E11-A978-F4AFEBA3E173}" type="datetimeFigureOut">
              <a:rPr lang="en-US" smtClean="0"/>
              <a:t>1/2/2023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647F-019A-4E11-A978-F4AFEBA3E173}" type="datetimeFigureOut">
              <a:rPr lang="en-US" smtClean="0"/>
              <a:t>1/2/2023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3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647F-019A-4E11-A978-F4AFEBA3E173}" type="datetimeFigureOut">
              <a:rPr lang="en-US" smtClean="0"/>
              <a:t>1/2/2023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12152" y="3579942"/>
            <a:ext cx="557784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480"/>
            <a:ext cx="285690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647F-019A-4E11-A978-F4AFEBA3E173}" type="datetimeFigureOut">
              <a:rPr lang="en-US" smtClean="0"/>
              <a:t>1/2/2023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842647F-019A-4E11-A978-F4AFEBA3E173}" type="datetimeFigureOut">
              <a:rPr lang="en-US" smtClean="0"/>
              <a:t>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D201CB-15F5-45E0-BE15-D4DDA3CBD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CD4E40-38DA-49F0-A984-29A9B228A2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116792-DA95-4B55-A46D-5836C44B7A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2647F-019A-4E11-A978-F4AFEBA3E173}" type="datetimeFigureOut">
              <a:rPr lang="en-US" smtClean="0"/>
              <a:t>1/2/2023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61EACD-176C-49C5-A849-8FFABC1A6B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0E5AB8-0C99-48F5-8D8B-25391CF2F9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CF748-0AD0-4C93-AE24-1AF83F8DD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273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2138916"/>
            <a:ext cx="10601325" cy="1144884"/>
          </a:xfr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600" b="1" kern="1200" dirty="0" err="1">
                <a:solidFill>
                  <a:schemeClr val="bg1"/>
                </a:solidFill>
                <a:latin typeface="SP SUAN DUSIT" panose="02000000000000000000" pitchFamily="2" charset="0"/>
                <a:ea typeface="+mj-ea"/>
                <a:cs typeface="SP SUAN DUSIT" panose="02000000000000000000" pitchFamily="2" charset="0"/>
              </a:rPr>
              <a:t>วิชา</a:t>
            </a:r>
            <a:r>
              <a:rPr lang="en-US" sz="6600" b="1" kern="1200" dirty="0">
                <a:solidFill>
                  <a:schemeClr val="bg1"/>
                </a:solidFill>
                <a:latin typeface="SP SUAN DUSIT" panose="02000000000000000000" pitchFamily="2" charset="0"/>
                <a:ea typeface="+mj-ea"/>
                <a:cs typeface="SP SUAN DUSIT" panose="02000000000000000000" pitchFamily="2" charset="0"/>
              </a:rPr>
              <a:t>  </a:t>
            </a:r>
            <a:r>
              <a:rPr lang="en-US" sz="6600" b="1" kern="1200" dirty="0" err="1">
                <a:solidFill>
                  <a:schemeClr val="bg1"/>
                </a:solidFill>
                <a:latin typeface="SP SUAN DUSIT" panose="02000000000000000000" pitchFamily="2" charset="0"/>
                <a:ea typeface="+mj-ea"/>
                <a:cs typeface="SP SUAN DUSIT" panose="02000000000000000000" pitchFamily="2" charset="0"/>
              </a:rPr>
              <a:t>การวิเคราะห์และออกแบบเชิงวัตถุ</a:t>
            </a:r>
            <a:endParaRPr lang="en-US" sz="6600" b="1" kern="1200" dirty="0">
              <a:solidFill>
                <a:schemeClr val="bg1"/>
              </a:solidFill>
              <a:latin typeface="SP SUAN DUSIT" panose="02000000000000000000" pitchFamily="2" charset="0"/>
              <a:ea typeface="+mj-ea"/>
              <a:cs typeface="SP SUAN DUSIT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1406769" y="3429000"/>
            <a:ext cx="9764811" cy="1144884"/>
          </a:xfr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algn="ctr"/>
            <a:endParaRPr lang="en-US" sz="4000" kern="1200" dirty="0">
              <a:solidFill>
                <a:schemeClr val="accent6">
                  <a:lumMod val="50000"/>
                </a:schemeClr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ctr"/>
            <a:r>
              <a:rPr lang="en-US" sz="5600" b="1" kern="1200" dirty="0">
                <a:solidFill>
                  <a:schemeClr val="accent6">
                    <a:lumMod val="50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(Object Oriented Analysis and Design)</a:t>
            </a:r>
          </a:p>
        </p:txBody>
      </p:sp>
      <p:sp>
        <p:nvSpPr>
          <p:cNvPr id="11" name="Rectangle 110">
            <a:extLst>
              <a:ext uri="{FF2B5EF4-FFF2-40B4-BE49-F238E27FC236}">
                <a16:creationId xmlns:a16="http://schemas.microsoft.com/office/drawing/2014/main" id="{D24EC60B-DC92-4D1C-A29B-B1BEDED0C395}"/>
              </a:ext>
            </a:extLst>
          </p:cNvPr>
          <p:cNvSpPr txBox="1">
            <a:spLocks noChangeArrowheads="1"/>
          </p:cNvSpPr>
          <p:nvPr/>
        </p:nvSpPr>
        <p:spPr>
          <a:xfrm>
            <a:off x="1583353" y="5348134"/>
            <a:ext cx="8567737" cy="544512"/>
          </a:xfrm>
          <a:prstGeom prst="rect">
            <a:avLst/>
          </a:prstGeom>
          <a:noFill/>
        </p:spPr>
        <p:txBody>
          <a:bodyPr vert="horz" lIns="45720" tIns="0" rIns="45720" bIns="0" anchor="b" anchorCtr="0">
            <a:no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2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altLang="th-TH" sz="3200" b="1" i="0" u="none" strike="noStrike" kern="1200" cap="all" spc="0" normalizeH="0" baseline="0" noProof="0" dirty="0">
                <a:ln w="500">
                  <a:solidFill>
                    <a:srgbClr val="44546A">
                      <a:shade val="20000"/>
                      <a:satMod val="120000"/>
                    </a:srgbClr>
                  </a:solidFill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SP SUAN DUSIT" panose="02000000000000000000" pitchFamily="2" charset="0"/>
                <a:ea typeface="+mj-ea"/>
                <a:cs typeface="SP SUAN DUSIT" panose="02000000000000000000" pitchFamily="2" charset="0"/>
              </a:rPr>
              <a:t>ผู้ช่วยศาสตราจารย์จุฑาวุฒิ จันทรมาลี</a:t>
            </a:r>
            <a:endParaRPr kumimoji="0" lang="es-ES" altLang="th-TH" sz="3200" b="1" i="0" u="none" strike="noStrike" kern="1200" cap="all" spc="0" normalizeH="0" baseline="0" noProof="0" dirty="0">
              <a:ln w="500">
                <a:solidFill>
                  <a:srgbClr val="44546A">
                    <a:shade val="20000"/>
                    <a:satMod val="120000"/>
                  </a:srgbClr>
                </a:solidFill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SP SUAN DUSIT" panose="02000000000000000000" pitchFamily="2" charset="0"/>
              <a:ea typeface="+mj-ea"/>
              <a:cs typeface="SP SUAN DUSIT" panose="02000000000000000000" pitchFamily="2" charset="0"/>
            </a:endParaRPr>
          </a:p>
        </p:txBody>
      </p:sp>
      <p:sp>
        <p:nvSpPr>
          <p:cNvPr id="17" name="Rectangle 127">
            <a:extLst>
              <a:ext uri="{FF2B5EF4-FFF2-40B4-BE49-F238E27FC236}">
                <a16:creationId xmlns:a16="http://schemas.microsoft.com/office/drawing/2014/main" id="{4406FFD7-AE93-42C7-909E-C3EBED2965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5585" y="5892646"/>
            <a:ext cx="8496300" cy="760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altLang="th-TH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SP SUAN DUSIT" panose="02000000000000000000" pitchFamily="2" charset="0"/>
                <a:ea typeface="+mn-ea"/>
                <a:cs typeface="SP SUAN DUSIT" panose="02000000000000000000" pitchFamily="2" charset="0"/>
              </a:rPr>
              <a:t>หลักสูตรวิทยา</a:t>
            </a:r>
            <a:r>
              <a:rPr kumimoji="0" lang="th-TH" altLang="th-TH" sz="24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SP SUAN DUSIT" panose="02000000000000000000" pitchFamily="2" charset="0"/>
                <a:ea typeface="+mn-ea"/>
                <a:cs typeface="SP SUAN DUSIT" panose="02000000000000000000" pitchFamily="2" charset="0"/>
              </a:rPr>
              <a:t>ศา</a:t>
            </a:r>
            <a:r>
              <a:rPr kumimoji="0" lang="th-TH" altLang="th-TH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SP SUAN DUSIT" panose="02000000000000000000" pitchFamily="2" charset="0"/>
                <a:ea typeface="+mn-ea"/>
                <a:cs typeface="SP SUAN DUSIT" panose="02000000000000000000" pitchFamily="2" charset="0"/>
              </a:rPr>
              <a:t>สตรบัณฑิต สาขาวิทยาการคอมพิวเตอร์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altLang="th-TH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SP SUAN DUSIT" panose="02000000000000000000" pitchFamily="2" charset="0"/>
                <a:ea typeface="+mn-ea"/>
                <a:cs typeface="SP SUAN DUSIT" panose="02000000000000000000" pitchFamily="2" charset="0"/>
              </a:rPr>
              <a:t>คณะวิทยาศาสตร์และเทคโนโลยี มหาวิทยาลัยสวนดุสิต</a:t>
            </a:r>
            <a:endParaRPr kumimoji="0" lang="es-ES" altLang="th-TH" sz="24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SP SUAN DUSIT" panose="02000000000000000000" pitchFamily="2" charset="0"/>
              <a:ea typeface="+mn-ea"/>
              <a:cs typeface="SP SUAN DUSIT" panose="02000000000000000000" pitchFamily="2" charset="0"/>
            </a:endParaRPr>
          </a:p>
        </p:txBody>
      </p:sp>
      <p:pic>
        <p:nvPicPr>
          <p:cNvPr id="5" name="Picture 4" descr="Shape, arrow, circle&#10;&#10;Description automatically generated">
            <a:extLst>
              <a:ext uri="{FF2B5EF4-FFF2-40B4-BE49-F238E27FC236}">
                <a16:creationId xmlns:a16="http://schemas.microsoft.com/office/drawing/2014/main" id="{E5188F09-D97B-4822-AA91-D09093C77F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664" y="5238953"/>
            <a:ext cx="800689" cy="1033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2318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A225D-33F7-4BFD-BB67-B960EE46E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0225"/>
            <a:ext cx="10515600" cy="836342"/>
          </a:xfrm>
          <a:solidFill>
            <a:schemeClr val="accent6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ประโยชน์ของ </a:t>
            </a:r>
            <a:r>
              <a:rPr lang="en-US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Use Case Diagram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D007DF1-0D8E-4443-9668-542B5CE86A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59145"/>
            <a:ext cx="10736766" cy="3935895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ช่วยให้ผู้พัฒนาระบบสามารถแยกแยะกิจกรรมที่อาจจะเกิดขึ้นในระบบ 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 algn="thaiDist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Diagram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พื้นฐาน ที่สามารถอธิบายสิ่งต่าง ๆ ได้โดยใช้รูปภาพที่ไม่ซับซ้อน 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 algn="thaiDist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Use Case Diagram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จะมีประสิทธิภาพ หากผู้เขียนมีความเข้าใจใน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Problem Domain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อย่างแท้จริง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thaiDist"/>
            <a:endParaRPr lang="en-US" sz="1800" b="1" dirty="0">
              <a:effectLst/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97063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A225D-33F7-4BFD-BB67-B960EE46E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3679"/>
            <a:ext cx="10515600" cy="892098"/>
          </a:xfrm>
          <a:solidFill>
            <a:schemeClr val="accent6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ขั้นตอนการสร้าง </a:t>
            </a:r>
            <a:r>
              <a:rPr lang="en-US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Use Case Diagram 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5B255BD-1BF1-4F41-8140-FC3ADE7131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6077"/>
            <a:ext cx="10972800" cy="4493654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ค้นหา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Actor </a:t>
            </a:r>
          </a:p>
          <a:p>
            <a:pPr marL="0" indent="0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ค้นหา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Use Case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ที่มีปฏิสัมพันธ์กับ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Actor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นั้นโดยตรง 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ค้นหาและสร้างความสัมพันธ์ระหว่าง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Use Case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หรือ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Actor (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ถ้ามี) แล้วเพิ่มเติม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Use Case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ใหม่ ซึ่ง อาจเป็น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Included Use Case, Extending Use Case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ที่เพิ่มเติมจาก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Base Use Case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ที่มีอยู่แล้ว หรือจะเพิ่ม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Base Use Case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ใหม่ก็ได้ (ถ้ามี) 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endParaRPr lang="en-US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7666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5B255BD-1BF1-4F41-8140-FC3ADE7131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712" y="1839951"/>
            <a:ext cx="11623288" cy="45847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4.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ต้องไม่มี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Actor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ใดเลยที่ไม่มีปฏิสัมพันธ์กับ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Use Case </a:t>
            </a:r>
          </a:p>
          <a:p>
            <a:pPr marL="0" indent="0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5.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ต้องไม่มี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Use Case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ใดเลยที่ไม่มีปฏิสัมพันธ์กับ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Actor </a:t>
            </a:r>
          </a:p>
          <a:p>
            <a:pPr marL="0" indent="0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6. Use Case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ทุกตัวต้องมีปฏิสัมพันธ์อย่างใดอย่างหนึ่งกับ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Actor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หรือ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Use Case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ตัวอื่น ๆ เสมอ 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7.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เขียนคำอธิบายแต่ละ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Use Case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จนครบถ้วน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endParaRPr lang="en-US" sz="2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658C80D-435B-EF49-B87A-11AE85438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8712" y="635621"/>
            <a:ext cx="10515600" cy="892098"/>
          </a:xfrm>
          <a:solidFill>
            <a:schemeClr val="accent6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ขั้นตอนการสร้าง </a:t>
            </a:r>
            <a:r>
              <a:rPr lang="en-US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Use Case Diagram </a:t>
            </a:r>
          </a:p>
        </p:txBody>
      </p:sp>
    </p:spTree>
    <p:extLst>
      <p:ext uri="{BB962C8B-B14F-4D97-AF65-F5344CB8AC3E}">
        <p14:creationId xmlns:p14="http://schemas.microsoft.com/office/powerpoint/2010/main" val="20239107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A225D-33F7-4BFD-BB67-B960EE46E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1377"/>
            <a:ext cx="10515600" cy="825190"/>
          </a:xfrm>
          <a:solidFill>
            <a:schemeClr val="accent6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การปฏิสัมพันธ์ (</a:t>
            </a:r>
            <a:r>
              <a:rPr lang="en-US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Interaction)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5B255BD-1BF1-4F41-8140-FC3ADE7131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750742"/>
            <a:ext cx="10602951" cy="4648199"/>
          </a:xfrm>
        </p:spPr>
        <p:txBody>
          <a:bodyPr/>
          <a:lstStyle/>
          <a:p>
            <a:pPr marL="0" indent="0" algn="thaiDist">
              <a:buNone/>
            </a:pP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 </a:t>
            </a:r>
            <a:r>
              <a:rPr lang="th-TH" sz="3600" b="1" dirty="0">
                <a:solidFill>
                  <a:srgbClr val="0066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การปฏิสัมพันธ์ </a:t>
            </a:r>
            <a:r>
              <a:rPr lang="en-US" sz="3600" b="1" dirty="0">
                <a:solidFill>
                  <a:srgbClr val="0066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(Interaction)</a:t>
            </a:r>
            <a:r>
              <a:rPr lang="th-TH" sz="3600" b="1" dirty="0">
                <a:solidFill>
                  <a:srgbClr val="0066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คือ การสื่อสารระหว่างผู้ใช้กับระบบ โดยที่ระบบมีส่วนต่อประสานเป็นทั้งส่วนที่ผู้ใช้สนใจและเป็นเหมือนคน สนทนา/ตัวกลางระหว่างผู้ใช้และระบบ เริ่มจากผู้ใช้ป้อนคำสั่ง/ออกคําสั่งแก่ ส่วนต่อประสานจากนั้นเป็นหน้าที่ของส่วนต่อประสานที่จะดำเนินการตามคําสั่ง ดังนั้นการสื่อสารระหว่างผู้ใช้และระบบมีความหมายคือเป็นภาษาทางอ้อม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(Indirect language)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แทนที่จะเป็นการกระทำโดยตรง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(Direct Action)</a:t>
            </a:r>
          </a:p>
          <a:p>
            <a:pPr algn="thaiDist"/>
            <a:endParaRPr lang="en-US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49580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A225D-33F7-4BFD-BB67-B960EE46E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5620"/>
            <a:ext cx="10515600" cy="892098"/>
          </a:xfrm>
          <a:solidFill>
            <a:schemeClr val="accent6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ความหมายของ </a:t>
            </a:r>
            <a:r>
              <a:rPr lang="en-US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Interaction Diagrams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5B255BD-1BF1-4F41-8140-FC3ADE7131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28440"/>
            <a:ext cx="10515600" cy="4670502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</a:t>
            </a:r>
            <a:r>
              <a:rPr lang="en-US" sz="4000" b="1" dirty="0">
                <a:solidFill>
                  <a:srgbClr val="0066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Interaction Diagrams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คือ  แผนภาพที่อธิบายการโต้ตอบระหว่างองค์ประกอบต่าง ๆ ในแบบจำลอง การโต้ตอบนี้เป็นส่วนหนึ่งของพฤติกรรมแบบไดนามิกซ์ของระบบ วัตถุประสงค์พื้นฐานของไดอะแกรมทั้งสองมีความคล้ายคลึงกัน แผนภาพลำดับจะเน้นที่ลำดับเวลาของข้อความและแผนภาพการทำงานร่วมกันจะเน้นที่การจัดโครงสร้างของวัตถุที่ส่งและรับข้อความ</a:t>
            </a:r>
            <a:endParaRPr lang="en-US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thaiDist"/>
            <a:endParaRPr lang="en-US" sz="2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4866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A225D-33F7-4BFD-BB67-B960EE46E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5321" y="557818"/>
            <a:ext cx="10515600" cy="858387"/>
          </a:xfrm>
          <a:solidFill>
            <a:schemeClr val="accent6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ความหมายของ </a:t>
            </a:r>
            <a:r>
              <a:rPr lang="en-US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Interaction Diagrams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5B255BD-1BF1-4F41-8140-FC3ADE7131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1985"/>
            <a:ext cx="10515600" cy="4876800"/>
          </a:xfrm>
        </p:spPr>
        <p:txBody>
          <a:bodyPr>
            <a:normAutofit fontScale="92500" lnSpcReduction="10000"/>
          </a:bodyPr>
          <a:lstStyle/>
          <a:p>
            <a:pPr marL="0" indent="0" algn="thaiDist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Cell 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หมายถึง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 Message 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ที่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 Sender 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ใช้เรียก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 Method 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ของ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 Receiver</a:t>
            </a:r>
          </a:p>
          <a:p>
            <a:pPr marL="0" indent="0" algn="thaiDist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Return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หมายถึง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 Message 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ที่ใช้เพื่อส่งข้อมูลที่ถูกร้องขอโดย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 Sender 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จาก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 Receiver 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กลับไปยัง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 Sender</a:t>
            </a:r>
          </a:p>
          <a:p>
            <a:pPr marL="0" indent="0" algn="thaiDist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 Send 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หมายถึง สัญญาณบางอย่างที่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 Object 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ตัวหนึ่งส่งไปเพื่อบอกหรือกระตุ้น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 Object 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อีกตัวหนึ่ง โดยไม่ใช่ การเรียกใช้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 Method 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ของ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 Object 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ที่ถูกกระตุ้น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 algn="thaiDist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4.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Create 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หมายถึง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 Message 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ที่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 Object 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ตัวหนึ่งส่งไปโดยมีจุดประสงค์เพื่อให้เกิดการสร้าง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 Object 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ของ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 Class 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ขึ้น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 algn="thaiDist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5.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Destroy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หมายถึง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Message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ที่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Object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ตัวหนึ่ง ส่งไปยัง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Object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อีกตัวหนึ่ง เพื่อให้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Object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ที่ได้รับ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Message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ทำลายตัวเอง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 algn="thaiDist">
              <a:buNone/>
            </a:pPr>
            <a:endParaRPr lang="en-US" sz="28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1560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A225D-33F7-4BFD-BB67-B960EE46E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5620"/>
            <a:ext cx="10515600" cy="892097"/>
          </a:xfrm>
          <a:solidFill>
            <a:schemeClr val="accent6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วัตถุประสงค์ของ </a:t>
            </a:r>
            <a:r>
              <a:rPr lang="en-US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Interaction Diagrams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5B255BD-1BF1-4F41-8140-FC3ADE7131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1549"/>
            <a:ext cx="10515600" cy="4300470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วัตถุประสงค์ของ 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Interaction Diagrams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คือการเห็นภาพพฤติกรรมการโต้ตอบของระบบ การมองเห็นการโต้ตอบเป็นเรื่องยาก ดังนั้นการแก้ปัญหาคือการใช้รูปแบบต่าง ๆ เพื่อจับภาพแง่มุมต่าง ๆ ของการมีปฏิสัมพันธ์ แผนภาพ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Sequence diagram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และ 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Collaboration diagram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จะใช้ในการจับภาพธรรมชาติแบบไดนามิกแต่จากมุมที่แตกต่าง</a:t>
            </a:r>
            <a:endParaRPr lang="en-US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thaiDist"/>
            <a:endParaRPr lang="en-US" sz="2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03044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A225D-33F7-4BFD-BB67-B960EE46E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92429"/>
            <a:ext cx="10515600" cy="1013348"/>
          </a:xfrm>
          <a:solidFill>
            <a:schemeClr val="accent6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วิธีการสร้างแผนภาพ </a:t>
            </a:r>
            <a:r>
              <a:rPr lang="en-US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Interaction Diagrams</a:t>
            </a:r>
            <a:r>
              <a:rPr lang="th-TH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แบบ </a:t>
            </a:r>
            <a:r>
              <a:rPr lang="en-US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Sequence Diagram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EAFF870-37C7-4756-9981-A60E7503C847}"/>
              </a:ext>
            </a:extLst>
          </p:cNvPr>
          <p:cNvPicPr/>
          <p:nvPr/>
        </p:nvPicPr>
        <p:blipFill rotWithShape="1">
          <a:blip r:embed="rId2"/>
          <a:srcRect l="16842" t="15748" r="30892" b="11442"/>
          <a:stretch/>
        </p:blipFill>
        <p:spPr bwMode="auto">
          <a:xfrm>
            <a:off x="1483112" y="1945178"/>
            <a:ext cx="8363416" cy="378881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972659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9" name="Freeform: Shape 8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3" y="1999615"/>
            <a:ext cx="9144000" cy="2764028"/>
          </a:xfr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7200" b="1" kern="1200" dirty="0" err="1">
                <a:solidFill>
                  <a:schemeClr val="bg1"/>
                </a:solidFill>
                <a:latin typeface="SP SUAN DUSIT" panose="02000000000000000000" pitchFamily="2" charset="0"/>
                <a:ea typeface="+mj-ea"/>
                <a:cs typeface="SP SUAN DUSIT" panose="02000000000000000000" pitchFamily="2" charset="0"/>
              </a:rPr>
              <a:t>จบการนำเสนอ</a:t>
            </a:r>
            <a:endParaRPr lang="en-US" sz="7200" b="1" kern="1200" dirty="0">
              <a:solidFill>
                <a:schemeClr val="bg1"/>
              </a:solidFill>
              <a:latin typeface="SP SUAN DUSIT" panose="02000000000000000000" pitchFamily="2" charset="0"/>
              <a:ea typeface="+mj-ea"/>
              <a:cs typeface="SP SUAN DUSIT" panose="02000000000000000000" pitchFamily="2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7017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7AAFA42-FBD3-40F7-B9D7-78D971158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000" y="696544"/>
            <a:ext cx="2393316" cy="216672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600" b="1" kern="1200" dirty="0" err="1">
                <a:solidFill>
                  <a:schemeClr val="accent6">
                    <a:lumMod val="50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หน่วยที่</a:t>
            </a:r>
            <a:r>
              <a:rPr lang="en-US" sz="6600" b="1" kern="1200" dirty="0">
                <a:solidFill>
                  <a:schemeClr val="accent6">
                    <a:lumMod val="50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7</a:t>
            </a:r>
            <a:endParaRPr lang="en-US" sz="6600" kern="1200" dirty="0">
              <a:solidFill>
                <a:schemeClr val="accent6">
                  <a:lumMod val="50000"/>
                </a:schemeClr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2" name="Title 5">
            <a:extLst>
              <a:ext uri="{FF2B5EF4-FFF2-40B4-BE49-F238E27FC236}">
                <a16:creationId xmlns:a16="http://schemas.microsoft.com/office/drawing/2014/main" id="{ECAF0F59-E0AB-0F65-B92F-3AB04C882623}"/>
              </a:ext>
            </a:extLst>
          </p:cNvPr>
          <p:cNvSpPr txBox="1">
            <a:spLocks/>
          </p:cNvSpPr>
          <p:nvPr/>
        </p:nvSpPr>
        <p:spPr>
          <a:xfrm>
            <a:off x="506003" y="2545076"/>
            <a:ext cx="11179997" cy="121288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5400" b="1" dirty="0">
                <a:solidFill>
                  <a:schemeClr val="accent6">
                    <a:lumMod val="50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การออกแบบ </a:t>
            </a:r>
            <a:r>
              <a:rPr lang="en-US" sz="5400" b="1" dirty="0">
                <a:solidFill>
                  <a:schemeClr val="accent6">
                    <a:lumMod val="50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Operation </a:t>
            </a:r>
            <a:r>
              <a:rPr lang="th-TH" sz="5400" b="1" dirty="0">
                <a:solidFill>
                  <a:schemeClr val="accent6">
                    <a:lumMod val="50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และแผนภาพ</a:t>
            </a:r>
            <a:r>
              <a:rPr lang="en-US" sz="5400" b="1" dirty="0">
                <a:solidFill>
                  <a:schemeClr val="accent6">
                    <a:lumMod val="50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Interaction Diagram</a:t>
            </a:r>
            <a:endParaRPr lang="en-US" sz="5400" dirty="0">
              <a:solidFill>
                <a:schemeClr val="accent6">
                  <a:lumMod val="50000"/>
                </a:schemeClr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5317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A225D-33F7-4BFD-BB67-B960EE46E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91737"/>
            <a:ext cx="10515600" cy="911340"/>
          </a:xfrm>
          <a:solidFill>
            <a:schemeClr val="accent6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สาระการเรียนรู้</a:t>
            </a:r>
            <a:endParaRPr lang="en-US" sz="44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D007DF1-0D8E-4443-9668-542B5CE86A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1809"/>
            <a:ext cx="10515600" cy="39358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การออกแบบการทำงาน 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(Operation)</a:t>
            </a:r>
          </a:p>
          <a:p>
            <a:pPr marL="0" indent="0">
              <a:buNone/>
            </a:pP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สัญลักษณ์ทั่วไปของ 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UML</a:t>
            </a:r>
          </a:p>
          <a:p>
            <a:pPr marL="0" indent="0">
              <a:buNone/>
            </a:pP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วัตถุประสงค์ของ 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Use Case Diagram</a:t>
            </a:r>
          </a:p>
          <a:p>
            <a:pPr marL="0" indent="0">
              <a:buNone/>
            </a:pP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4.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ประโยชน์ของ 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Use Case Diagram</a:t>
            </a:r>
          </a:p>
          <a:p>
            <a:pPr marL="0" indent="0">
              <a:buNone/>
            </a:pP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5.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ขั้นตอนการสร้าง 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Use Case Diagram</a:t>
            </a:r>
          </a:p>
          <a:p>
            <a:endParaRPr lang="en-US" sz="4000" b="1" dirty="0">
              <a:effectLst/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453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D007DF1-0D8E-4443-9668-542B5CE86A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1809"/>
            <a:ext cx="10515600" cy="43773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6.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การปฏิสัมพันธ์ 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(Interaction)</a:t>
            </a:r>
          </a:p>
          <a:p>
            <a:pPr marL="0" indent="0">
              <a:buNone/>
            </a:pP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7.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ความหมายของ 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Interaction Diagrams</a:t>
            </a:r>
          </a:p>
          <a:p>
            <a:pPr marL="0" indent="0">
              <a:buNone/>
            </a:pP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8.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วัตถุประสงค์ของ 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Interaction Diagrams</a:t>
            </a:r>
          </a:p>
          <a:p>
            <a:pPr marL="0" indent="0">
              <a:buNone/>
            </a:pP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9. 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วิธีการสร้างแผนภาพ 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Interaction Diagrams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แบบ 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Sequence Diagram</a:t>
            </a:r>
          </a:p>
          <a:p>
            <a:pPr marL="0" indent="0">
              <a:buNone/>
            </a:pP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10.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ขั้นตอนการสร้าง 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Sequence Diagram</a:t>
            </a:r>
          </a:p>
          <a:p>
            <a:endParaRPr lang="en-US" sz="2000" b="1" dirty="0">
              <a:effectLst/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8C8AA35-C94B-E9A7-0C4E-166A68DEA1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91737"/>
            <a:ext cx="10515600" cy="911340"/>
          </a:xfrm>
          <a:solidFill>
            <a:schemeClr val="accent6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สาระการเรียนรู้</a:t>
            </a:r>
            <a:endParaRPr lang="en-US" sz="44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495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A225D-33F7-4BFD-BB67-B960EE46E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1376"/>
            <a:ext cx="10515600" cy="911340"/>
          </a:xfrm>
          <a:solidFill>
            <a:schemeClr val="accent6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จุดประสงค์การเรียนรู้</a:t>
            </a:r>
            <a:endParaRPr lang="en-US" sz="44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D007DF1-0D8E-4443-9668-542B5CE86A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36843"/>
            <a:ext cx="10515600" cy="39358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บอกความหมายของการออกแบบการทำงานได้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อธิบายวัตถุประสงค์และประโยชน์ของ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Use Case Diagram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ได้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อธิบายความหมาและวัตถุประสงค์ของ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Interaction Diagrams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ได้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4.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อธิบายวิธีการสร้างแผนภาพ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Interaction Diagrams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แบบ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Sequence Diagram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ได้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5.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ประยุกต์การออกแบบ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Operation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และแผนภาพ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Interaction Diagram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ได้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endParaRPr lang="en-US" sz="3600" b="1" dirty="0">
              <a:effectLst/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419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A225D-33F7-4BFD-BB67-B960EE46E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24829"/>
            <a:ext cx="10515600" cy="877887"/>
          </a:xfrm>
          <a:solidFill>
            <a:schemeClr val="accent6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สมรรถนะการเรียนรู้</a:t>
            </a:r>
            <a:endParaRPr lang="en-US" sz="44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D007DF1-0D8E-4443-9668-542B5CE86A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1809"/>
            <a:ext cx="10515600" cy="39358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แสดงความรู้เกี่ยวกับการออกแบบการทำงาน</a:t>
            </a:r>
            <a:endParaRPr lang="en-US" sz="40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แสดงความรู้เกี่ยวกับ 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Use Case Diagram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และ 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Interaction Diagrams</a:t>
            </a:r>
          </a:p>
          <a:p>
            <a:pPr marL="0" indent="0">
              <a:buNone/>
            </a:pP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ปฏิบัติการออกแบบ 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Operation </a:t>
            </a: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และแผนภาพ </a:t>
            </a:r>
            <a:r>
              <a:rPr lang="en-US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Interaction Diagram</a:t>
            </a:r>
          </a:p>
          <a:p>
            <a:endParaRPr lang="en-US" sz="4000" b="1" dirty="0">
              <a:effectLst/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220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A225D-33F7-4BFD-BB67-B960EE46E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0021"/>
            <a:ext cx="10515600" cy="1000550"/>
          </a:xfrm>
          <a:solidFill>
            <a:schemeClr val="accent6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การออกแบบการทำงาน </a:t>
            </a:r>
            <a:r>
              <a:rPr lang="en-US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(Operation)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D007DF1-0D8E-4443-9668-542B5CE86A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1448"/>
            <a:ext cx="10515600" cy="3935895"/>
          </a:xfrm>
        </p:spPr>
        <p:txBody>
          <a:bodyPr>
            <a:noAutofit/>
          </a:bodyPr>
          <a:lstStyle/>
          <a:p>
            <a:pPr marL="0" indent="0" algn="thaiDist">
              <a:buNone/>
            </a:pPr>
            <a:r>
              <a:rPr lang="th-TH" sz="40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 การออกแบบการทำงาน เป็นกระบวนการกำหนดงานเฉพาะอย่างที่จะต้องทำวิธีการที่ใช้ในการทำงาน และวิธีการที่เกี่ยวข้องกับงานอื่น ๆ ในองค์กร หรือเป็นกระบวนการของ การกำหนดงานของพนักงานตามลักษณะโครงสร้างให้สอดคล้องกับลักษณะของบุคคลเพื่อให้ บรรลุผลสำเร็จตามวัตถุประสงค์ขององค์กร </a:t>
            </a:r>
            <a:endParaRPr lang="en-US" sz="4000" b="1" dirty="0">
              <a:effectLst/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64283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A225D-33F7-4BFD-BB67-B960EE46E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58283"/>
            <a:ext cx="10515600" cy="944794"/>
          </a:xfrm>
          <a:solidFill>
            <a:schemeClr val="accent6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กระบวนการออกแบบงาน </a:t>
            </a:r>
            <a:endParaRPr lang="en-US" sz="44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D007DF1-0D8E-4443-9668-542B5CE86A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1809"/>
            <a:ext cx="10515600" cy="3935895"/>
          </a:xfrm>
        </p:spPr>
        <p:txBody>
          <a:bodyPr>
            <a:normAutofit lnSpcReduction="10000"/>
          </a:bodyPr>
          <a:lstStyle/>
          <a:p>
            <a:pPr marL="0" indent="0" algn="thaiDist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ลักษณะเฉพาะอย่างของแต่ละงาน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(the specification of individual tasks)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หมายถึง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งานที่แตกต่างที่พนักงานแต่ละคนทำ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 algn="thaiDist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ลักษณะเฉพาะอย่างของวิธีการปฏิบัติงาน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(the specification of the method of performing each task)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หมายถึง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งานแต่ละงานมีวิธีการทำอย่างไร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 algn="thaiDist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การรวมแต่ละงานให้เป็นงานเฉพาะของแต่ละคน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(the combination of individual tasks into specific jobs to be assigned to individuals)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หมายถึง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 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วิธีการที่งานในหน้าที่ที่แตกต่าง ได้รับการรวบรวมขึ้นเพื่อสร้างรูปแบบงาน 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thaiDist"/>
            <a:endParaRPr lang="en-US" sz="2800" b="1" dirty="0">
              <a:effectLst/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40008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A225D-33F7-4BFD-BB67-B960EE46E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1376"/>
            <a:ext cx="10515600" cy="1011701"/>
          </a:xfrm>
          <a:solidFill>
            <a:schemeClr val="accent6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วัตถุประสงค์ของ </a:t>
            </a:r>
            <a:r>
              <a:rPr lang="en-US" sz="44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Use Case Diagram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D007DF1-0D8E-4443-9668-542B5CE86A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81809"/>
            <a:ext cx="10669859" cy="39358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1.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อธิบายเรื่องราวของ 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Problem Domain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ทั้งหมด (</a:t>
            </a: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Domain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คือ กรอบหรือขอบเขตที่สนใจ) 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2.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บอกส่วนประกอบในระบบ (ระบบประกอบด้วยระบบย่อยอะไรบ้าง) 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3. </a:t>
            </a:r>
            <a:r>
              <a:rPr lang="th-TH" sz="3600" b="1" dirty="0">
                <a:latin typeface="SP SUAN DUSIT" panose="02000000000000000000" pitchFamily="2" charset="0"/>
                <a:cs typeface="SP SUAN DUSIT" panose="02000000000000000000" pitchFamily="2" charset="0"/>
              </a:rPr>
              <a:t>บอกความสัมพันธ์ของส่วนต่าง ๆ ในระบบ </a:t>
            </a:r>
            <a:endParaRPr lang="en-US" sz="3600" b="1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endParaRPr lang="en-US" sz="3600" b="1" dirty="0">
              <a:effectLst/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67839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621</TotalTime>
  <Words>997</Words>
  <Application>Microsoft Office PowerPoint</Application>
  <PresentationFormat>Widescreen</PresentationFormat>
  <Paragraphs>71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SP SUAN DUSIT</vt:lpstr>
      <vt:lpstr>Clarity</vt:lpstr>
      <vt:lpstr>Office Theme</vt:lpstr>
      <vt:lpstr>วิชา  การวิเคราะห์และออกแบบเชิงวัตถุ</vt:lpstr>
      <vt:lpstr>หน่วยที่ 7</vt:lpstr>
      <vt:lpstr>สาระการเรียนรู้</vt:lpstr>
      <vt:lpstr>สาระการเรียนรู้</vt:lpstr>
      <vt:lpstr>จุดประสงค์การเรียนรู้</vt:lpstr>
      <vt:lpstr>สมรรถนะการเรียนรู้</vt:lpstr>
      <vt:lpstr>การออกแบบการทำงาน (Operation)</vt:lpstr>
      <vt:lpstr>กระบวนการออกแบบงาน </vt:lpstr>
      <vt:lpstr>วัตถุประสงค์ของ Use Case Diagram </vt:lpstr>
      <vt:lpstr>ประโยชน์ของ Use Case Diagram </vt:lpstr>
      <vt:lpstr>ขั้นตอนการสร้าง Use Case Diagram </vt:lpstr>
      <vt:lpstr>ขั้นตอนการสร้าง Use Case Diagram </vt:lpstr>
      <vt:lpstr>การปฏิสัมพันธ์ (Interaction)</vt:lpstr>
      <vt:lpstr>ความหมายของ Interaction Diagrams</vt:lpstr>
      <vt:lpstr>ความหมายของ Interaction Diagrams</vt:lpstr>
      <vt:lpstr>วัตถุประสงค์ของ Interaction Diagrams</vt:lpstr>
      <vt:lpstr>วิธีการสร้างแผนภาพ Interaction Diagrams แบบ Sequence Diagram</vt:lpstr>
      <vt:lpstr>จบการนำเสนอ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หน่วยที่ 1  ขั้นตอนการพัฒนาระบบสารสนเทศ</dc:title>
  <dc:creator>admin</dc:creator>
  <cp:lastModifiedBy>Juthawut Chantaramalee</cp:lastModifiedBy>
  <cp:revision>83</cp:revision>
  <dcterms:created xsi:type="dcterms:W3CDTF">2020-06-06T01:29:01Z</dcterms:created>
  <dcterms:modified xsi:type="dcterms:W3CDTF">2023-01-02T13:39:48Z</dcterms:modified>
</cp:coreProperties>
</file>