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9"/>
  </p:notesMasterIdLst>
  <p:sldIdLst>
    <p:sldId id="476" r:id="rId3"/>
    <p:sldId id="256" r:id="rId4"/>
    <p:sldId id="419" r:id="rId5"/>
    <p:sldId id="420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429" r:id="rId15"/>
    <p:sldId id="430" r:id="rId16"/>
    <p:sldId id="431" r:id="rId17"/>
    <p:sldId id="4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99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83" autoAdjust="0"/>
    <p:restoredTop sz="89244" autoAdjust="0"/>
  </p:normalViewPr>
  <p:slideViewPr>
    <p:cSldViewPr snapToGrid="0">
      <p:cViewPr varScale="1">
        <p:scale>
          <a:sx n="86" d="100"/>
          <a:sy n="86" d="100"/>
        </p:scale>
        <p:origin x="9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57978-32BE-44A8-BE54-6EAC732BC625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0227C-44CB-47D0-A20B-B842CA612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0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="1" dirty="0"/>
              <a:t>วิชา  การวิเคราะห์และออกแบบเชิงวัตถุ (</a:t>
            </a:r>
            <a:r>
              <a:rPr lang="th-TH" sz="1200" b="1" dirty="0">
                <a:solidFill>
                  <a:srgbClr val="002060"/>
                </a:solidFill>
              </a:rPr>
              <a:t>ศิวัช  กาญจนชุม)</a:t>
            </a:r>
            <a:endParaRPr lang="en-US" sz="12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0227C-44CB-47D0-A20B-B842CA612E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715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="1" dirty="0"/>
              <a:t>วิชา  การวิเคราะห์และออกแบบเชิงวัตถุ (</a:t>
            </a:r>
            <a:r>
              <a:rPr lang="th-TH" sz="1200" b="1" dirty="0">
                <a:solidFill>
                  <a:srgbClr val="002060"/>
                </a:solidFill>
              </a:rPr>
              <a:t>ศิวัช  กาญจนชุม)</a:t>
            </a:r>
            <a:endParaRPr lang="en-US" sz="12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0227C-44CB-47D0-A20B-B842CA612E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6708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931B3-6480-4387-A2B1-B2ADFA6F6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919D4-EF32-4D0D-B278-19F88F84E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9A0C6-B4AB-4C23-9E64-F4AC98A22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2C453-76A1-4315-83B9-7EB3C2F2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2C5B7-B7B1-41ED-96ED-6348B34CB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01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F4DF-A933-4423-9E59-4E5AB242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4B56E-9DDC-41DB-A46A-F97A7E8DB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AE320-7CD4-416A-B475-4F3FBF3E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A209-41C2-423D-830D-19A5C6FA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E9CCC-25FF-4D35-ACC2-327C97E42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5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72B59-C04A-4F8B-B283-80A65A944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C69FA-AE8C-4457-B6B9-6DBF422E5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2424D-1D3B-4C7A-BEAC-6A9E94C6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05A63-B025-4EA8-98E8-44652C68E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2FE8D-A607-4155-A2FA-E2982F9D5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27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CA14E-7709-476E-BD13-C51D0479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A079-5A59-4C13-9556-FDE1F3FA7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CD99C-F859-4627-9F98-39A322592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CC0DF-31C3-465A-BA9D-B4E4909F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C4593-25E1-4A21-8991-7EDD0988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4C16-291B-4FB0-B66B-56BCC738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71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CD9FD-3063-459C-9E75-478D95935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D89DD-B2CD-4433-906E-EE6E89111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CAFCE-CE55-4529-B060-574E5BDD0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5A8E03-F9F3-436F-B9E6-A52CCA124C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A094DC-353C-463B-8EEC-8CDEB31CEB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02F3C-D1F5-4007-A60A-6B2B3E3C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AB48E1-45D1-446C-B74D-C43EF64A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ECFFE-A9C4-4A1A-8DF5-BDDE26B02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38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E7DAF-9C8D-45AA-A5FA-0078073AF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8561E1-3200-427F-B4B1-BCD80EEF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10070-A740-4E1E-B7F2-8CFE219F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BCD8CE-8A29-4A88-98C5-FDE8745C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03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DAC62A-2C19-4086-9434-C3EA38836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FAA35-6996-4131-913E-B0D9956F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B38D4C-6FAD-4681-B4CD-222F8CDF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214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48246-5624-4FDB-9FD4-85C330E37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F6D0F-4C0A-4C67-A0D9-033948C6B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6ACBB0-2C5E-47CB-8EB7-49BAF49C7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F761E-C7BF-4F4D-9963-4E18E514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1DB55-52C4-42E0-9F5D-89E827D98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043B6-75AD-4965-B66F-B5A2501EB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6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71210-47DF-4CBD-8730-D03B203B7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1DAB7-36A1-4EF4-BB7C-D91654635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DB75D-96DE-4C96-A917-C2DD8026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ADF10-970D-4C17-9679-209A74CA3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DF280-96E5-4EBA-B50D-D46DACDC5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E7B8B-E6D4-406A-B7AE-4B9000BE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616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947DD-2E4E-4490-A244-FC361117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26903F-3DDB-40CF-BE54-F1709AA02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100B8-747F-494C-B26F-A6583D3CE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B204D-563E-467A-8863-E2AC847C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72298-2E07-4EBE-8009-C6FA22C4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882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09F6EE-4722-452A-B1BC-34BCB935B4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75C600-5836-41A1-9E88-0F765CFF2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1AC2C-96D6-4487-95CB-080CB13CD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882D-AF80-4EDD-9ED4-BDB5F9B06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F9634-859E-4C42-9E6A-A38B3A8D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5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D201CB-15F5-45E0-BE15-D4DDA3CBD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D4E40-38DA-49F0-A984-29A9B228A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16792-DA95-4B55-A46D-5836C44B7A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2647F-019A-4E11-A978-F4AFEBA3E173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1EACD-176C-49C5-A849-8FFABC1A6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E5AB8-0C99-48F5-8D8B-25391CF2F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0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2138916"/>
            <a:ext cx="10601325" cy="1144884"/>
          </a:xfrm>
          <a:solidFill>
            <a:srgbClr val="8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b="1" kern="1200" dirty="0" err="1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วิชา</a:t>
            </a:r>
            <a:r>
              <a:rPr lang="en-US" sz="6600" b="1" kern="1200" dirty="0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  </a:t>
            </a:r>
            <a:r>
              <a:rPr lang="en-US" sz="6600" b="1" kern="1200" dirty="0" err="1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การวิเคราะห์และออกแบบเชิงวัตถุ</a:t>
            </a:r>
            <a:endParaRPr lang="en-US" sz="6600" b="1" kern="1200" dirty="0">
              <a:solidFill>
                <a:schemeClr val="bg1"/>
              </a:solidFill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406769" y="3429000"/>
            <a:ext cx="9764811" cy="1144884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ctr"/>
            <a:endParaRPr lang="en-US" sz="4000" kern="1200" dirty="0">
              <a:solidFill>
                <a:srgbClr val="8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en-US" sz="5600" b="1" kern="1200" dirty="0">
                <a:solidFill>
                  <a:srgbClr val="8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(Object Oriented Analysis and Design)</a:t>
            </a:r>
          </a:p>
        </p:txBody>
      </p:sp>
      <p:sp>
        <p:nvSpPr>
          <p:cNvPr id="11" name="Rectangle 110">
            <a:extLst>
              <a:ext uri="{FF2B5EF4-FFF2-40B4-BE49-F238E27FC236}">
                <a16:creationId xmlns:a16="http://schemas.microsoft.com/office/drawing/2014/main" id="{D24EC60B-DC92-4D1C-A29B-B1BEDED0C395}"/>
              </a:ext>
            </a:extLst>
          </p:cNvPr>
          <p:cNvSpPr txBox="1">
            <a:spLocks noChangeArrowheads="1"/>
          </p:cNvSpPr>
          <p:nvPr/>
        </p:nvSpPr>
        <p:spPr>
          <a:xfrm>
            <a:off x="1583353" y="5348134"/>
            <a:ext cx="8567737" cy="544512"/>
          </a:xfrm>
          <a:prstGeom prst="rect">
            <a:avLst/>
          </a:prstGeom>
          <a:noFill/>
        </p:spPr>
        <p:txBody>
          <a:bodyPr vert="horz" lIns="45720" tIns="0" rIns="45720" bIns="0" anchor="b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3200" b="1" i="0" u="none" strike="noStrike" kern="1200" cap="all" spc="0" normalizeH="0" baseline="0" noProof="0" dirty="0">
                <a:ln w="500">
                  <a:solidFill>
                    <a:srgbClr val="44546A">
                      <a:shade val="20000"/>
                      <a:satMod val="120000"/>
                    </a:srgb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ผู้ช่วยศาสตราจารย์จุฑาวุฒิ จันทรมาลี</a:t>
            </a:r>
            <a:endParaRPr kumimoji="0" lang="es-ES" altLang="th-TH" sz="3200" b="1" i="0" u="none" strike="noStrike" kern="1200" cap="all" spc="0" normalizeH="0" baseline="0" noProof="0" dirty="0">
              <a:ln w="500">
                <a:solidFill>
                  <a:srgbClr val="44546A">
                    <a:shade val="20000"/>
                    <a:satMod val="120000"/>
                  </a:srgbClr>
                </a:solidFill>
              </a:ln>
              <a:solidFill>
                <a:srgbClr val="002060"/>
              </a:solidFill>
              <a:effectLst/>
              <a:uLnTx/>
              <a:uFillTx/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17" name="Rectangle 127">
            <a:extLst>
              <a:ext uri="{FF2B5EF4-FFF2-40B4-BE49-F238E27FC236}">
                <a16:creationId xmlns:a16="http://schemas.microsoft.com/office/drawing/2014/main" id="{4406FFD7-AE93-42C7-909E-C3EBED296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585" y="5892646"/>
            <a:ext cx="849630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หลักสูตรวิทยา</a:t>
            </a:r>
            <a:r>
              <a:rPr kumimoji="0" lang="th-TH" altLang="th-TH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ศา</a:t>
            </a:r>
            <a:r>
              <a:rPr kumimoji="0" lang="th-TH" alt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สตรบัณฑิต สาขาวิทยาการคอมพิวเตอร์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คณะวิทยาศาสตร์และเทคโนโลยี มหาวิทยาลัยสวนดุสิต</a:t>
            </a:r>
            <a:endParaRPr kumimoji="0" lang="es-ES" altLang="th-TH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SP SUAN DUSIT" panose="02000000000000000000" pitchFamily="2" charset="0"/>
              <a:ea typeface="+mn-ea"/>
              <a:cs typeface="SP SUAN DUSIT" panose="02000000000000000000" pitchFamily="2" charset="0"/>
            </a:endParaRPr>
          </a:p>
        </p:txBody>
      </p:sp>
      <p:pic>
        <p:nvPicPr>
          <p:cNvPr id="5" name="Picture 4" descr="Shape, arrow, circle&#10;&#10;Description automatically generated">
            <a:extLst>
              <a:ext uri="{FF2B5EF4-FFF2-40B4-BE49-F238E27FC236}">
                <a16:creationId xmlns:a16="http://schemas.microsoft.com/office/drawing/2014/main" id="{E5188F09-D97B-4822-AA91-D09093C77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64" y="5238953"/>
            <a:ext cx="800689" cy="103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31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7922"/>
            <a:ext cx="10515600" cy="1045155"/>
          </a:xfrm>
          <a:solidFill>
            <a:srgbClr val="800000"/>
          </a:solidFill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Stereotype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502"/>
            <a:ext cx="10515600" cy="450653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4000" b="1" dirty="0">
                <a:solidFill>
                  <a:srgbClr val="990099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Stereotype</a:t>
            </a:r>
            <a:r>
              <a:rPr lang="th-TH" sz="4000" b="1" dirty="0">
                <a:solidFill>
                  <a:srgbClr val="990099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เป็นเทคนิคที่ใช้ในการเพิ่มชนิดสัญลักษณ์ในภาษา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UML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จากสัญลักษณ์เดิมที่มีอยู่แล้วให้ เป็นสัญลักษณ์ชนิดใหม่ 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70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991" y="555934"/>
            <a:ext cx="10515600" cy="1005237"/>
          </a:xfrm>
          <a:solidFill>
            <a:srgbClr val="8000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ความสัมพันธ์ระหว่าง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91" y="1702210"/>
            <a:ext cx="10972800" cy="4261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ความสัมพันธ์แบบ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Generalization/Specialization 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ความสัมพันธ์แบบ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Include (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Use) 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ความสัมพันธ์แบบ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Extend (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Extends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ก่อน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V 2.0) </a:t>
            </a:r>
          </a:p>
          <a:p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296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360" y="609333"/>
            <a:ext cx="10515600" cy="953561"/>
          </a:xfrm>
          <a:solidFill>
            <a:srgbClr val="8000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ไดอะแกรม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(diagram) 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3871368-8E83-48ED-92E9-7AAF62ED8CAA}"/>
              </a:ext>
            </a:extLst>
          </p:cNvPr>
          <p:cNvGrpSpPr/>
          <p:nvPr/>
        </p:nvGrpSpPr>
        <p:grpSpPr>
          <a:xfrm>
            <a:off x="1895707" y="1747486"/>
            <a:ext cx="7493620" cy="4965548"/>
            <a:chOff x="0" y="0"/>
            <a:chExt cx="5057775" cy="302895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B3739F0-017C-48DE-8E34-37D0889D8072}"/>
                </a:ext>
              </a:extLst>
            </p:cNvPr>
            <p:cNvSpPr/>
            <p:nvPr/>
          </p:nvSpPr>
          <p:spPr>
            <a:xfrm>
              <a:off x="190500" y="152400"/>
              <a:ext cx="2266950" cy="274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71B8BD4-36BB-467D-A7F3-E7B82A50C757}"/>
                </a:ext>
              </a:extLst>
            </p:cNvPr>
            <p:cNvSpPr/>
            <p:nvPr/>
          </p:nvSpPr>
          <p:spPr>
            <a:xfrm>
              <a:off x="2609850" y="152400"/>
              <a:ext cx="2266950" cy="2743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B4759BC-54B3-4B5E-93F4-4DAA9C18677F}"/>
                </a:ext>
              </a:extLst>
            </p:cNvPr>
            <p:cNvSpPr/>
            <p:nvPr/>
          </p:nvSpPr>
          <p:spPr>
            <a:xfrm>
              <a:off x="1504950" y="895350"/>
              <a:ext cx="2038350" cy="107632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029EF3E2-D76E-4937-84C1-8829210B2743}"/>
                </a:ext>
              </a:extLst>
            </p:cNvPr>
            <p:cNvSpPr txBox="1"/>
            <p:nvPr/>
          </p:nvSpPr>
          <p:spPr>
            <a:xfrm>
              <a:off x="647700" y="142875"/>
              <a:ext cx="1286510" cy="8096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1800" b="1" dirty="0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Class diagram</a:t>
              </a:r>
              <a:endParaRPr lang="en-US" sz="1100" dirty="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1800" b="1" dirty="0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Object diagram</a:t>
              </a:r>
              <a:endParaRPr lang="en-US" sz="1100" dirty="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b="1" dirty="0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 </a:t>
              </a:r>
              <a:endParaRPr lang="en-US" sz="1100" dirty="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2DD1EF3C-0C7E-4555-9368-C7B95988C929}"/>
                </a:ext>
              </a:extLst>
            </p:cNvPr>
            <p:cNvSpPr txBox="1"/>
            <p:nvPr/>
          </p:nvSpPr>
          <p:spPr>
            <a:xfrm>
              <a:off x="285750" y="2038350"/>
              <a:ext cx="2066925" cy="8096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1800" b="1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Component diagram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1800" b="1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Deployment diagram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b="1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 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623F8564-ED22-4B14-96F4-29F5C7E3598B}"/>
                </a:ext>
              </a:extLst>
            </p:cNvPr>
            <p:cNvSpPr txBox="1"/>
            <p:nvPr/>
          </p:nvSpPr>
          <p:spPr>
            <a:xfrm>
              <a:off x="2724150" y="180975"/>
              <a:ext cx="2162175" cy="8096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1800" b="1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Sequence diagram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1800" b="1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Collaboration diagram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b="1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 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41FBA56C-DD28-4FA6-97D7-406EE9046AB7}"/>
                </a:ext>
              </a:extLst>
            </p:cNvPr>
            <p:cNvSpPr txBox="1"/>
            <p:nvPr/>
          </p:nvSpPr>
          <p:spPr>
            <a:xfrm>
              <a:off x="2638425" y="2076450"/>
              <a:ext cx="2238375" cy="8096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1800" b="1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Statechart diagram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1800" b="1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Activity diagram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b="1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 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13" name="Text Box 39">
              <a:extLst>
                <a:ext uri="{FF2B5EF4-FFF2-40B4-BE49-F238E27FC236}">
                  <a16:creationId xmlns:a16="http://schemas.microsoft.com/office/drawing/2014/main" id="{866C1053-9894-45B0-8AFC-E87F463D4B87}"/>
                </a:ext>
              </a:extLst>
            </p:cNvPr>
            <p:cNvSpPr txBox="1"/>
            <p:nvPr/>
          </p:nvSpPr>
          <p:spPr>
            <a:xfrm>
              <a:off x="133350" y="1219200"/>
              <a:ext cx="1286510" cy="48577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2000" b="1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Static diagram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800" b="1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 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14" name="Text Box 48">
              <a:extLst>
                <a:ext uri="{FF2B5EF4-FFF2-40B4-BE49-F238E27FC236}">
                  <a16:creationId xmlns:a16="http://schemas.microsoft.com/office/drawing/2014/main" id="{A93DF48C-A06F-46D6-863B-4285C59634AE}"/>
                </a:ext>
              </a:extLst>
            </p:cNvPr>
            <p:cNvSpPr txBox="1"/>
            <p:nvPr/>
          </p:nvSpPr>
          <p:spPr>
            <a:xfrm>
              <a:off x="3448050" y="1285875"/>
              <a:ext cx="1543050" cy="48577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2000" b="1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Dynamic diagram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800" b="1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 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15" name="Text Box 49">
              <a:extLst>
                <a:ext uri="{FF2B5EF4-FFF2-40B4-BE49-F238E27FC236}">
                  <a16:creationId xmlns:a16="http://schemas.microsoft.com/office/drawing/2014/main" id="{639D3B84-45FC-4CD3-B2AA-2365BA8B0C48}"/>
                </a:ext>
              </a:extLst>
            </p:cNvPr>
            <p:cNvSpPr txBox="1"/>
            <p:nvPr/>
          </p:nvSpPr>
          <p:spPr>
            <a:xfrm>
              <a:off x="1543050" y="1028700"/>
              <a:ext cx="2000250" cy="48577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2000" b="1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Requirement Capturing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800" b="1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 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16" name="Text Box 50">
              <a:extLst>
                <a:ext uri="{FF2B5EF4-FFF2-40B4-BE49-F238E27FC236}">
                  <a16:creationId xmlns:a16="http://schemas.microsoft.com/office/drawing/2014/main" id="{C40D3FC7-34F8-449D-B4BA-C01B542615B9}"/>
                </a:ext>
              </a:extLst>
            </p:cNvPr>
            <p:cNvSpPr txBox="1"/>
            <p:nvPr/>
          </p:nvSpPr>
          <p:spPr>
            <a:xfrm>
              <a:off x="1866900" y="1352550"/>
              <a:ext cx="1428750" cy="4191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1800" b="1">
                  <a:effectLst/>
                  <a:latin typeface="Angsana New" panose="02020603050405020304" pitchFamily="18" charset="-34"/>
                  <a:ea typeface="Calibri" panose="020F0502020204030204" pitchFamily="34" charset="0"/>
                  <a:cs typeface="Cordia New" panose="020B0304020202020204" pitchFamily="34" charset="-34"/>
                </a:rPr>
                <a:t>Use case diagram</a:t>
              </a:r>
              <a:endParaRPr lang="en-US" sz="1100">
                <a:effectLst/>
                <a:ea typeface="Calibri" panose="020F0502020204030204" pitchFamily="34" charset="0"/>
                <a:cs typeface="Cordia New" panose="020B0304020202020204" pitchFamily="34" charset="-34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A466E3D-ECE4-4292-B0A7-3FAB369DC88A}"/>
                </a:ext>
              </a:extLst>
            </p:cNvPr>
            <p:cNvSpPr/>
            <p:nvPr/>
          </p:nvSpPr>
          <p:spPr>
            <a:xfrm>
              <a:off x="0" y="0"/>
              <a:ext cx="5057775" cy="3028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1250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074"/>
            <a:ext cx="10515600" cy="955945"/>
          </a:xfrm>
          <a:solidFill>
            <a:srgbClr val="8000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ประเภทของไดอะแกรม 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1260"/>
            <a:ext cx="10972800" cy="4455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Diagram</a:t>
            </a:r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Class Diagram</a:t>
            </a:r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Object Diagram</a:t>
            </a:r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Sequence Diagram</a:t>
            </a:r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Collaboration Diagram</a:t>
            </a:r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2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16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077"/>
            <a:ext cx="1097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en-US" sz="40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Statechart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Diagram</a:t>
            </a:r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Activity Diagram</a:t>
            </a:r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Component Diagram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9.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Deployment Diagram</a:t>
            </a:r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C3E0A40-6742-0528-775A-BBB3580E6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074"/>
            <a:ext cx="10515600" cy="955945"/>
          </a:xfrm>
          <a:solidFill>
            <a:srgbClr val="8000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ประเภทของไดอะแกรม 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99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3355"/>
            <a:ext cx="10515600" cy="951480"/>
          </a:xfrm>
          <a:solidFill>
            <a:srgbClr val="8000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บุคคลากรที่เกี่ยวข้องในไดอะแกรมแต่ละประเภท</a:t>
            </a:r>
            <a:endParaRPr lang="en-US" sz="4400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3EF092F-B565-4B1D-A512-0C245582EA3C}"/>
              </a:ext>
            </a:extLst>
          </p:cNvPr>
          <p:cNvGrpSpPr/>
          <p:nvPr/>
        </p:nvGrpSpPr>
        <p:grpSpPr>
          <a:xfrm>
            <a:off x="1719173" y="1869653"/>
            <a:ext cx="7960086" cy="4364992"/>
            <a:chOff x="0" y="0"/>
            <a:chExt cx="5224007" cy="395298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0800891-6B99-42E3-AC4C-0D802D79C77E}"/>
                </a:ext>
              </a:extLst>
            </p:cNvPr>
            <p:cNvGrpSpPr/>
            <p:nvPr/>
          </p:nvGrpSpPr>
          <p:grpSpPr>
            <a:xfrm>
              <a:off x="445273" y="0"/>
              <a:ext cx="3906824" cy="931490"/>
              <a:chOff x="0" y="0"/>
              <a:chExt cx="3906824" cy="931490"/>
            </a:xfrm>
          </p:grpSpPr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182A1842-6CA0-4975-A4A3-4278A553321D}"/>
                  </a:ext>
                </a:extLst>
              </p:cNvPr>
              <p:cNvGrpSpPr/>
              <p:nvPr/>
            </p:nvGrpSpPr>
            <p:grpSpPr>
              <a:xfrm flipH="1">
                <a:off x="485030" y="0"/>
                <a:ext cx="257175" cy="563247"/>
                <a:chOff x="0" y="0"/>
                <a:chExt cx="381019" cy="833981"/>
              </a:xfrm>
            </p:grpSpPr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FE976D6A-53E1-4F9E-80D8-5AB51625AF36}"/>
                    </a:ext>
                  </a:extLst>
                </p:cNvPr>
                <p:cNvSpPr/>
                <p:nvPr/>
              </p:nvSpPr>
              <p:spPr>
                <a:xfrm>
                  <a:off x="41699" y="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b="1">
                    <a:latin typeface="SP SUAN DUSIT" panose="02000000000000000000" pitchFamily="2" charset="0"/>
                    <a:cs typeface="SP SUAN DUSIT" panose="02000000000000000000" pitchFamily="2" charset="0"/>
                  </a:endParaRPr>
                </a:p>
              </p:txBody>
            </p: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2A355288-07B5-4640-B703-2EE0636A6F66}"/>
                    </a:ext>
                  </a:extLst>
                </p:cNvPr>
                <p:cNvCxnSpPr/>
                <p:nvPr/>
              </p:nvCxnSpPr>
              <p:spPr>
                <a:xfrm>
                  <a:off x="199560" y="309764"/>
                  <a:ext cx="0" cy="37147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C0002645-2921-4664-9C42-6A5BEB58E149}"/>
                    </a:ext>
                  </a:extLst>
                </p:cNvPr>
                <p:cNvCxnSpPr/>
                <p:nvPr/>
              </p:nvCxnSpPr>
              <p:spPr>
                <a:xfrm flipH="1">
                  <a:off x="0" y="676119"/>
                  <a:ext cx="200025" cy="14287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E8C05B5D-DD8D-41FE-A3D4-39561F434947}"/>
                    </a:ext>
                  </a:extLst>
                </p:cNvPr>
                <p:cNvCxnSpPr/>
                <p:nvPr/>
              </p:nvCxnSpPr>
              <p:spPr>
                <a:xfrm rot="5400000" flipH="1">
                  <a:off x="208495" y="664206"/>
                  <a:ext cx="158178" cy="18137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20806ADA-6097-4359-94CA-78C916A9CA81}"/>
                    </a:ext>
                  </a:extLst>
                </p:cNvPr>
                <p:cNvCxnSpPr/>
                <p:nvPr/>
              </p:nvCxnSpPr>
              <p:spPr>
                <a:xfrm>
                  <a:off x="17871" y="399119"/>
                  <a:ext cx="3631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" name="Text Box 452">
                <a:extLst>
                  <a:ext uri="{FF2B5EF4-FFF2-40B4-BE49-F238E27FC236}">
                    <a16:creationId xmlns:a16="http://schemas.microsoft.com/office/drawing/2014/main" id="{3EFAE94D-4865-43ED-993A-2ED4BD0589E7}"/>
                  </a:ext>
                </a:extLst>
              </p:cNvPr>
              <p:cNvSpPr txBox="1"/>
              <p:nvPr/>
            </p:nvSpPr>
            <p:spPr>
              <a:xfrm>
                <a:off x="0" y="516835"/>
                <a:ext cx="1266825" cy="41465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600" b="1">
                    <a:effectLst/>
                    <a:latin typeface="SP SUAN DUSIT" panose="02000000000000000000" pitchFamily="2" charset="0"/>
                    <a:ea typeface="Calibri" panose="020F0502020204030204" pitchFamily="34" charset="0"/>
                    <a:cs typeface="SP SUAN DUSIT" panose="02000000000000000000" pitchFamily="2" charset="0"/>
                  </a:rPr>
                  <a:t>System Analysis</a:t>
                </a:r>
                <a:endParaRPr lang="en-US" sz="1100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endParaRPr>
              </a:p>
            </p:txBody>
          </p: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E36C8332-CB23-4EA9-8CF8-4264EA1CA4A8}"/>
                  </a:ext>
                </a:extLst>
              </p:cNvPr>
              <p:cNvGrpSpPr/>
              <p:nvPr/>
            </p:nvGrpSpPr>
            <p:grpSpPr>
              <a:xfrm flipH="1">
                <a:off x="1940117" y="0"/>
                <a:ext cx="257536" cy="563526"/>
                <a:chOff x="0" y="0"/>
                <a:chExt cx="381019" cy="833981"/>
              </a:xfrm>
            </p:grpSpPr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151BE2EF-9476-4C0E-8089-2F241C2852DD}"/>
                    </a:ext>
                  </a:extLst>
                </p:cNvPr>
                <p:cNvSpPr/>
                <p:nvPr/>
              </p:nvSpPr>
              <p:spPr>
                <a:xfrm>
                  <a:off x="41699" y="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b="1">
                    <a:latin typeface="SP SUAN DUSIT" panose="02000000000000000000" pitchFamily="2" charset="0"/>
                    <a:cs typeface="SP SUAN DUSIT" panose="02000000000000000000" pitchFamily="2" charset="0"/>
                  </a:endParaRPr>
                </a:p>
              </p:txBody>
            </p: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97C5CCB0-66A5-450B-81C7-667779F43376}"/>
                    </a:ext>
                  </a:extLst>
                </p:cNvPr>
                <p:cNvCxnSpPr/>
                <p:nvPr/>
              </p:nvCxnSpPr>
              <p:spPr>
                <a:xfrm>
                  <a:off x="199560" y="309764"/>
                  <a:ext cx="0" cy="37147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F24C6B95-3679-4772-B1D2-0F7325D70733}"/>
                    </a:ext>
                  </a:extLst>
                </p:cNvPr>
                <p:cNvCxnSpPr/>
                <p:nvPr/>
              </p:nvCxnSpPr>
              <p:spPr>
                <a:xfrm flipH="1">
                  <a:off x="0" y="676119"/>
                  <a:ext cx="200025" cy="14287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E5BE2D99-D015-42EE-AA1D-A80A03847047}"/>
                    </a:ext>
                  </a:extLst>
                </p:cNvPr>
                <p:cNvCxnSpPr/>
                <p:nvPr/>
              </p:nvCxnSpPr>
              <p:spPr>
                <a:xfrm rot="5400000" flipH="1">
                  <a:off x="208495" y="664206"/>
                  <a:ext cx="158178" cy="18137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9042DF4E-5EBE-44D1-9ADD-954FF372BBF7}"/>
                    </a:ext>
                  </a:extLst>
                </p:cNvPr>
                <p:cNvCxnSpPr/>
                <p:nvPr/>
              </p:nvCxnSpPr>
              <p:spPr>
                <a:xfrm>
                  <a:off x="17871" y="399119"/>
                  <a:ext cx="3631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 Box 459">
                <a:extLst>
                  <a:ext uri="{FF2B5EF4-FFF2-40B4-BE49-F238E27FC236}">
                    <a16:creationId xmlns:a16="http://schemas.microsoft.com/office/drawing/2014/main" id="{E13D1E63-12E9-4621-B585-5CDA99D97781}"/>
                  </a:ext>
                </a:extLst>
              </p:cNvPr>
              <p:cNvSpPr txBox="1"/>
              <p:nvPr/>
            </p:nvSpPr>
            <p:spPr>
              <a:xfrm>
                <a:off x="1502797" y="516835"/>
                <a:ext cx="1184275" cy="41465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600" b="1">
                    <a:effectLst/>
                    <a:latin typeface="SP SUAN DUSIT" panose="02000000000000000000" pitchFamily="2" charset="0"/>
                    <a:ea typeface="Calibri" panose="020F0502020204030204" pitchFamily="34" charset="0"/>
                    <a:cs typeface="SP SUAN DUSIT" panose="02000000000000000000" pitchFamily="2" charset="0"/>
                  </a:rPr>
                  <a:t>Project Manager</a:t>
                </a:r>
                <a:endParaRPr lang="en-US" sz="1100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endParaRPr>
              </a:p>
            </p:txBody>
          </p: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D4740604-9ADE-4E1D-8E33-13D820F4BB0C}"/>
                  </a:ext>
                </a:extLst>
              </p:cNvPr>
              <p:cNvGrpSpPr/>
              <p:nvPr/>
            </p:nvGrpSpPr>
            <p:grpSpPr>
              <a:xfrm flipH="1">
                <a:off x="3275937" y="0"/>
                <a:ext cx="257175" cy="563247"/>
                <a:chOff x="0" y="0"/>
                <a:chExt cx="381019" cy="833981"/>
              </a:xfrm>
            </p:grpSpPr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7FDDEE6E-F6F0-4F84-97EC-451EB2380361}"/>
                    </a:ext>
                  </a:extLst>
                </p:cNvPr>
                <p:cNvSpPr/>
                <p:nvPr/>
              </p:nvSpPr>
              <p:spPr>
                <a:xfrm>
                  <a:off x="41699" y="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b="1">
                    <a:latin typeface="SP SUAN DUSIT" panose="02000000000000000000" pitchFamily="2" charset="0"/>
                    <a:cs typeface="SP SUAN DUSIT" panose="02000000000000000000" pitchFamily="2" charset="0"/>
                  </a:endParaRPr>
                </a:p>
              </p:txBody>
            </p: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69C4CC93-9581-4276-96C2-C16F2E71A515}"/>
                    </a:ext>
                  </a:extLst>
                </p:cNvPr>
                <p:cNvCxnSpPr/>
                <p:nvPr/>
              </p:nvCxnSpPr>
              <p:spPr>
                <a:xfrm>
                  <a:off x="199560" y="309764"/>
                  <a:ext cx="0" cy="37147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B5B833A7-3663-475D-8879-9DCB85DDDE6E}"/>
                    </a:ext>
                  </a:extLst>
                </p:cNvPr>
                <p:cNvCxnSpPr/>
                <p:nvPr/>
              </p:nvCxnSpPr>
              <p:spPr>
                <a:xfrm flipH="1">
                  <a:off x="0" y="676119"/>
                  <a:ext cx="200025" cy="142875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FBBB3F85-C381-4652-9BDF-2861166B9D62}"/>
                    </a:ext>
                  </a:extLst>
                </p:cNvPr>
                <p:cNvCxnSpPr/>
                <p:nvPr/>
              </p:nvCxnSpPr>
              <p:spPr>
                <a:xfrm rot="5400000" flipH="1">
                  <a:off x="208495" y="664206"/>
                  <a:ext cx="158178" cy="18137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E8E6D4A3-A6C6-4EE8-8439-B62B49E330D8}"/>
                    </a:ext>
                  </a:extLst>
                </p:cNvPr>
                <p:cNvCxnSpPr/>
                <p:nvPr/>
              </p:nvCxnSpPr>
              <p:spPr>
                <a:xfrm>
                  <a:off x="17871" y="399119"/>
                  <a:ext cx="363148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1" name="Text Box 466">
                <a:extLst>
                  <a:ext uri="{FF2B5EF4-FFF2-40B4-BE49-F238E27FC236}">
                    <a16:creationId xmlns:a16="http://schemas.microsoft.com/office/drawing/2014/main" id="{8CC802D9-8A4B-484C-9958-071906C470E0}"/>
                  </a:ext>
                </a:extLst>
              </p:cNvPr>
              <p:cNvSpPr txBox="1"/>
              <p:nvPr/>
            </p:nvSpPr>
            <p:spPr>
              <a:xfrm>
                <a:off x="2918129" y="516835"/>
                <a:ext cx="988695" cy="41465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600" b="1">
                    <a:effectLst/>
                    <a:latin typeface="SP SUAN DUSIT" panose="02000000000000000000" pitchFamily="2" charset="0"/>
                    <a:ea typeface="Calibri" panose="020F0502020204030204" pitchFamily="34" charset="0"/>
                    <a:cs typeface="SP SUAN DUSIT" panose="02000000000000000000" pitchFamily="2" charset="0"/>
                  </a:rPr>
                  <a:t>User Reprise</a:t>
                </a:r>
                <a:endParaRPr lang="en-US" sz="1100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endParaRP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2D25CD1-C455-4480-BE94-C5BF83E818EC}"/>
                </a:ext>
              </a:extLst>
            </p:cNvPr>
            <p:cNvSpPr/>
            <p:nvPr/>
          </p:nvSpPr>
          <p:spPr>
            <a:xfrm>
              <a:off x="1240404" y="930303"/>
              <a:ext cx="2546350" cy="25463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b="1">
                <a:latin typeface="SP SUAN DUSIT" panose="02000000000000000000" pitchFamily="2" charset="0"/>
                <a:cs typeface="SP SUAN DUSIT" panose="02000000000000000000" pitchFamily="2" charset="0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D7FBC96-5A83-41F5-93AD-067D8AFB5DDA}"/>
                </a:ext>
              </a:extLst>
            </p:cNvPr>
            <p:cNvGrpSpPr/>
            <p:nvPr/>
          </p:nvGrpSpPr>
          <p:grpSpPr>
            <a:xfrm flipH="1">
              <a:off x="389613" y="1319917"/>
              <a:ext cx="257536" cy="563526"/>
              <a:chOff x="0" y="0"/>
              <a:chExt cx="381019" cy="833981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98130756-C667-4FCB-9413-C55D9C21A4F1}"/>
                  </a:ext>
                </a:extLst>
              </p:cNvPr>
              <p:cNvSpPr/>
              <p:nvPr/>
            </p:nvSpPr>
            <p:spPr>
              <a:xfrm>
                <a:off x="41699" y="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b="1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48A55200-4189-4C3E-9904-9A532A89F441}"/>
                  </a:ext>
                </a:extLst>
              </p:cNvPr>
              <p:cNvCxnSpPr/>
              <p:nvPr/>
            </p:nvCxnSpPr>
            <p:spPr>
              <a:xfrm>
                <a:off x="199560" y="309764"/>
                <a:ext cx="0" cy="3714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B38A3A30-A792-40CE-8225-BD97524E1020}"/>
                  </a:ext>
                </a:extLst>
              </p:cNvPr>
              <p:cNvCxnSpPr/>
              <p:nvPr/>
            </p:nvCxnSpPr>
            <p:spPr>
              <a:xfrm flipH="1">
                <a:off x="0" y="676119"/>
                <a:ext cx="200025" cy="1428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4F875013-648F-452E-8961-FBB8B6128294}"/>
                  </a:ext>
                </a:extLst>
              </p:cNvPr>
              <p:cNvCxnSpPr/>
              <p:nvPr/>
            </p:nvCxnSpPr>
            <p:spPr>
              <a:xfrm rot="5400000" flipH="1">
                <a:off x="208495" y="664206"/>
                <a:ext cx="158178" cy="1813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19D142BE-D9A5-4D44-8C81-2D9A08FF0B4F}"/>
                  </a:ext>
                </a:extLst>
              </p:cNvPr>
              <p:cNvCxnSpPr/>
              <p:nvPr/>
            </p:nvCxnSpPr>
            <p:spPr>
              <a:xfrm>
                <a:off x="17871" y="399119"/>
                <a:ext cx="3631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475">
              <a:extLst>
                <a:ext uri="{FF2B5EF4-FFF2-40B4-BE49-F238E27FC236}">
                  <a16:creationId xmlns:a16="http://schemas.microsoft.com/office/drawing/2014/main" id="{34ADC74A-2CD4-460A-8CAC-276B90D5EB1E}"/>
                </a:ext>
              </a:extLst>
            </p:cNvPr>
            <p:cNvSpPr txBox="1"/>
            <p:nvPr/>
          </p:nvSpPr>
          <p:spPr>
            <a:xfrm>
              <a:off x="39757" y="1844703"/>
              <a:ext cx="988695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Programmer</a:t>
              </a:r>
              <a:endParaRPr lang="en-US" sz="1100" b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DC2D4F6-2DA9-49C2-9DD0-9049BC3BA721}"/>
                </a:ext>
              </a:extLst>
            </p:cNvPr>
            <p:cNvGrpSpPr/>
            <p:nvPr/>
          </p:nvGrpSpPr>
          <p:grpSpPr>
            <a:xfrm flipH="1">
              <a:off x="389613" y="2798859"/>
              <a:ext cx="257536" cy="563526"/>
              <a:chOff x="0" y="0"/>
              <a:chExt cx="381019" cy="833981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7BC51282-B574-4173-BE55-8105C89C86A4}"/>
                  </a:ext>
                </a:extLst>
              </p:cNvPr>
              <p:cNvSpPr/>
              <p:nvPr/>
            </p:nvSpPr>
            <p:spPr>
              <a:xfrm>
                <a:off x="41699" y="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b="1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17152911-05FA-477A-9B83-BC52F0107C75}"/>
                  </a:ext>
                </a:extLst>
              </p:cNvPr>
              <p:cNvCxnSpPr/>
              <p:nvPr/>
            </p:nvCxnSpPr>
            <p:spPr>
              <a:xfrm>
                <a:off x="199560" y="309764"/>
                <a:ext cx="0" cy="3714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91199CC2-E0E4-4CF9-8098-25602B41889C}"/>
                  </a:ext>
                </a:extLst>
              </p:cNvPr>
              <p:cNvCxnSpPr/>
              <p:nvPr/>
            </p:nvCxnSpPr>
            <p:spPr>
              <a:xfrm flipH="1">
                <a:off x="0" y="676119"/>
                <a:ext cx="200025" cy="1428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81F4A66A-055C-4AE2-BE78-315F9D8959F4}"/>
                  </a:ext>
                </a:extLst>
              </p:cNvPr>
              <p:cNvCxnSpPr/>
              <p:nvPr/>
            </p:nvCxnSpPr>
            <p:spPr>
              <a:xfrm rot="5400000" flipH="1">
                <a:off x="208495" y="664206"/>
                <a:ext cx="158178" cy="1813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018D465-E786-4E96-8189-A7E31CC7BC8E}"/>
                  </a:ext>
                </a:extLst>
              </p:cNvPr>
              <p:cNvCxnSpPr/>
              <p:nvPr/>
            </p:nvCxnSpPr>
            <p:spPr>
              <a:xfrm>
                <a:off x="17871" y="399119"/>
                <a:ext cx="3631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 Box 482">
              <a:extLst>
                <a:ext uri="{FF2B5EF4-FFF2-40B4-BE49-F238E27FC236}">
                  <a16:creationId xmlns:a16="http://schemas.microsoft.com/office/drawing/2014/main" id="{92145E65-7435-40EF-B999-E41C70D686BE}"/>
                </a:ext>
              </a:extLst>
            </p:cNvPr>
            <p:cNvSpPr txBox="1"/>
            <p:nvPr/>
          </p:nvSpPr>
          <p:spPr>
            <a:xfrm>
              <a:off x="0" y="3315694"/>
              <a:ext cx="1065474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System Admin</a:t>
              </a:r>
              <a:endParaRPr lang="en-US" sz="1100" b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870E541-58B3-4C45-97AC-A4D1BB9178E3}"/>
                </a:ext>
              </a:extLst>
            </p:cNvPr>
            <p:cNvGrpSpPr/>
            <p:nvPr/>
          </p:nvGrpSpPr>
          <p:grpSpPr>
            <a:xfrm flipH="1">
              <a:off x="4428876" y="1622066"/>
              <a:ext cx="257536" cy="563526"/>
              <a:chOff x="0" y="0"/>
              <a:chExt cx="381019" cy="833981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D143E718-9F85-4FAD-95F5-FA7D94909007}"/>
                  </a:ext>
                </a:extLst>
              </p:cNvPr>
              <p:cNvSpPr/>
              <p:nvPr/>
            </p:nvSpPr>
            <p:spPr>
              <a:xfrm>
                <a:off x="41699" y="0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b="1">
                  <a:latin typeface="SP SUAN DUSIT" panose="02000000000000000000" pitchFamily="2" charset="0"/>
                  <a:cs typeface="SP SUAN DUSIT" panose="02000000000000000000" pitchFamily="2" charset="0"/>
                </a:endParaRPr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71657E6-E2DC-4608-9F74-D35E6CBE940A}"/>
                  </a:ext>
                </a:extLst>
              </p:cNvPr>
              <p:cNvCxnSpPr/>
              <p:nvPr/>
            </p:nvCxnSpPr>
            <p:spPr>
              <a:xfrm>
                <a:off x="199560" y="309764"/>
                <a:ext cx="0" cy="3714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F1E072A1-9735-4B39-A54C-9E08E4DEAD51}"/>
                  </a:ext>
                </a:extLst>
              </p:cNvPr>
              <p:cNvCxnSpPr/>
              <p:nvPr/>
            </p:nvCxnSpPr>
            <p:spPr>
              <a:xfrm flipH="1">
                <a:off x="0" y="676119"/>
                <a:ext cx="200025" cy="14287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F62A11B9-A092-4EDC-8746-02BA5564E1F1}"/>
                  </a:ext>
                </a:extLst>
              </p:cNvPr>
              <p:cNvCxnSpPr/>
              <p:nvPr/>
            </p:nvCxnSpPr>
            <p:spPr>
              <a:xfrm rot="5400000" flipH="1">
                <a:off x="208495" y="664206"/>
                <a:ext cx="158178" cy="1813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7E01D462-7C24-4CF2-BC43-9C332B825A48}"/>
                  </a:ext>
                </a:extLst>
              </p:cNvPr>
              <p:cNvCxnSpPr/>
              <p:nvPr/>
            </p:nvCxnSpPr>
            <p:spPr>
              <a:xfrm>
                <a:off x="17871" y="399119"/>
                <a:ext cx="36314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 Box 489">
              <a:extLst>
                <a:ext uri="{FF2B5EF4-FFF2-40B4-BE49-F238E27FC236}">
                  <a16:creationId xmlns:a16="http://schemas.microsoft.com/office/drawing/2014/main" id="{FF9C7001-FCCF-4E10-95A6-0232B6646422}"/>
                </a:ext>
              </a:extLst>
            </p:cNvPr>
            <p:cNvSpPr txBox="1"/>
            <p:nvPr/>
          </p:nvSpPr>
          <p:spPr>
            <a:xfrm>
              <a:off x="3856383" y="2138901"/>
              <a:ext cx="1367624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Software Architect</a:t>
              </a:r>
              <a:endParaRPr lang="en-US" sz="1100" b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D4729AF-10BA-419F-B282-F19D57B6132E}"/>
                </a:ext>
              </a:extLst>
            </p:cNvPr>
            <p:cNvSpPr/>
            <p:nvPr/>
          </p:nvSpPr>
          <p:spPr>
            <a:xfrm>
              <a:off x="1598212" y="1073426"/>
              <a:ext cx="1089328" cy="65112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b="1">
                <a:latin typeface="SP SUAN DUSIT" panose="02000000000000000000" pitchFamily="2" charset="0"/>
                <a:cs typeface="SP SUAN DUSIT" panose="02000000000000000000" pitchFamily="2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F884898-D5F5-4336-8BD2-D5A11EE9C087}"/>
                </a:ext>
              </a:extLst>
            </p:cNvPr>
            <p:cNvSpPr/>
            <p:nvPr/>
          </p:nvSpPr>
          <p:spPr>
            <a:xfrm>
              <a:off x="2178657" y="1725433"/>
              <a:ext cx="1438910" cy="85979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b="1">
                <a:latin typeface="SP SUAN DUSIT" panose="02000000000000000000" pitchFamily="2" charset="0"/>
                <a:cs typeface="SP SUAN DUSIT" panose="02000000000000000000" pitchFamily="2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4142804-35ED-4846-BB8A-48675ADAC572}"/>
                </a:ext>
              </a:extLst>
            </p:cNvPr>
            <p:cNvSpPr/>
            <p:nvPr/>
          </p:nvSpPr>
          <p:spPr>
            <a:xfrm>
              <a:off x="1470991" y="2679590"/>
              <a:ext cx="1089328" cy="65112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b="1">
                <a:latin typeface="SP SUAN DUSIT" panose="02000000000000000000" pitchFamily="2" charset="0"/>
                <a:cs typeface="SP SUAN DUSIT" panose="02000000000000000000" pitchFamily="2" charset="0"/>
              </a:endParaRPr>
            </a:p>
          </p:txBody>
        </p:sp>
        <p:sp>
          <p:nvSpPr>
            <p:cNvPr id="17" name="Text Box 493">
              <a:extLst>
                <a:ext uri="{FF2B5EF4-FFF2-40B4-BE49-F238E27FC236}">
                  <a16:creationId xmlns:a16="http://schemas.microsoft.com/office/drawing/2014/main" id="{47C1608B-0616-4B94-AC29-3A0D54EE8474}"/>
                </a:ext>
              </a:extLst>
            </p:cNvPr>
            <p:cNvSpPr txBox="1"/>
            <p:nvPr/>
          </p:nvSpPr>
          <p:spPr>
            <a:xfrm>
              <a:off x="1677725" y="1208598"/>
              <a:ext cx="988695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Use case</a:t>
              </a:r>
              <a:endParaRPr lang="en-US" sz="1100" b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18" name="Text Box 494">
              <a:extLst>
                <a:ext uri="{FF2B5EF4-FFF2-40B4-BE49-F238E27FC236}">
                  <a16:creationId xmlns:a16="http://schemas.microsoft.com/office/drawing/2014/main" id="{D12CC342-0757-43AE-A801-BB8CD3E04398}"/>
                </a:ext>
              </a:extLst>
            </p:cNvPr>
            <p:cNvSpPr txBox="1"/>
            <p:nvPr/>
          </p:nvSpPr>
          <p:spPr>
            <a:xfrm>
              <a:off x="2067339" y="1661823"/>
              <a:ext cx="1669415" cy="82740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1400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Class, Object</a:t>
              </a:r>
              <a:endParaRPr lang="en-US" sz="1100" b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1400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Sequence, Statechart,</a:t>
              </a:r>
              <a:endParaRPr lang="en-US" sz="1100" b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1400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Collaboration, Activity</a:t>
              </a:r>
              <a:endParaRPr lang="en-US" sz="1100" b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1400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 </a:t>
              </a:r>
              <a:endParaRPr lang="en-US" sz="1100" b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1400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 </a:t>
              </a:r>
              <a:endParaRPr lang="en-US" sz="1100" b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sp>
          <p:nvSpPr>
            <p:cNvPr id="19" name="Text Box 495">
              <a:extLst>
                <a:ext uri="{FF2B5EF4-FFF2-40B4-BE49-F238E27FC236}">
                  <a16:creationId xmlns:a16="http://schemas.microsoft.com/office/drawing/2014/main" id="{D097E238-B83E-41F8-B96D-98CA73AB3E65}"/>
                </a:ext>
              </a:extLst>
            </p:cNvPr>
            <p:cNvSpPr txBox="1"/>
            <p:nvPr/>
          </p:nvSpPr>
          <p:spPr>
            <a:xfrm>
              <a:off x="1375576" y="2695492"/>
              <a:ext cx="1280160" cy="58730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1400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Component,</a:t>
              </a:r>
              <a:endParaRPr lang="en-US" sz="1100" b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1400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Deployment</a:t>
              </a:r>
              <a:endParaRPr lang="en-US" sz="1100" b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US" sz="1400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 </a:t>
              </a:r>
              <a:endParaRPr lang="en-US" sz="1100" b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221E720-55E1-417D-B57B-E741E071624B}"/>
                </a:ext>
              </a:extLst>
            </p:cNvPr>
            <p:cNvCxnSpPr/>
            <p:nvPr/>
          </p:nvCxnSpPr>
          <p:spPr>
            <a:xfrm>
              <a:off x="1343770" y="811033"/>
              <a:ext cx="445274" cy="33395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AEEBAEA-C038-4AC5-BA85-DF6ED5678B21}"/>
                </a:ext>
              </a:extLst>
            </p:cNvPr>
            <p:cNvCxnSpPr/>
            <p:nvPr/>
          </p:nvCxnSpPr>
          <p:spPr>
            <a:xfrm flipV="1">
              <a:off x="2282024" y="803082"/>
              <a:ext cx="135173" cy="27034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5A41AFDB-6232-4542-8F65-A1B15F527CCC}"/>
                </a:ext>
              </a:extLst>
            </p:cNvPr>
            <p:cNvCxnSpPr/>
            <p:nvPr/>
          </p:nvCxnSpPr>
          <p:spPr>
            <a:xfrm flipV="1">
              <a:off x="2568271" y="803082"/>
              <a:ext cx="858741" cy="38166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50B0BD32-B8DC-4B2A-B14D-04DD49FAD7D7}"/>
                </a:ext>
              </a:extLst>
            </p:cNvPr>
            <p:cNvCxnSpPr/>
            <p:nvPr/>
          </p:nvCxnSpPr>
          <p:spPr>
            <a:xfrm>
              <a:off x="2679590" y="1391478"/>
              <a:ext cx="1484161" cy="55659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8E808C58-7F90-463A-8B50-0C108B1F9279}"/>
                </a:ext>
              </a:extLst>
            </p:cNvPr>
            <p:cNvCxnSpPr/>
            <p:nvPr/>
          </p:nvCxnSpPr>
          <p:spPr>
            <a:xfrm flipH="1">
              <a:off x="3609892" y="2027583"/>
              <a:ext cx="500932" cy="7951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9931BEB5-650D-42A2-A253-2965AD3844ED}"/>
                </a:ext>
              </a:extLst>
            </p:cNvPr>
            <p:cNvCxnSpPr/>
            <p:nvPr/>
          </p:nvCxnSpPr>
          <p:spPr>
            <a:xfrm flipH="1">
              <a:off x="2576223" y="2146852"/>
              <a:ext cx="1534049" cy="857859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9FA98B8-D707-495B-B7CA-8E4A9919CDC6}"/>
                </a:ext>
              </a:extLst>
            </p:cNvPr>
            <p:cNvCxnSpPr/>
            <p:nvPr/>
          </p:nvCxnSpPr>
          <p:spPr>
            <a:xfrm flipH="1">
              <a:off x="898497" y="1431235"/>
              <a:ext cx="691764" cy="27034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40E0A89-3A7F-4E23-B1F7-845CE82990EE}"/>
                </a:ext>
              </a:extLst>
            </p:cNvPr>
            <p:cNvCxnSpPr/>
            <p:nvPr/>
          </p:nvCxnSpPr>
          <p:spPr>
            <a:xfrm flipH="1" flipV="1">
              <a:off x="930303" y="1828800"/>
              <a:ext cx="1248392" cy="30303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BF5E11A-54BC-470C-A4B2-F206D439E4A8}"/>
                </a:ext>
              </a:extLst>
            </p:cNvPr>
            <p:cNvCxnSpPr/>
            <p:nvPr/>
          </p:nvCxnSpPr>
          <p:spPr>
            <a:xfrm flipH="1" flipV="1">
              <a:off x="978010" y="1995777"/>
              <a:ext cx="572494" cy="83488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1A64EC9-23F7-45A8-8DA8-CD42E246BCF9}"/>
                </a:ext>
              </a:extLst>
            </p:cNvPr>
            <p:cNvCxnSpPr/>
            <p:nvPr/>
          </p:nvCxnSpPr>
          <p:spPr>
            <a:xfrm flipH="1">
              <a:off x="898497" y="3005593"/>
              <a:ext cx="572494" cy="8834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 Box 506">
              <a:extLst>
                <a:ext uri="{FF2B5EF4-FFF2-40B4-BE49-F238E27FC236}">
                  <a16:creationId xmlns:a16="http://schemas.microsoft.com/office/drawing/2014/main" id="{9B5ADF2B-DE57-464C-923D-D8CEC13C7623}"/>
                </a:ext>
              </a:extLst>
            </p:cNvPr>
            <p:cNvSpPr txBox="1"/>
            <p:nvPr/>
          </p:nvSpPr>
          <p:spPr>
            <a:xfrm>
              <a:off x="1844703" y="3538330"/>
              <a:ext cx="1248355" cy="4146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600" b="1">
                  <a:effectLst/>
                  <a:latin typeface="SP SUAN DUSIT" panose="02000000000000000000" pitchFamily="2" charset="0"/>
                  <a:ea typeface="Calibri" panose="020F0502020204030204" pitchFamily="34" charset="0"/>
                  <a:cs typeface="SP SUAN DUSIT" panose="02000000000000000000" pitchFamily="2" charset="0"/>
                </a:rPr>
                <a:t>UML Mutation</a:t>
              </a:r>
              <a:endParaRPr lang="en-US" sz="1100" b="1"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7126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  <a:solidFill>
            <a:srgbClr val="8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b="1" kern="1200" dirty="0" err="1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จบการนำเสนอ</a:t>
            </a:r>
            <a:endParaRPr lang="en-US" sz="7200" b="1" kern="1200" dirty="0">
              <a:solidFill>
                <a:schemeClr val="bg1"/>
              </a:solidFill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701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AAFA42-FBD3-40F7-B9D7-78D971158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01" y="1577490"/>
            <a:ext cx="11179997" cy="21667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b="1" kern="1200" dirty="0" err="1">
                <a:solidFill>
                  <a:srgbClr val="8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</a:t>
            </a:r>
            <a:r>
              <a:rPr lang="en-US" sz="6600" b="1" kern="1200" dirty="0">
                <a:solidFill>
                  <a:srgbClr val="8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7 </a:t>
            </a:r>
            <a:r>
              <a:rPr lang="th-TH" sz="6600" b="1" kern="1200" dirty="0">
                <a:solidFill>
                  <a:srgbClr val="8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การออกแบบการโต้ตอบระหว่างออบเจ</a:t>
            </a:r>
            <a:r>
              <a:rPr lang="th-TH" sz="6600" b="1" kern="1200" dirty="0" err="1">
                <a:solidFill>
                  <a:srgbClr val="8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็ค</a:t>
            </a:r>
            <a:endParaRPr lang="en-US" sz="6600" kern="1200" dirty="0">
              <a:solidFill>
                <a:srgbClr val="8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1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467"/>
            <a:ext cx="10515600" cy="866736"/>
          </a:xfrm>
          <a:solidFill>
            <a:srgbClr val="8000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4568"/>
            <a:ext cx="10972800" cy="44678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การออกแบบอินเตอร์</a:t>
            </a:r>
            <a:r>
              <a:rPr lang="th-TH" sz="36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เฟส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รูปแบบของการโต้ตอบระหว่างผู้ใช้กับระบบ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การเชื่อมความสัมพันธ์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Stereotype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ความสัมพันธ์ระหว่าง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ไดอะแกรม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(diagram)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ประเภทของไดอะแกรม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บุคลากรที่เกี่ยวข้องในไดอะแกรมแต่ละประเภท 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>
              <a:spcBef>
                <a:spcPts val="0"/>
              </a:spcBef>
            </a:pP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630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2873"/>
            <a:ext cx="10515600" cy="933643"/>
          </a:xfrm>
          <a:solidFill>
            <a:srgbClr val="8000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3779"/>
            <a:ext cx="10972800" cy="4442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บอกความหมายของการออกแบบอินเตอร์</a:t>
            </a:r>
            <a:r>
              <a:rPr lang="th-TH" sz="40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เฟส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อธิบายรูปแบบของการโต้ตอบระหว่างผู้ใช้กับระบบได้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อธิบายความสัมพันธ์ระหว่าง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ได้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อธิบายประเภทของไดอะแกรมได้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ประยุกต์ใช้การออกแบบการโต้ตอบระหว่างอ็อบเจกต์ได้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04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468"/>
            <a:ext cx="10515600" cy="944794"/>
          </a:xfrm>
          <a:solidFill>
            <a:srgbClr val="8000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สมรรถนะการเรียนรู้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3406"/>
            <a:ext cx="10744200" cy="4603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แสดงความรู้เกี่ยวกับการออกแบบอินเตอร์</a:t>
            </a:r>
            <a:r>
              <a:rPr lang="th-TH" sz="40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เฟส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แสดงความรู้เกี่ยวกับไดอะแกรม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ปฏิบัติการใช้ไดอะแกรมแต่ละประเภท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50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3317"/>
            <a:ext cx="10515600" cy="1011701"/>
          </a:xfrm>
          <a:solidFill>
            <a:srgbClr val="8000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การออกแบบอินเตอร์</a:t>
            </a:r>
            <a:r>
              <a:rPr lang="th-TH" sz="44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เฟส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7650"/>
            <a:ext cx="10515600" cy="462244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การออกแบบอินเตอร์</a:t>
            </a:r>
            <a:r>
              <a:rPr lang="th-TH" sz="40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เฟส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หรือ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UI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จะต้องใช้บัญชีความต้องการประสบการณ์ และความสามารถของผู้ใช้ระบบ นักออกแบบควรทราบข้อจำกัดทางกายภาพ และจิตใจของผู้คน (เช่น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Limited short-term memory)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ควรตระหนักว่า คนจะทำผิดพลาดในเรื่องใดบ้าง หลักการออกแบบอินเตอร์</a:t>
            </a:r>
            <a:r>
              <a:rPr lang="th-TH" sz="4000" b="1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เฟส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UI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หลัก ๆ ประกอบด้วย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77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5620"/>
            <a:ext cx="10515600" cy="944794"/>
          </a:xfrm>
          <a:solidFill>
            <a:srgbClr val="8000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การออกแบบอินเตอร์</a:t>
            </a:r>
            <a:r>
              <a:rPr lang="th-TH" sz="4400" b="1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เฟส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6289"/>
            <a:ext cx="10972800" cy="4558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User familiarity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Consistency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Minimal surprise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Recoverability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User guidance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User diversity</a:t>
            </a:r>
          </a:p>
          <a:p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684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9863"/>
            <a:ext cx="10515600" cy="970157"/>
          </a:xfrm>
          <a:solidFill>
            <a:srgbClr val="8000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รูปแบบของการโต้ตอบระหว่างผู้ใช้กับระบบ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3078"/>
            <a:ext cx="10744200" cy="4773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การโต้ตอบด้วยการพิมพ์คำสั่ง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(Command Line Interaction)</a:t>
            </a:r>
          </a:p>
          <a:p>
            <a:pPr marL="0" indent="0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 การโต้ตอบด้วยเมนูคำสั่ง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(Menu Interaction)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การโต้ตอบด้วยแบบฟอร์ม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(Form Interaction)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การโต้ตอบผ่านวัตถุ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(Object-Based Interaction)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-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การโต้ตอบด้วยภาษามนุษย์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(Natural Language Interaction)</a:t>
            </a:r>
          </a:p>
          <a:p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58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8187"/>
            <a:ext cx="10515600" cy="954136"/>
          </a:xfrm>
          <a:solidFill>
            <a:srgbClr val="800000"/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การเชื่อมความสัมพันธ์ 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029" y="1746160"/>
            <a:ext cx="10972800" cy="4493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ความสัมพันธ์ระหว่าง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กับ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ความสัมพันธ์ระหว่าง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กับ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</a:t>
            </a:r>
            <a:endParaRPr lang="th-TH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699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653</TotalTime>
  <Words>532</Words>
  <Application>Microsoft Office PowerPoint</Application>
  <PresentationFormat>Widescreen</PresentationFormat>
  <Paragraphs>103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Angsana New</vt:lpstr>
      <vt:lpstr>Arial</vt:lpstr>
      <vt:lpstr>Calibri</vt:lpstr>
      <vt:lpstr>Calibri Light</vt:lpstr>
      <vt:lpstr>SP SUAN DUSIT</vt:lpstr>
      <vt:lpstr>Clarity</vt:lpstr>
      <vt:lpstr>Office Theme</vt:lpstr>
      <vt:lpstr>วิชา  การวิเคราะห์และออกแบบเชิงวัตถุ</vt:lpstr>
      <vt:lpstr>หน่วยที่ 7 การออกแบบการโต้ตอบระหว่างออบเจ็ค</vt:lpstr>
      <vt:lpstr>สาระการเรียนรู้</vt:lpstr>
      <vt:lpstr>จุดประสงค์การเรียนรู้</vt:lpstr>
      <vt:lpstr>สมรรถนะการเรียนรู้</vt:lpstr>
      <vt:lpstr>การออกแบบอินเตอร์เฟส</vt:lpstr>
      <vt:lpstr>การออกแบบอินเตอร์เฟส</vt:lpstr>
      <vt:lpstr>รูปแบบของการโต้ตอบระหว่างผู้ใช้กับระบบ</vt:lpstr>
      <vt:lpstr>การเชื่อมความสัมพันธ์ </vt:lpstr>
      <vt:lpstr>Stereotype</vt:lpstr>
      <vt:lpstr>ความสัมพันธ์ระหว่าง Use Case </vt:lpstr>
      <vt:lpstr>ไดอะแกรม (diagram) </vt:lpstr>
      <vt:lpstr>ประเภทของไดอะแกรม </vt:lpstr>
      <vt:lpstr>ประเภทของไดอะแกรม </vt:lpstr>
      <vt:lpstr>บุคคลากรที่เกี่ยวข้องในไดอะแกรมแต่ละประเภท</vt:lpstr>
      <vt:lpstr>จบการนำเสนอ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1  ขั้นตอนการพัฒนาระบบสารสนเทศ</dc:title>
  <dc:creator>admin</dc:creator>
  <cp:lastModifiedBy>Juthawut Chantaramalee</cp:lastModifiedBy>
  <cp:revision>77</cp:revision>
  <dcterms:created xsi:type="dcterms:W3CDTF">2020-06-06T01:29:01Z</dcterms:created>
  <dcterms:modified xsi:type="dcterms:W3CDTF">2023-01-04T07:59:07Z</dcterms:modified>
</cp:coreProperties>
</file>