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8"/>
  </p:notesMasterIdLst>
  <p:sldIdLst>
    <p:sldId id="476" r:id="rId3"/>
    <p:sldId id="256" r:id="rId4"/>
    <p:sldId id="433" r:id="rId5"/>
    <p:sldId id="434" r:id="rId6"/>
    <p:sldId id="435" r:id="rId7"/>
    <p:sldId id="436" r:id="rId8"/>
    <p:sldId id="437" r:id="rId9"/>
    <p:sldId id="438" r:id="rId10"/>
    <p:sldId id="439" r:id="rId11"/>
    <p:sldId id="440" r:id="rId12"/>
    <p:sldId id="441" r:id="rId13"/>
    <p:sldId id="442" r:id="rId14"/>
    <p:sldId id="443" r:id="rId15"/>
    <p:sldId id="444" r:id="rId16"/>
    <p:sldId id="4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81" autoAdjust="0"/>
    <p:restoredTop sz="89244" autoAdjust="0"/>
  </p:normalViewPr>
  <p:slideViewPr>
    <p:cSldViewPr snapToGrid="0">
      <p:cViewPr varScale="1">
        <p:scale>
          <a:sx n="86" d="100"/>
          <a:sy n="86" d="100"/>
        </p:scale>
        <p:origin x="97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57978-32BE-44A8-BE54-6EAC732BC625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0227C-44CB-47D0-A20B-B842CA612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0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b="1" dirty="0"/>
              <a:t>วิชา  การวิเคราะห์และออกแบบเชิงวัตถุ (</a:t>
            </a:r>
            <a:r>
              <a:rPr lang="th-TH" sz="1200" b="1" dirty="0">
                <a:solidFill>
                  <a:srgbClr val="002060"/>
                </a:solidFill>
              </a:rPr>
              <a:t>ศิวัช  กาญจนชุม)</a:t>
            </a:r>
            <a:endParaRPr lang="en-US" sz="1200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0227C-44CB-47D0-A20B-B842CA612E1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715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b="1" dirty="0"/>
              <a:t>วิชา  การวิเคราะห์และออกแบบเชิงวัตถุ (</a:t>
            </a:r>
            <a:r>
              <a:rPr lang="th-TH" sz="1200" b="1" dirty="0">
                <a:solidFill>
                  <a:srgbClr val="002060"/>
                </a:solidFill>
              </a:rPr>
              <a:t>ศิวัช  กาญจนชุม)</a:t>
            </a:r>
            <a:endParaRPr lang="en-US" sz="1200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0227C-44CB-47D0-A20B-B842CA612E1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6708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931B3-6480-4387-A2B1-B2ADFA6F6A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B919D4-EF32-4D0D-B278-19F88F84E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9A0C6-B4AB-4C23-9E64-F4AC98A22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2C453-76A1-4315-83B9-7EB3C2F2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2C5B7-B7B1-41ED-96ED-6348B34CB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91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BF4DF-A933-4423-9E59-4E5AB2423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4B56E-9DDC-41DB-A46A-F97A7E8DB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AE320-7CD4-416A-B475-4F3FBF3EF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A209-41C2-423D-830D-19A5C6FAA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E9CCC-25FF-4D35-ACC2-327C97E42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72B59-C04A-4F8B-B283-80A65A944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C69FA-AE8C-4457-B6B9-6DBF422E5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2424D-1D3B-4C7A-BEAC-6A9E94C6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05A63-B025-4EA8-98E8-44652C68E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2FE8D-A607-4155-A2FA-E2982F9D5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71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CA14E-7709-476E-BD13-C51D04793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3A079-5A59-4C13-9556-FDE1F3FA7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CD99C-F859-4627-9F98-39A322592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CC0DF-31C3-465A-BA9D-B4E4909F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C4593-25E1-4A21-8991-7EDD09887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4C16-291B-4FB0-B66B-56BCC7381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60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CD9FD-3063-459C-9E75-478D95935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D89DD-B2CD-4433-906E-EE6E89111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DCAFCE-CE55-4529-B060-574E5BDD0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5A8E03-F9F3-436F-B9E6-A52CCA124C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A094DC-353C-463B-8EEC-8CDEB31CEB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702F3C-D1F5-4007-A60A-6B2B3E3C3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AB48E1-45D1-446C-B74D-C43EF64A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2ECFFE-A9C4-4A1A-8DF5-BDDE26B02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51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E7DAF-9C8D-45AA-A5FA-0078073AF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8561E1-3200-427F-B4B1-BCD80EEF6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010070-A740-4E1E-B7F2-8CFE219FE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BCD8CE-8A29-4A88-98C5-FDE8745C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09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DAC62A-2C19-4086-9434-C3EA38836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4FAA35-6996-4131-913E-B0D9956FB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B38D4C-6FAD-4681-B4CD-222F8CDF5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3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48246-5624-4FDB-9FD4-85C330E37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F6D0F-4C0A-4C67-A0D9-033948C6B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6ACBB0-2C5E-47CB-8EB7-49BAF49C7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DF761E-C7BF-4F4D-9963-4E18E514B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1DB55-52C4-42E0-9F5D-89E827D98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043B6-75AD-4965-B66F-B5A2501EB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85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71210-47DF-4CBD-8730-D03B203B7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61DAB7-36A1-4EF4-BB7C-D91654635A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DB75D-96DE-4C96-A917-C2DD8026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ADF10-970D-4C17-9679-209A74CA3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DF280-96E5-4EBA-B50D-D46DACDC5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E7B8B-E6D4-406A-B7AE-4B9000BE2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142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947DD-2E4E-4490-A244-FC361117E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26903F-3DDB-40CF-BE54-F1709AA02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100B8-747F-494C-B26F-A6583D3CE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B204D-563E-467A-8863-E2AC847CB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72298-2E07-4EBE-8009-C6FA22C4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97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09F6EE-4722-452A-B1BC-34BCB935B4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75C600-5836-41A1-9E88-0F765CFF2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1AC2C-96D6-4487-95CB-080CB13CD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3882D-AF80-4EDD-9ED4-BDB5F9B06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F9634-859E-4C42-9E6A-A38B3A8D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2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D201CB-15F5-45E0-BE15-D4DDA3CBD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D4E40-38DA-49F0-A984-29A9B228A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16792-DA95-4B55-A46D-5836C44B7A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1EACD-176C-49C5-A849-8FFABC1A6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E5AB8-0C99-48F5-8D8B-25391CF2F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3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2138916"/>
            <a:ext cx="10601325" cy="1144884"/>
          </a:xfrm>
          <a:solidFill>
            <a:srgbClr val="6699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b="1" kern="1200" dirty="0" err="1">
                <a:solidFill>
                  <a:schemeClr val="bg1"/>
                </a:solidFill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วิชา</a:t>
            </a:r>
            <a:r>
              <a:rPr lang="en-US" sz="6600" b="1" kern="1200" dirty="0">
                <a:solidFill>
                  <a:schemeClr val="bg1"/>
                </a:solidFill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  </a:t>
            </a:r>
            <a:r>
              <a:rPr lang="en-US" sz="6600" b="1" kern="1200" dirty="0" err="1">
                <a:solidFill>
                  <a:schemeClr val="bg1"/>
                </a:solidFill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การวิเคราะห์และออกแบบเชิงวัตถุ</a:t>
            </a:r>
            <a:endParaRPr lang="en-US" sz="6600" b="1" kern="1200" dirty="0">
              <a:solidFill>
                <a:schemeClr val="bg1"/>
              </a:solidFill>
              <a:latin typeface="SP SUAN DUSIT" panose="02000000000000000000" pitchFamily="2" charset="0"/>
              <a:ea typeface="+mj-ea"/>
              <a:cs typeface="SP SUAN DUSIT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406769" y="3429000"/>
            <a:ext cx="9764811" cy="1144884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algn="ctr"/>
            <a:endParaRPr lang="en-US" sz="4000" kern="1200" dirty="0">
              <a:solidFill>
                <a:srgbClr val="6699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r>
              <a:rPr lang="en-US" sz="5600" b="1" kern="1200" dirty="0">
                <a:solidFill>
                  <a:srgbClr val="66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(Object Oriented Analysis and Design)</a:t>
            </a:r>
          </a:p>
        </p:txBody>
      </p:sp>
      <p:sp>
        <p:nvSpPr>
          <p:cNvPr id="11" name="Rectangle 110">
            <a:extLst>
              <a:ext uri="{FF2B5EF4-FFF2-40B4-BE49-F238E27FC236}">
                <a16:creationId xmlns:a16="http://schemas.microsoft.com/office/drawing/2014/main" id="{D24EC60B-DC92-4D1C-A29B-B1BEDED0C395}"/>
              </a:ext>
            </a:extLst>
          </p:cNvPr>
          <p:cNvSpPr txBox="1">
            <a:spLocks noChangeArrowheads="1"/>
          </p:cNvSpPr>
          <p:nvPr/>
        </p:nvSpPr>
        <p:spPr>
          <a:xfrm>
            <a:off x="1583353" y="5348134"/>
            <a:ext cx="8567737" cy="544512"/>
          </a:xfrm>
          <a:prstGeom prst="rect">
            <a:avLst/>
          </a:prstGeom>
          <a:noFill/>
        </p:spPr>
        <p:txBody>
          <a:bodyPr vert="horz" lIns="45720" tIns="0" rIns="45720" bIns="0" anchor="b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2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3200" b="1" i="0" u="none" strike="noStrike" kern="1200" cap="all" spc="0" normalizeH="0" baseline="0" noProof="0" dirty="0">
                <a:ln w="500">
                  <a:solidFill>
                    <a:srgbClr val="44546A">
                      <a:shade val="20000"/>
                      <a:satMod val="120000"/>
                    </a:srgbClr>
                  </a:solidFill>
                </a:ln>
                <a:solidFill>
                  <a:srgbClr val="669900"/>
                </a:solidFill>
                <a:effectLst/>
                <a:uLnTx/>
                <a:uFillTx/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ผู้ช่วยศาสตราจารย์จุฑาวุฒิ จันทรมาลี</a:t>
            </a:r>
            <a:endParaRPr kumimoji="0" lang="es-ES" altLang="th-TH" sz="3200" b="1" i="0" u="none" strike="noStrike" kern="1200" cap="all" spc="0" normalizeH="0" baseline="0" noProof="0" dirty="0">
              <a:ln w="500">
                <a:solidFill>
                  <a:srgbClr val="44546A">
                    <a:shade val="20000"/>
                    <a:satMod val="120000"/>
                  </a:srgbClr>
                </a:solidFill>
              </a:ln>
              <a:solidFill>
                <a:srgbClr val="669900"/>
              </a:solidFill>
              <a:effectLst/>
              <a:uLnTx/>
              <a:uFillTx/>
              <a:latin typeface="SP SUAN DUSIT" panose="02000000000000000000" pitchFamily="2" charset="0"/>
              <a:ea typeface="+mj-ea"/>
              <a:cs typeface="SP SUAN DUSIT" panose="02000000000000000000" pitchFamily="2" charset="0"/>
            </a:endParaRPr>
          </a:p>
        </p:txBody>
      </p:sp>
      <p:sp>
        <p:nvSpPr>
          <p:cNvPr id="17" name="Rectangle 127">
            <a:extLst>
              <a:ext uri="{FF2B5EF4-FFF2-40B4-BE49-F238E27FC236}">
                <a16:creationId xmlns:a16="http://schemas.microsoft.com/office/drawing/2014/main" id="{4406FFD7-AE93-42C7-909E-C3EBED296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585" y="5892646"/>
            <a:ext cx="849630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669900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หลักสูตรวิทยา</a:t>
            </a:r>
            <a:r>
              <a:rPr kumimoji="0" lang="th-TH" altLang="th-TH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669900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ศา</a:t>
            </a:r>
            <a:r>
              <a:rPr kumimoji="0" lang="th-TH" alt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669900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สตรบัณฑิต สาขาวิทยาการคอมพิวเตอร์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669900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คณะวิทยาศาสตร์และเทคโนโลยี มหาวิทยาลัยสวนดุสิต</a:t>
            </a:r>
            <a:endParaRPr kumimoji="0" lang="es-ES" altLang="th-TH" sz="2400" b="1" i="0" u="none" strike="noStrike" kern="1200" cap="none" spc="0" normalizeH="0" baseline="0" noProof="0" dirty="0">
              <a:ln>
                <a:noFill/>
              </a:ln>
              <a:solidFill>
                <a:srgbClr val="669900"/>
              </a:solidFill>
              <a:effectLst/>
              <a:uLnTx/>
              <a:uFillTx/>
              <a:latin typeface="SP SUAN DUSIT" panose="02000000000000000000" pitchFamily="2" charset="0"/>
              <a:ea typeface="+mn-ea"/>
              <a:cs typeface="SP SUAN DUSIT" panose="02000000000000000000" pitchFamily="2" charset="0"/>
            </a:endParaRPr>
          </a:p>
        </p:txBody>
      </p:sp>
      <p:pic>
        <p:nvPicPr>
          <p:cNvPr id="5" name="Picture 4" descr="Shape, arrow, circle&#10;&#10;Description automatically generated">
            <a:extLst>
              <a:ext uri="{FF2B5EF4-FFF2-40B4-BE49-F238E27FC236}">
                <a16:creationId xmlns:a16="http://schemas.microsoft.com/office/drawing/2014/main" id="{E5188F09-D97B-4822-AA91-D09093C77F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64" y="5238953"/>
            <a:ext cx="800689" cy="103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231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079" y="769434"/>
            <a:ext cx="10515600" cy="881500"/>
          </a:xfrm>
          <a:solidFill>
            <a:srgbClr val="669900"/>
          </a:solidFill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Constructor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14712"/>
            <a:ext cx="10515601" cy="450653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คอนสตรักเตอร์ </a:t>
            </a:r>
            <a:r>
              <a:rPr lang="en-US" sz="40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(constructor)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นั้นคือ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เมธอดพิเศษที่จะทำงานเมื่ออ็อบเจกต์ถูกสร้างขึ้น มักใช้คอนสตักเตอร์ในการกำหนดค่าเริ่มต้นให้กับอ็อบเจกต์ ตัวอย่างการสร้างและใช้งานคอนสตรักเตอร์ในภาษา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Java</a:t>
            </a:r>
          </a:p>
          <a:p>
            <a:pPr algn="thaiDist"/>
            <a:endParaRPr lang="en-US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906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5980"/>
            <a:ext cx="10515600" cy="967097"/>
          </a:xfrm>
          <a:solidFill>
            <a:srgbClr val="669900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การสร้างอ็อบเจกต์ในภาษา 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Visual Basic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0923"/>
            <a:ext cx="10515600" cy="4609563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การสร้างอ็อบเจกต์ในภาษา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Visual Basic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จะใช้คลาส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Person 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มาสร้างอ็อบเจกต์ โดยสร้างคอนสตรักเตอร์นั้นจะต้องมีชื่อเหมือนคลาสและกำหนดระดับการเข้าถึงของอ็อบเจกต์นั้น ๆ ด้วย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en-US" sz="1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960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8283"/>
            <a:ext cx="10515600" cy="944794"/>
          </a:xfrm>
          <a:solidFill>
            <a:srgbClr val="669900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การสร้างอ็อบเจกต์ในภาษา 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7590"/>
            <a:ext cx="10515600" cy="4519410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ในการที่จะสร้างอ็อบเจกต์ในภาษา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จะขอยกตัวอย่างคลาสง่าย ซึ่งจะเป็นคลาสของรูปสี่เหลี่ยมในสองมิติ 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983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678"/>
            <a:ext cx="10515600" cy="814039"/>
          </a:xfrm>
          <a:solidFill>
            <a:srgbClr val="669900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การสร้างอ็อบเจกต์ในภาษา 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PHP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385"/>
            <a:ext cx="10515600" cy="4876800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ในการที่จะสร้างอ็อบเจกต์ในภาษา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PHP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จะขอยกตัวอย่างคลาสง่าย ซึ่งจะนำคลาส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User 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โดยมีโค้ดที่ได้สร้างไว้มาสร้าง อ็อบเจกต์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589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6410"/>
            <a:ext cx="10515600" cy="911340"/>
          </a:xfrm>
          <a:solidFill>
            <a:srgbClr val="669900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การสร้างคลาสและออบเจ</a:t>
            </a:r>
            <a:r>
              <a:rPr lang="th-TH" sz="4400" b="1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็ค</a:t>
            </a:r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ภาษา 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Python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3076"/>
            <a:ext cx="10515600" cy="4777409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ภาษา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Python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จะแนะนำให้รู้จักกับแนวคิดของการเขียนโปรแกรมเชิงวัตถุ (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Object oriented programming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OOP)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เช่นเดียวกับภาษาอื่น ๆ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Python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ถือเป็นหนึ่งในภาษาที่เป็นโปรแกรมเชิงวัตถุโดยพื้นฐาน อย่างไรก็ตาม แนวคิดการเขียนโปรแกรมเชิงวัตถุในภาษา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Python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นั้นอาจจะแตกต่างจากภาษาอื่นเล็กน้อย เช่น สามารถสืบทอดจากหลายคลาสได้ในเวลาเดียวกัน และมันไม่มีคุณสมบัติการห่อหุ้มข้อมูลและไม่มี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Interfaces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เป็นต้น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517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  <a:solidFill>
            <a:srgbClr val="6699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b="1" kern="1200" dirty="0" err="1">
                <a:solidFill>
                  <a:schemeClr val="bg1"/>
                </a:solidFill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จบการนำเสนอ</a:t>
            </a:r>
            <a:endParaRPr lang="en-US" sz="7200" b="1" kern="1200" dirty="0">
              <a:solidFill>
                <a:schemeClr val="bg1"/>
              </a:solidFill>
              <a:latin typeface="SP SUAN DUSIT" panose="02000000000000000000" pitchFamily="2" charset="0"/>
              <a:ea typeface="+mj-ea"/>
              <a:cs typeface="SP SUAN DUSIT" panose="02000000000000000000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7017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7AAFA42-FBD3-40F7-B9D7-78D971158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538" y="1633246"/>
            <a:ext cx="11179997" cy="216672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6600" b="1" kern="1200" dirty="0" err="1">
                <a:solidFill>
                  <a:srgbClr val="66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</a:t>
            </a:r>
            <a:r>
              <a:rPr lang="en-US" sz="6600" b="1" kern="1200" dirty="0">
                <a:solidFill>
                  <a:srgbClr val="66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9 </a:t>
            </a:r>
            <a:br>
              <a:rPr lang="th-TH" sz="6600" b="1" kern="1200" dirty="0">
                <a:solidFill>
                  <a:srgbClr val="66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6600" b="1" kern="1200" dirty="0">
                <a:solidFill>
                  <a:srgbClr val="66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 </a:t>
            </a:r>
            <a:r>
              <a:rPr lang="en-US" sz="6600" b="1" kern="1200" dirty="0">
                <a:solidFill>
                  <a:srgbClr val="66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Class </a:t>
            </a:r>
            <a:r>
              <a:rPr lang="th-TH" sz="6600" b="1" kern="1200" dirty="0">
                <a:solidFill>
                  <a:srgbClr val="66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และการสร้าง </a:t>
            </a:r>
            <a:r>
              <a:rPr lang="en-US" sz="6600" b="1" kern="1200" dirty="0">
                <a:solidFill>
                  <a:srgbClr val="66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Object </a:t>
            </a:r>
            <a:r>
              <a:rPr lang="th-TH" sz="6600" b="1" kern="1200" dirty="0">
                <a:solidFill>
                  <a:srgbClr val="6699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ในโปรแกรม</a:t>
            </a:r>
            <a:endParaRPr lang="en-US" sz="6600" kern="1200" dirty="0">
              <a:solidFill>
                <a:srgbClr val="6699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317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7922"/>
            <a:ext cx="10515600" cy="978248"/>
          </a:xfrm>
          <a:solidFill>
            <a:srgbClr val="669900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สาระการเรียนรู้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9455"/>
            <a:ext cx="10972800" cy="439062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Classes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การสร้างและการใช้งาน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Object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Constructor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การสร้างอ็อบเจกต์ในภาษา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Visual Basic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การสร้างอ็อบเจกต์ในภาษา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การสร้างอ็อบเจ็กต์ในภาษา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PHP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การสร้างคลาสและอ็อบเจ็กต์ภาษา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Python</a:t>
            </a:r>
          </a:p>
          <a:p>
            <a:pPr>
              <a:spcBef>
                <a:spcPts val="0"/>
              </a:spcBef>
            </a:pP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>
              <a:spcBef>
                <a:spcPts val="0"/>
              </a:spcBef>
            </a:pP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44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074"/>
            <a:ext cx="10515600" cy="944794"/>
          </a:xfrm>
          <a:solidFill>
            <a:srgbClr val="669900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จุดประสงค์การเรียนรู้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1260"/>
            <a:ext cx="10972800" cy="4455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อธิบายวิธีการสร้างและการใช้งานของ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Class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Object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อธิบายวิธีการสร้างอ็อบเจกต์ในภาษาต่าง ๆ ได้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ประยุกต์การสร้างอ็อบเจกต์ในภาษาต่าง ๆ ได้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890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5619"/>
            <a:ext cx="10515600" cy="978248"/>
          </a:xfrm>
          <a:solidFill>
            <a:srgbClr val="669900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สมรรถนะการเรียนรู้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620"/>
            <a:ext cx="10972800" cy="45451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แสดงความรู้เกี่ยวกับการสร้าง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Class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และการสร้าง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Object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ในโปรแกรม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ปฏิบัติการสร้าง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Class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และการสร้าง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Object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ในภาษาต่าง ๆ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127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1014"/>
            <a:ext cx="10515600" cy="967097"/>
          </a:xfrm>
          <a:solidFill>
            <a:srgbClr val="669900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 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Classes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6444"/>
            <a:ext cx="10515600" cy="4390623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40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คลาส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เป็นการกำหนดส่วนประกอบต่าง ๆ ที่จะนำไปสร้างอ็อบเจกต์ คลาสจะประกอบไปด้วยสมาชิกสองอย่าง คือ ตัวแปร และ</a:t>
            </a:r>
          </a:p>
          <a:p>
            <a:pPr marL="0" indent="0" algn="thaiDist">
              <a:buNone/>
            </a:pPr>
            <a:r>
              <a:rPr lang="th-TH" sz="40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เมธอด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เป็นตัวแปรใช้สำหรับเก็บข้อมูลต่าง ๆ เกี่ยวกับอ็อบเจกต์ และเมธอดเป็นการกำหนดฟังก์ชันการทำงานของอ็อบเจกต์เป็นรูปแบบการประกาศคลาสในภาษา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Java</a:t>
            </a:r>
          </a:p>
          <a:p>
            <a:pPr marL="0" indent="0" algn="thaiDist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438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944" y="780585"/>
            <a:ext cx="10515600" cy="824015"/>
          </a:xfrm>
          <a:solidFill>
            <a:srgbClr val="669900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 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Classes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037D8A-3CCE-4CE3-B228-72454CD598CD}"/>
              </a:ext>
            </a:extLst>
          </p:cNvPr>
          <p:cNvSpPr/>
          <p:nvPr/>
        </p:nvSpPr>
        <p:spPr>
          <a:xfrm>
            <a:off x="1049944" y="1815596"/>
            <a:ext cx="10515600" cy="3039110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b="1" kern="0" dirty="0">
                <a:solidFill>
                  <a:srgbClr val="00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class </a:t>
            </a:r>
            <a:r>
              <a:rPr lang="en-US" sz="4000" b="1" kern="0" dirty="0" err="1">
                <a:solidFill>
                  <a:srgbClr val="00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ClassName</a:t>
            </a:r>
            <a:r>
              <a:rPr lang="en-US" sz="4000" b="1" kern="0" dirty="0">
                <a:solidFill>
                  <a:srgbClr val="00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{</a:t>
            </a:r>
            <a:endParaRPr lang="en-US" sz="4000" b="1" kern="0" dirty="0">
              <a:solidFill>
                <a:srgbClr val="2E74B5"/>
              </a:solidFill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b="1" kern="0" dirty="0">
                <a:solidFill>
                  <a:srgbClr val="00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// member variables</a:t>
            </a:r>
            <a:endParaRPr lang="en-US" sz="4000" b="1" kern="0" dirty="0">
              <a:solidFill>
                <a:srgbClr val="2E74B5"/>
              </a:solidFill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b="1" kern="0" dirty="0">
                <a:solidFill>
                  <a:srgbClr val="00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// member methods</a:t>
            </a:r>
            <a:endParaRPr lang="en-US" sz="4000" b="1" kern="0" dirty="0">
              <a:solidFill>
                <a:srgbClr val="2E74B5"/>
              </a:solidFill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b="1" kern="0" dirty="0">
                <a:solidFill>
                  <a:srgbClr val="00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}</a:t>
            </a:r>
            <a:r>
              <a:rPr lang="en-US" sz="40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72683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5619"/>
            <a:ext cx="10515600" cy="981735"/>
          </a:xfrm>
          <a:solidFill>
            <a:srgbClr val="669900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 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Classes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8880"/>
            <a:ext cx="10515600" cy="4403501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ในการสร้างคลาสจะใช้คำสั่ง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class 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และตามด้วยชื่อของคลาสที่คุณจะสร้าง ชื่อคลาสควรเริ่มต้นชื่อด้วยตัวใหญ่และมีหลักการตั้งชื่อเช่นเดียวกับตัวแปร ภายในบล็อกคำสั่งของคลาสจะมีสมาชิกที่เป็นทั้งตัวแปรและเมธอด หรืออย่างใดอย่างหนึ่งก็ได้ มาดูตัวอย่างการสร้างคลาสในภาษา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Java</a:t>
            </a:r>
          </a:p>
          <a:p>
            <a:pPr algn="thaiDist"/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41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836" y="713678"/>
            <a:ext cx="10515600" cy="880946"/>
          </a:xfrm>
          <a:solidFill>
            <a:srgbClr val="669900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การสร้างและการใช้งาน 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Object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2488"/>
            <a:ext cx="10515600" cy="4261834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หลังจากที่สร้างคลาสแล้ว ต่อไปเป็นการนำคลาสมาสร้างอ็อบเจกต์ จะนำคลาส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Person 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มาสร้างอ็อบเจกต์สำหรับตัวอย่างต่อไป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835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622</TotalTime>
  <Words>648</Words>
  <Application>Microsoft Office PowerPoint</Application>
  <PresentationFormat>Widescreen</PresentationFormat>
  <Paragraphs>50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SP SUAN DUSIT</vt:lpstr>
      <vt:lpstr>Clarity</vt:lpstr>
      <vt:lpstr>Office Theme</vt:lpstr>
      <vt:lpstr>วิชา  การวิเคราะห์และออกแบบเชิงวัตถุ</vt:lpstr>
      <vt:lpstr>หน่วยที่ 9  การสร้าง Class และการสร้าง Object ในโปรแกรม</vt:lpstr>
      <vt:lpstr>สาระการเรียนรู้</vt:lpstr>
      <vt:lpstr>จุดประสงค์การเรียนรู้</vt:lpstr>
      <vt:lpstr>สมรรถนะการเรียนรู้</vt:lpstr>
      <vt:lpstr>การสร้าง Classes</vt:lpstr>
      <vt:lpstr>การสร้าง Classes</vt:lpstr>
      <vt:lpstr>การสร้าง Classes</vt:lpstr>
      <vt:lpstr>การสร้างและการใช้งาน Object</vt:lpstr>
      <vt:lpstr>Constructor</vt:lpstr>
      <vt:lpstr>การสร้างอ็อบเจกต์ในภาษา Visual Basic</vt:lpstr>
      <vt:lpstr>การสร้างอ็อบเจกต์ในภาษา C</vt:lpstr>
      <vt:lpstr>การสร้างอ็อบเจกต์ในภาษา PHP</vt:lpstr>
      <vt:lpstr>การสร้างคลาสและออบเจ็คภาษา Python</vt:lpstr>
      <vt:lpstr>จบการนำเสนอ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1  ขั้นตอนการพัฒนาระบบสารสนเทศ</dc:title>
  <dc:creator>admin</dc:creator>
  <cp:lastModifiedBy>Juthawut Chantaramalee</cp:lastModifiedBy>
  <cp:revision>85</cp:revision>
  <dcterms:created xsi:type="dcterms:W3CDTF">2020-06-06T01:29:01Z</dcterms:created>
  <dcterms:modified xsi:type="dcterms:W3CDTF">2023-01-04T08:35:46Z</dcterms:modified>
</cp:coreProperties>
</file>