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9" r:id="rId18"/>
    <p:sldId id="280" r:id="rId19"/>
    <p:sldId id="272" r:id="rId20"/>
    <p:sldId id="281" r:id="rId21"/>
    <p:sldId id="273" r:id="rId22"/>
    <p:sldId id="282" r:id="rId23"/>
    <p:sldId id="283" r:id="rId24"/>
    <p:sldId id="284" r:id="rId25"/>
    <p:sldId id="274" r:id="rId26"/>
    <p:sldId id="285" r:id="rId27"/>
    <p:sldId id="275" r:id="rId28"/>
    <p:sldId id="286" r:id="rId29"/>
    <p:sldId id="27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1" autoAdjust="0"/>
    <p:restoredTop sz="94660"/>
  </p:normalViewPr>
  <p:slideViewPr>
    <p:cSldViewPr snapToGrid="0">
      <p:cViewPr varScale="1">
        <p:scale>
          <a:sx n="87" d="100"/>
          <a:sy n="87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EB9-6EB9-4606-9DDE-4D34CE0056D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10BA-D2B7-432D-A041-D99C0A2CE5D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01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EB9-6EB9-4606-9DDE-4D34CE0056D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10BA-D2B7-432D-A041-D99C0A2C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7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EB9-6EB9-4606-9DDE-4D34CE0056D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10BA-D2B7-432D-A041-D99C0A2C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EB9-6EB9-4606-9DDE-4D34CE0056D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10BA-D2B7-432D-A041-D99C0A2C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8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EB9-6EB9-4606-9DDE-4D34CE0056D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10BA-D2B7-432D-A041-D99C0A2CE5D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00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EB9-6EB9-4606-9DDE-4D34CE0056D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10BA-D2B7-432D-A041-D99C0A2C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2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EB9-6EB9-4606-9DDE-4D34CE0056D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10BA-D2B7-432D-A041-D99C0A2C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77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EB9-6EB9-4606-9DDE-4D34CE0056D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10BA-D2B7-432D-A041-D99C0A2C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69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EB9-6EB9-4606-9DDE-4D34CE0056D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10BA-D2B7-432D-A041-D99C0A2C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55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75A2EB9-6EB9-4606-9DDE-4D34CE0056D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2B10BA-D2B7-432D-A041-D99C0A2C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7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EB9-6EB9-4606-9DDE-4D34CE0056D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B10BA-D2B7-432D-A041-D99C0A2CE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6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75A2EB9-6EB9-4606-9DDE-4D34CE0056D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62B10BA-D2B7-432D-A041-D99C0A2CE5D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479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148" y="280785"/>
            <a:ext cx="5669902" cy="40135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3477" y="639097"/>
            <a:ext cx="4506975" cy="3686015"/>
          </a:xfrm>
        </p:spPr>
        <p:txBody>
          <a:bodyPr>
            <a:normAutofit/>
          </a:bodyPr>
          <a:lstStyle/>
          <a:p>
            <a:pPr algn="r"/>
            <a:r>
              <a:rPr lang="th-TH" sz="66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 </a:t>
            </a:r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 </a:t>
            </a:r>
            <a:br>
              <a:rPr lang="th-TH" sz="66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6600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ระบบการชำระเงิน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AutoShape 2" descr="GB Prime Pay à¸à¸£à¸´à¸à¸²à¸£à¸à¸³à¸£à¸°à¹à¸à¸´à¸à¸­à¸­à¸à¹à¸¥à¸à¹ E-commerce à¹à¸¥à¸° Social commerc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F475CB8-982F-4A48-9924-D335E6CE7A10}"/>
              </a:ext>
            </a:extLst>
          </p:cNvPr>
          <p:cNvSpPr txBox="1">
            <a:spLocks/>
          </p:cNvSpPr>
          <p:nvPr/>
        </p:nvSpPr>
        <p:spPr>
          <a:xfrm>
            <a:off x="7608447" y="5195412"/>
            <a:ext cx="4402115" cy="10234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accent3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Assistant Professor in Computer Science                        (Chairperson of B.Sc. Program in Computer Science)              Office. </a:t>
            </a:r>
            <a:r>
              <a:rPr lang="en-US" sz="1800" b="1" dirty="0" err="1">
                <a:solidFill>
                  <a:schemeClr val="accent3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Suan</a:t>
            </a:r>
            <a:r>
              <a:rPr lang="en-US" sz="1800" b="1" dirty="0">
                <a:solidFill>
                  <a:schemeClr val="accent3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Dusit University, Phone. (+66) 2244-5691             Email. juthawut_cha@dusit.ac.th, jchantharamalee@gmail.com </a:t>
            </a:r>
            <a:endParaRPr lang="en-US" sz="1800" b="1" u="sng" dirty="0">
              <a:solidFill>
                <a:schemeClr val="accent3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19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การชำระเงินปลายทาง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5B68A0-06F1-467D-8962-21038ED000F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33" y="2332239"/>
            <a:ext cx="5519334" cy="30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76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การชำระเงินด้วยการโอน/ชำระผ่านบัญชีธนาคาร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47C3F-6463-4C9E-8D46-5CC17FA2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การชำระเงินด้วยการโอน/ชำระผ่านบัญชีธนาคาร มีความจำเป็นที่จะต้องทำการติดตั้งแอปพลิเคชันของธนาคาร อย่างน้อย 1 แห่ง เพื่อทำการชำระสินค้า และเพื่อความสะดวกแก่ผู้ซื้อ โดยที่ผู้ซื้อจะใช้แทนเงินสด โดยทำการโอนให้ในขณะที่ทำการซื้อขาย หรือโอนเงินให้ผู้ขายก่อนที่ผู้ขายจะส่งสินค้าให้ก็ได้ ซึ่งผู้ขายอาจจะทำแผ่นป้ายเพื่อแจ้งให้ลูกค้าทราบถึงชื่อบัญชี และเลขที่บัญชี และชื่อธนาคาร </a:t>
            </a:r>
          </a:p>
        </p:txBody>
      </p:sp>
    </p:spTree>
    <p:extLst>
      <p:ext uri="{BB962C8B-B14F-4D97-AF65-F5344CB8AC3E}">
        <p14:creationId xmlns:p14="http://schemas.microsoft.com/office/powerpoint/2010/main" val="1450514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การชำระเงินด้วยการโอน/ชำระผ่านบัญชีธนาคาร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530CD0-04F8-4A93-86A4-05AD927E495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002" y="2104593"/>
            <a:ext cx="4373995" cy="348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0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การชำระเงินผ่าน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ATM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B12B4-84EC-44C7-8AF6-41F8684A6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48957" cy="4023360"/>
          </a:xfrm>
        </p:spPr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	บัตรเอทีเอ็ม เป็นบัตรอิเล็กทรอนิกส์ที่ธนาคารพาณิชย์ออกให้แก่ลูกค้า โดยผูกกับบัญชีเงินฝากของเจ้าของบัตร เพื่อใช้ทำธุรกรรมทางการเงินผ่านเครื่องทำรายการอัตโนมัติแทนการเดินทางไปทำธุรกรรมที่ธนาคาร เช่น เครื่องเอทีเอ็ม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ATM : Automated Teller Machine)</a:t>
            </a:r>
          </a:p>
        </p:txBody>
      </p:sp>
    </p:spTree>
    <p:extLst>
      <p:ext uri="{BB962C8B-B14F-4D97-AF65-F5344CB8AC3E}">
        <p14:creationId xmlns:p14="http://schemas.microsoft.com/office/powerpoint/2010/main" val="2985473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การชำระเงินผ่าน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ATM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B12B4-84EC-44C7-8AF6-41F8684A6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	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C2653-3E89-46A8-96EA-FE0537BE072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46" y="2322886"/>
            <a:ext cx="5705907" cy="308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01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การชำระเงินด้วยบัตรเครดิต/บัตรเดบิต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B12B4-84EC-44C7-8AF6-41F8684A6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	การจ่ายชำระเงินผ่านบัตรเครดิต นั้นนอกจากจะไม่ยุ่งยากแล้วยังช่วยให้สะดวกสบายด้วย เพราะจะประหยัดทั้งค่าใช้จ่ายและประหยัดเวลาในการเดินทางออกไปชำระค่าสินค้าหรือบริการต่าง ๆ ได้เป็นอย่างดี เนื่องจากสามารถผูกบัตรเครดิตกับบริการสาธารณูปโภค เพื่อจ่ายค่าใช้จ่ายรายเดือนต่าง ๆ ได้ เช่น ค่าโทรศัพท์ ค่าน้ำ ค่าไฟฟ้า ค่าอินเทอร์เน็ต หรือสามารถจ่ายชำระสินค้าทางออนไลน์ 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44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การชำระเงินด้วยบัตรเครดิต/บัตรเดบิต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B12B4-84EC-44C7-8AF6-41F8684A6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54ECB-7949-42AF-B921-00FD4852D7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5" y="2266950"/>
            <a:ext cx="5613717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96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การชำระเงินด้วยบัตรเครดิต/บัตรเดบิต</a:t>
            </a:r>
            <a:endParaRPr lang="en-US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B12B4-84EC-44C7-8AF6-41F8684A6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78476" cy="4023360"/>
          </a:xfrm>
        </p:spPr>
        <p:txBody>
          <a:bodyPr>
            <a:normAutofit/>
          </a:bodyPr>
          <a:lstStyle/>
          <a:p>
            <a:pPr algn="thaiDist"/>
            <a:r>
              <a:rPr lang="th-TH" sz="3600" b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	บัตรเดบิต (</a:t>
            </a:r>
            <a:r>
              <a:rPr lang="en-US" sz="3600" b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Debit card) </a:t>
            </a:r>
            <a:r>
              <a:rPr lang="th-TH" sz="3600" b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บัตรอิเล็กทรอนิกส์ที่ธนาคารพาณิชย์ออกให้แก่ลูกค้าโดยผูกกับบัญชีเงินฝากของเจ้าของบัตรและสามารถใช้งานได้เช่นเดียวกับบัตรเอทีเอ็ม แต่มีคุณสมบัติที่เพิ่มขึ้นจากบัตรเอทีเอ็มตรงที่สามารถใช้ซื้อสินค้าและบริการต่าง ๆ ณ จุดขายและทางออนไลน์ได้ โดยผู้ถือบัตรสามารถสังเกตจุดที่รับบัตรได้จากตราหรือโลโก้ ที่ร้านค้าติดหรือแสดงไว้ เช่น </a:t>
            </a:r>
            <a:r>
              <a:rPr lang="en-US" sz="3600" b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VISA, MasterCard, UnionPay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609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การชำระเงินด้วยบัตรเครดิต/บัตรเดบิต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B12B4-84EC-44C7-8AF6-41F8684A6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EC507F-0824-4BD3-A187-B22C4BC296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338" y="2321295"/>
            <a:ext cx="4773323" cy="307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31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การชำระเงินผ่าน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iBanking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/Mobile Banking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B12B4-84EC-44C7-8AF6-41F8684A6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	การชำระเงินผ่าน </a:t>
            </a:r>
            <a:r>
              <a:rPr lang="en-US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-Banking (Online Banking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Internet Banking)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หรือในภาษาไทยคือคำว่า “ธนาคารอิเล็กทรอนิกส์” ซึ่งอธิบายให้เข้าใจง่าย ๆ คือ “ธนาคารออนไลน์” นั่นเอง เพราะลูกค้าสามารถทำธุรกรรม เช่น โอนเงิน สอบถามยอด ผ่านทางเว็บไซต์ของธนาคารได้เลย โดยมีความปลอดภัยสูง มีความสะดวกรวดเร็วกับลูกค้ามากขึ้น รวมทั้งยังช่วยให้ประหยัดทรัพยากรกระดาษด้วย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5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สาระการเรียนรู้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47C3F-6463-4C9E-8D46-5CC17FA2F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295412" cy="4023360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ความหมายของระบบการชำระเงิน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องค์ประกอบของระบบการชำระเงิน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การชำระเงินปลายทาง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การชำระเงินด้วยการโอน/ชำระผ่านบัญชีธนาคาร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การชำระเงินผ่าน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ATM</a:t>
            </a:r>
          </a:p>
          <a:p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03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การชำระเงินผ่าน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iBanking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/Mobile Banking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B12B4-84EC-44C7-8AF6-41F8684A6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4E9AE4-356A-4E0E-A5D7-36551091371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46" y="2544329"/>
            <a:ext cx="7218218" cy="200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193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การชำระเงินผ่าน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E-Wallet/G-Wallet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B12B4-84EC-44C7-8AF6-41F8684A6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E-Wallet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มีชื่อเรียกอย่างอื่นว่า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Mobile Wallet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Digital Wallet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คือ กระเป๋าเงินอิเล็กทรอนิกส์ หรือ กระเป๋าเงินออนไลน์ สามารถใช้งานโดยการเติมเงินจากบัญชีธนาคารเข้าแอปพลิเคชัน ซึ่งไม่มีกำหนดขั้นต่ำ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5091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การชำระเงินผ่าน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E-Wallet/G-Wallet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AB20F3-544B-4A00-8657-CC11182961B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709" y="2012517"/>
            <a:ext cx="500754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31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การชำระเงินผ่าน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E-Wallet/G-Wallet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B12B4-84EC-44C7-8AF6-41F8684A6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G-Wallet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คือกระเป๋าเงินออนไลน์ ที่ช่วยเพิ่มความสะดวก รวดเร็วในการชำระค่าสินค้าที่เว็บ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Gump.in.th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โดยระบบจะเปิดให้ลูกค้าเติมเงินเข้ามาใน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G-Wallet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และสามารถใช้เงินใน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G-Wallet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ในการซื้อสินค้าได้ทันที ไม่ว่าจะเป็นการสั่งซื้อ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Gaming Gear, Serial Game online, Code Item, PC Game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หรืออื่น ๆ ซึ่งเมื่อทำงานชำระเงินเรียบร้อย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G-Wallet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ของลูกค้าก็จะถูกหักยอดเงินที่มีอยู่โดยอัตโนมัติ.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6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การชำระเงินผ่าน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E-Wallet/G-Wallet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F0C08C-B2F2-42C8-BF46-7875C5DC2F1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90" y="2054082"/>
            <a:ext cx="710938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6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การชำระเงินระบบ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Pay Later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B12B4-84EC-44C7-8AF6-41F8684A6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การชำระเงินแบบ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Pay later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บริการการชำระเงินที่อนุญาตให้ผู้บริโภคชะลอการชำระเงินหรือผ่อนชำระได้ เป็นทางเลือกใหม่ที่เหมาะกับสถานการณ์เศรษฐกิจที่ชะลอตัว โดยเป็นการให้ผู้บริโภคที่ไม่มีเงินมากพอจะซื้อสินค้า ณ ช่วงเวลาการขายที่จำกัด และช่วยให้ผู้บริโภคที่ต้องการสินค้า แต่เงินยังไม่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78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การชำระเงินระบบ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Pay Later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F2DE4F-EADD-4C37-99E8-1F3C7A3F9DD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4" y="2392506"/>
            <a:ext cx="611161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263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การชำระเงินด้วยการสแกน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QR Code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B12B4-84EC-44C7-8AF6-41F8684A6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17961" cy="4023360"/>
          </a:xfrm>
        </p:spPr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QR Code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มาจากคำว่า "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Quick Response Code"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ซึ่งเป็นรหัสที่พัฒนาต่อยอดมาจาก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Barcode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ให้สามารถใช้งานง่ายขึ้น แถมยังเก็บข้อมูลได้มากกว่า มีเพียงโทรศัพท์มือถือก็สามารถสแกนข้อมูลผ่าน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QR Code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ได้แล้ว ทำให้เห็นว่าปัจจุบันนิยมนำ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QR Code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มาเป็นช่องทางเข้าถึงข้อมูลในเว็บไซต์หรือแอปพลิเคชันต่าง ๆ อย่างเช่นการเพิ่มเพื่อนใน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Line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ที่ทุกคนต่างคุ้นเคยกันอย่างดี ก็เป็นหนึ่งในความสามารถของ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QR Code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เช่นกัน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86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การชำระเงินด้วยการสแกน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QR Code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DC819-F5F1-452D-97A5-604CD79F22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199668"/>
            <a:ext cx="5653520" cy="347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18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สรุปประเด็นสำคัญ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B12B4-84EC-44C7-8AF6-41F8684A6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	ระบบการชำระเงิน หมายถึง กระบวนการส่งมอบเงินหรือโอนสื่อการชำระเงินเพื่อชำระราคา อันเป็นผลมาจากกิจกรรมด้านการซื้อขายสินค้าหรือบริการ ระหว่างผู้จ่ายเงินและผู้รับเงิน ซึ่งอาจเป็นได้ทั้งบุคคล หรือ องค์กร  นอกจากนั้นยังรวมถึงองค์การที่เป็นตัวกลางแทนผู้จ่ายเงินและผู้รับเงิน เช่น ธนาคารพาณิชย์ เป็นต้น</a:t>
            </a:r>
          </a:p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ระบบการชำระเงิน จะมีองค์ประกอบที่สำคัญ 3 ส่วนคือ องค์กรและบุคคล กระบวนการดำเนินการภายใต้กฎหมาย และสื่อการชำระเงินประเภทต่าง ๆ </a:t>
            </a:r>
          </a:p>
          <a:p>
            <a:pPr algn="thaiDist"/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992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สาระการเรียนรู้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47C3F-6463-4C9E-8D46-5CC17FA2F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233418" cy="4023360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6. การชำระเงินด้วยบัตรเครดิต/บัตรเดบิต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7. การชำระเงินผ่าน </a:t>
            </a:r>
            <a:r>
              <a:rPr lang="en-US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iBanking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/Mobile Banking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8.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การชำระเงินผ่าน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E-Wallet/G-Wallet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9.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การชำระเงินระบบ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Pay Later</a:t>
            </a:r>
          </a:p>
          <a:p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10.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การชำระเงินด้วยการสแกน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QR Code</a:t>
            </a:r>
          </a:p>
          <a:p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00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สรุปประเด็นสำคัญ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B12B4-84EC-44C7-8AF6-41F8684A6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681433" cy="4023360"/>
          </a:xfrm>
        </p:spPr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	รูปแบบการชำระเงินมีหลายรูปแบบด้วยกัน เช่น การชำระเงินปลายทาง การชำระเงินด้วยการโอน/ชำระผ่านบัญชีธนาคาร การชำระเงินผ่าน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ATM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การชำระเงินด้วยบัตรเครดิต/บัตรเดบิต การชำระเงินผ่าน </a:t>
            </a:r>
            <a:r>
              <a:rPr lang="en-US" sz="36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iBanking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/Mobile Banking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การชำระเงินผ่าน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E-Wallet/G-Wallet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และการชำระเงินด้วยการสแกน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QR Code </a:t>
            </a:r>
          </a:p>
        </p:txBody>
      </p:sp>
    </p:spTree>
    <p:extLst>
      <p:ext uri="{BB962C8B-B14F-4D97-AF65-F5344CB8AC3E}">
        <p14:creationId xmlns:p14="http://schemas.microsoft.com/office/powerpoint/2010/main" val="3657410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40108"/>
            <a:ext cx="10058400" cy="1450757"/>
          </a:xfrm>
        </p:spPr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จุดประสงค์การเรียนรู้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47C3F-6463-4C9E-8D46-5CC17FA2F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278476" cy="4023360"/>
          </a:xfrm>
        </p:spPr>
        <p:txBody>
          <a:bodyPr>
            <a:norm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บอกความหมายของระบบการชำระเงินได้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อธิบายวิธีการชำระเงินปลายทางได้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อธิบายวิธีการชำระเงินผ่านแอปพลิเคชันของธนาคารต่าง ๆ ได้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อธิบายการชำระเงินผ่านระบบการเงินต่าง ๆ ได้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5. มีเจตคติและกิจนิสัยที่ดีในการปฏิบัติงานด้วยความรับผิดชอบ ซื่อสัตย์ ละเอียดรอบคอบ</a:t>
            </a:r>
          </a:p>
          <a:p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71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สมรรถนะประจำหน่วย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47C3F-6463-4C9E-8D46-5CC17FA2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แสดงความรู้เกี่ยวกับระบบการชำระเงิน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แสดงความรู้เกี่ยวกับวิธีการชำระเงินผ่านในรูปแบบต่าง ๆ</a:t>
            </a:r>
          </a:p>
          <a:p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ปฏิบัติในการชำระเงินในรูปแบบต่าง ๆ</a:t>
            </a:r>
          </a:p>
          <a:p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0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ความนำ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47C3F-6463-4C9E-8D46-5CC17FA2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การชำระเงินเพื่อซื้อขายสินค้าหรือแลกเปลี่ยนสินค้า ปกติจะใช้ธนบัตรเป็นการใช้จ่ายในการชำระค่าสินค้า แต่ปัจจุบัน ระบบการชำระเงินได้มีการเปลี่ยนแปลงและพัฒนามาก เพราะมีการนำเทคโนโลยีที่ทันสมัยมาใช้ ไม่ว่าจะเป็นการใช้บัตรแทนเงิน หรือใช้แอปพลิเคชันในการใช้จ่าย แม้แต่การสแกน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QR Code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เพื่อชำระค่าสินค้าหรือบริการ ซึ่งจะเป็นการพัฒนาในการใช้ระบบการชำระเงินแบบที่เรียกว่า สังคมไร้เงินสด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0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ความหมายของระบบการชำระเงิน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47C3F-6463-4C9E-8D46-5CC17FA2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ระบบการชำระเงิน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Payment System)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กระบวนการส่งมอบเงินหรือโอนสื่อการชำระเงินเพื่อชำระราคา อันเป็นผลมาจากกิจกรรมด้านการซื้อขายสินค้าหรือบริการ ระหว่างผู้จ่ายเงินและผู้รับเงิน ซึ่งอาจเป็นได้ทั้งบุคคล หรือ องค์กร  นอกจากนั้นยังรวมถึงองค์การที่เป็นตัวกลางแทนผู้จ่ายเงินและผู้รับเงิน เช่น ธนาคารพาณิชย์ เป็นต้น</a:t>
            </a:r>
            <a:endParaRPr lang="en-US" sz="36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องค์ประกอบของระบบการชำระเงิน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47C3F-6463-4C9E-8D46-5CC17FA2F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37360"/>
            <a:ext cx="10058400" cy="4023360"/>
          </a:xfrm>
        </p:spPr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1. องค์กรและบุคคล หมายถึง ผู้จ่ายเงิน ผู้รับเงิน และองค์กรที่เป็นตัวกลางในการชำระเงิน เช่น ธนาคารพาณิชย์ สถาบันการเงิน เป็นต้น</a:t>
            </a:r>
          </a:p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2. กระบวนการดำเนินการภายใต้กฎหมาย ระเบียบ ข้อตกลง กฎเกณฑ์ ธรรมเนียมปฏิบัติ ที่กำหนดบทบาท หน้าที่ และความสัมพันธ์ระหว่างองค์กรและบุคคลต่าง ๆ รวมถึงกลไกการชำระเงินที่เกี่ยวข้อง</a:t>
            </a:r>
          </a:p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	3. สื่อการชำระเงินประเภทต่าง ๆ เช่น เงินสด ตราสารการเงิน บัตรพลาสติก การโอนเงินทางบัญชี ตลอดจนถึงการชำระเงินด้วยสื่ออิเล็กทรอนิกส์</a:t>
            </a:r>
          </a:p>
        </p:txBody>
      </p:sp>
    </p:spTree>
    <p:extLst>
      <p:ext uri="{BB962C8B-B14F-4D97-AF65-F5344CB8AC3E}">
        <p14:creationId xmlns:p14="http://schemas.microsoft.com/office/powerpoint/2010/main" val="2702960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801F-DAD7-499A-A79F-D2910EB2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การชำระเงินปลายทาง</a:t>
            </a:r>
            <a:endParaRPr lang="en-US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47C3F-6463-4C9E-8D46-5CC17FA2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      บริการเก็บเงินลูกค้าปลายทาง  (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Cash On Delivery)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ตัวย่อคือ </a:t>
            </a:r>
            <a:r>
              <a:rPr lang="en-US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COD  </a:t>
            </a:r>
            <a:r>
              <a:rPr lang="th-TH" sz="36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เป็นบริการจัดส่งสินค้าแบบพัสดุที่ส่งสินค้าถึงมือผู้ซื้อสินค้าพร้อมรับชำระเงินขณะจ่ายสินค้าให้ การชำระเงินปลายทางเกิดขึ้นเนื่องจาก มีการสั่งซื้อสินค้าแล้วมีข้อตกลงว่า จะจ่ายเงินในขณะที่ได้รับสินค้า ซึ่งในกรณีนี้ เป็นการตกลงกันระหว่างผู้ขายและผู้ซื้อในการเก็บเงินปลายทาง ขึ้นอยู่กับความไว้วางใจหรือความน่าเชื่อถือซึ่งกันและกัน เพราะฉะนั้น เมื่อมีผู้มาส่งสินค้า คนรับก็จะต้องจ่ายเงินทันที </a:t>
            </a:r>
          </a:p>
        </p:txBody>
      </p:sp>
    </p:spTree>
    <p:extLst>
      <p:ext uri="{BB962C8B-B14F-4D97-AF65-F5344CB8AC3E}">
        <p14:creationId xmlns:p14="http://schemas.microsoft.com/office/powerpoint/2010/main" val="21940151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</TotalTime>
  <Words>1603</Words>
  <Application>Microsoft Office PowerPoint</Application>
  <PresentationFormat>Widescreen</PresentationFormat>
  <Paragraphs>71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AngsanaUPC</vt:lpstr>
      <vt:lpstr>Arial</vt:lpstr>
      <vt:lpstr>Calibri</vt:lpstr>
      <vt:lpstr>Calibri Light</vt:lpstr>
      <vt:lpstr>SP SUAN DUSIT</vt:lpstr>
      <vt:lpstr>Retrospect</vt:lpstr>
      <vt:lpstr>หน่วยที่ 2  ระบบการชำระเงิน</vt:lpstr>
      <vt:lpstr>สาระการเรียนรู้</vt:lpstr>
      <vt:lpstr>สาระการเรียนรู้</vt:lpstr>
      <vt:lpstr>จุดประสงค์การเรียนรู้</vt:lpstr>
      <vt:lpstr>สมรรถนะประจำหน่วย</vt:lpstr>
      <vt:lpstr>ความนำ</vt:lpstr>
      <vt:lpstr>ความหมายของระบบการชำระเงิน</vt:lpstr>
      <vt:lpstr>องค์ประกอบของระบบการชำระเงิน</vt:lpstr>
      <vt:lpstr>การชำระเงินปลายทาง</vt:lpstr>
      <vt:lpstr>การชำระเงินปลายทาง</vt:lpstr>
      <vt:lpstr>การชำระเงินด้วยการโอน/ชำระผ่านบัญชีธนาคาร</vt:lpstr>
      <vt:lpstr>การชำระเงินด้วยการโอน/ชำระผ่านบัญชีธนาคาร</vt:lpstr>
      <vt:lpstr>การชำระเงินผ่าน ATM</vt:lpstr>
      <vt:lpstr>การชำระเงินผ่าน ATM</vt:lpstr>
      <vt:lpstr>การชำระเงินด้วยบัตรเครดิต/บัตรเดบิต</vt:lpstr>
      <vt:lpstr>การชำระเงินด้วยบัตรเครดิต/บัตรเดบิต</vt:lpstr>
      <vt:lpstr>การชำระเงินด้วยบัตรเครดิต/บัตรเดบิต</vt:lpstr>
      <vt:lpstr>การชำระเงินด้วยบัตรเครดิต/บัตรเดบิต</vt:lpstr>
      <vt:lpstr>การชำระเงินผ่าน iBanking/Mobile Banking</vt:lpstr>
      <vt:lpstr>การชำระเงินผ่าน iBanking/Mobile Banking</vt:lpstr>
      <vt:lpstr>การชำระเงินผ่าน E-Wallet/G-Wallet</vt:lpstr>
      <vt:lpstr>การชำระเงินผ่าน E-Wallet/G-Wallet</vt:lpstr>
      <vt:lpstr>การชำระเงินผ่าน E-Wallet/G-Wallet</vt:lpstr>
      <vt:lpstr>การชำระเงินผ่าน E-Wallet/G-Wallet</vt:lpstr>
      <vt:lpstr>การชำระเงินระบบ Pay Later</vt:lpstr>
      <vt:lpstr>การชำระเงินระบบ Pay Later</vt:lpstr>
      <vt:lpstr>การชำระเงินด้วยการสแกน QR Code </vt:lpstr>
      <vt:lpstr>การชำระเงินด้วยการสแกน QR Code </vt:lpstr>
      <vt:lpstr>สรุปประเด็นสำคัญ</vt:lpstr>
      <vt:lpstr>สรุปประเด็นสำคัญ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2 ระบบการชำระเงิน</dc:title>
  <dc:creator>admin</dc:creator>
  <cp:lastModifiedBy>Juthawut Chantaramalee</cp:lastModifiedBy>
  <cp:revision>23</cp:revision>
  <dcterms:created xsi:type="dcterms:W3CDTF">2021-03-27T05:55:32Z</dcterms:created>
  <dcterms:modified xsi:type="dcterms:W3CDTF">2022-03-30T06:38:38Z</dcterms:modified>
</cp:coreProperties>
</file>