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1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1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FF3-995C-4FE5-86CA-4FA791316E3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D8AC-B8AC-4D4F-827F-C1A6EA2204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50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FF3-995C-4FE5-86CA-4FA791316E3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D8AC-B8AC-4D4F-827F-C1A6EA220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FF3-995C-4FE5-86CA-4FA791316E3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D8AC-B8AC-4D4F-827F-C1A6EA220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0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FF3-995C-4FE5-86CA-4FA791316E3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D8AC-B8AC-4D4F-827F-C1A6EA220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1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FF3-995C-4FE5-86CA-4FA791316E3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D8AC-B8AC-4D4F-827F-C1A6EA2204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86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FF3-995C-4FE5-86CA-4FA791316E3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D8AC-B8AC-4D4F-827F-C1A6EA220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3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FF3-995C-4FE5-86CA-4FA791316E3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D8AC-B8AC-4D4F-827F-C1A6EA220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7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FF3-995C-4FE5-86CA-4FA791316E3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D8AC-B8AC-4D4F-827F-C1A6EA220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9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FF3-995C-4FE5-86CA-4FA791316E3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D8AC-B8AC-4D4F-827F-C1A6EA220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1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5C20FF3-995C-4FE5-86CA-4FA791316E3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C5D8AC-B8AC-4D4F-827F-C1A6EA220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FF3-995C-4FE5-86CA-4FA791316E3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D8AC-B8AC-4D4F-827F-C1A6EA220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0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5C20FF3-995C-4FE5-86CA-4FA791316E3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C5D8AC-B8AC-4D4F-827F-C1A6EA22042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63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IGHT FORWARDER : ธุรกิจรับจัดส่งสินค้าระหว่างประเทศ (ตอนที่1) - WICE  Logistics Public Company Limited">
            <a:extLst>
              <a:ext uri="{FF2B5EF4-FFF2-40B4-BE49-F238E27FC236}">
                <a16:creationId xmlns:a16="http://schemas.microsoft.com/office/drawing/2014/main" id="{4CFDA1A0-4CA6-49D6-A88A-E56902612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42" y="395482"/>
            <a:ext cx="5239506" cy="39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8873BC-209A-49FD-BF73-FB95202CD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0286" y="1906292"/>
            <a:ext cx="4615394" cy="2418819"/>
          </a:xfrm>
        </p:spPr>
        <p:txBody>
          <a:bodyPr>
            <a:normAutofit/>
          </a:bodyPr>
          <a:lstStyle/>
          <a:p>
            <a:pPr algn="r"/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หน่วยที่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  </a:t>
            </a:r>
            <a:br>
              <a:rPr lang="th-TH" b="1" dirty="0">
                <a:solidFill>
                  <a:schemeClr val="accent2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การขนส่งสินค้า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D00E205-8637-425A-8AB5-C8E40085E5B3}"/>
              </a:ext>
            </a:extLst>
          </p:cNvPr>
          <p:cNvSpPr txBox="1">
            <a:spLocks/>
          </p:cNvSpPr>
          <p:nvPr/>
        </p:nvSpPr>
        <p:spPr>
          <a:xfrm>
            <a:off x="7608447" y="4902506"/>
            <a:ext cx="4402115" cy="15109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Mr.Juthawut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Chantharamalee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Assistant Professor in Computer Science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(Chairperson of B.Sc. Program in Computer Science)              Office.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Suan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Dusit University, Phone. (+66) 2244-5691             Email. juthawut_cha@dusit.ac.th, jchantharamalee@gmail.com </a:t>
            </a:r>
            <a:endParaRPr lang="en-US" sz="1800" b="1" u="sng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0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การขนส่งทางบก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01B743-32C0-46E6-AE8F-F8B9910E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5162371"/>
            <a:ext cx="10058400" cy="572002"/>
          </a:xfrm>
        </p:spPr>
        <p:txBody>
          <a:bodyPr>
            <a:normAutofit lnSpcReduction="10000"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การขนส่งทางรถไฟ      การขนส่งทางรถยนต์      การขนส่งทางรถจักรยานยนต์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CC3AC3-245B-4696-BC51-67FD0FA0363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94" y="2850019"/>
            <a:ext cx="2708329" cy="18459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D2A40A-6F90-433B-BBCA-0D06B4EAC0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60" y="2511677"/>
            <a:ext cx="2898361" cy="2184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7F5B35-30CC-4854-BD5C-C9DBCE37A6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692" y="2511676"/>
            <a:ext cx="3225657" cy="21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7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การขนส่งทางน้ำ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FF3B14-8CDE-4355-A73E-E6C2FC266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การขนส่งทางน้ำ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Water Transportation)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การขนส่งโดยการใช้แม่น้ำลำคลอง เส้นทางทางทะเลเป็นเส้นทางลำเลียงสินค้า ส่วนใหญ่ใช้สำหรับการขนส่งสินค้าระหว่างประเทศ ซึ่งเหมาะสมกับสินค้าที่มีขนาดใหญ่ ขนส่งได้ปริมาณมากเป็นสินค้าที่ยากแก่การเสียหาย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9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การขนส่งทางน้ำ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FBC76-CA1A-4B31-9858-C29F989CD4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6" y="2167666"/>
            <a:ext cx="4715307" cy="31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การขนส่งทางอากาศ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FF3B14-8CDE-4355-A73E-E6C2FC26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566" y="1953738"/>
            <a:ext cx="10130698" cy="3450613"/>
          </a:xfrm>
        </p:spPr>
        <p:txBody>
          <a:bodyPr>
            <a:no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การขนส่งทางอากาศ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Air Transportation)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เหมาะกับการขนส่งระหว่างประเทศ หรือการขนส่งที่ต้องการความรวดเร็ว สะดวกและปลอดภัย เหมาะกับการขนส่งสินค้าประเภทที่เปราะบาง เช่น ผัก ผลไม้ เป็นต้น ไม่เหมาะกับสินค้าที่มีขนาดใหญ่ น้ำหนักมากและสินค้าราคาถูกๆ ไม่รีบร้อนในการขนส่ง แต่ค่าใช้จ่ายแพงกว่าการขนส่งประเภทอื่น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5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785" y="286603"/>
            <a:ext cx="10058400" cy="1450757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การขนส่งทางอากาศ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E7C878-B591-4631-9E83-A89423ACB62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38" y="2190750"/>
            <a:ext cx="42862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4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การขนส่งทางอากาศ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81F6AA-DB73-4AA1-8912-F446CF3226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3" y="2015732"/>
            <a:ext cx="5735782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67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การขนส่งระบบคอนเทนเนอร์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FF3B14-8CDE-4355-A73E-E6C2FC266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การขนส่งระบบคอนเทนเนอร์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Container System)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เป็นการขนส่งโดยบรรจุสินค้าที่จะขนส่งลงในตู้หรือกล่องเหล็กขนาดใหญ่ แล้วทำการขนส่งโดยรถบรรทุก รถไฟ หรือเครื่องบิน ไปยังจุดหมายปลายทางโดยไม่มี</a:t>
            </a:r>
            <a:r>
              <a:rPr lang="th-TH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ถ่ายสินค้าออกจากตู้ระหว่างทำการขนส่งเที่ยวนั้น ซึ่งตู้คอนเทนเนอร์ทนทานต่อสภาพลมฟ้าอากาศ สามารถวางไว้กลางแจ้ง ตู้คอนเทนเนอร์ จึงสามารถป้องกันสินค้าชำรุดเสียหายได้เป็นอย่างดี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57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การขนส่งระบบคอนเทนเนอร์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A2D0A-1A50-418E-BBEF-C4B891C948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27" y="2019247"/>
            <a:ext cx="5788746" cy="34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57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การขนส่งทางท่อ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FF3B14-8CDE-4355-A73E-E6C2FC266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การขนส่งทางท่อ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Pipeline Transportation)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เป็นการขนส่งสิ่งของประเภทของเหลวและก๊าซผ่านสายท่อ เช่น น้ำประปา น้ำมัน ก๊าซธรรมชาติ เป็นต้น ซึ่งการขนส่งทางท่อจะแตกต่างกับการขนส่งประเภทอื่น คือ อุปกรณ์ที่ใช้ในการขนส่งไม่ต้องเคลื่อนที่ 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76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การขนส่งทางท่อ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B966A0-7BDA-466D-9574-5DF01BFE430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67" y="2078470"/>
            <a:ext cx="5689360" cy="36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1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2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สาระการเรียนรู้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414B7-49EE-427B-AA4F-26DB5AB16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02042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ความหมายของการขนส่ง</a:t>
            </a:r>
          </a:p>
          <a:p>
            <a:pPr marL="0" indent="0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เป้าหมายของการจัดการการขนส่งสินค้า</a:t>
            </a:r>
          </a:p>
          <a:p>
            <a:pPr marL="0" indent="0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ประเภทของการขนส่ง</a:t>
            </a:r>
          </a:p>
          <a:p>
            <a:pPr marL="0" indent="0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การขนส่งสินค้าทางไปรษณีย์ไทย</a:t>
            </a:r>
          </a:p>
          <a:p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D414B7-49EE-427B-AA4F-26DB5AB16D56}"/>
              </a:ext>
            </a:extLst>
          </p:cNvPr>
          <p:cNvSpPr txBox="1">
            <a:spLocks/>
          </p:cNvSpPr>
          <p:nvPr/>
        </p:nvSpPr>
        <p:spPr>
          <a:xfrm>
            <a:off x="6199322" y="1924547"/>
            <a:ext cx="521053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การขนส่งสินค้าทาง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Kerry Express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การขนส่งสินค้าทาง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Flash Express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7.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การขนส่งสินค้าทาง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BEST EXPRESS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8.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การขนส่งสินค้าทาง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SCG EXPRESS</a:t>
            </a:r>
          </a:p>
          <a:p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3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การขนส่งสินค้าทางไปรษณีย์ไทย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FF3B14-8CDE-4355-A73E-E6C2FC266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การขนส่งทางไปรษณีย์ไทยได้เริ่มต้นมานานหลายสิบปี แต่ปัจจุบันได้มีการขนส่งของเอกชนมากมาย จึงทำให้ไปรษณีย์ไทยได้มีการปรับปรุงและพัฒนาบริการให้เจริญก้าวหน้ามาโดยตลอด จนเป็นรัฐวิสาหกิจชั้นนำที่ยิ่งใหญ่ มีศักยภาพเครือข่าย ระบบ และคุณภาพบริการระดับมาตรฐานสากล โดยมีบริการขนส่งที่สอดคล้องกับธุรกิจออนไลน์ 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09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การขนส่งสินค้าทางไปรษณีย์ไทย</a:t>
            </a:r>
            <a:endParaRPr lang="en-US" sz="4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1C734C4-07FC-4670-9870-77E173837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80" y="2049215"/>
            <a:ext cx="4768245" cy="259994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3749CE5-A77D-4DB4-ABBC-8F226A8D349C}"/>
              </a:ext>
            </a:extLst>
          </p:cNvPr>
          <p:cNvSpPr txBox="1">
            <a:spLocks/>
          </p:cNvSpPr>
          <p:nvPr/>
        </p:nvSpPr>
        <p:spPr>
          <a:xfrm>
            <a:off x="6372225" y="1976094"/>
            <a:ext cx="5819775" cy="2910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ส่งพัสดุไปรษณีย์แบบลงทะเบียน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(R-16)</a:t>
            </a:r>
            <a:endParaRPr lang="th-TH" sz="31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ส่งพัสดุไปรษณีย์แบบบริการเร่งด่วน (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EMS-32</a:t>
            </a: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sz="31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ส่งพัสดุไปรษณีย์แบบอ</a:t>
            </a:r>
            <a:r>
              <a:rPr lang="th-TH" sz="31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ีโคร</a:t>
            </a: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โพ</a:t>
            </a:r>
            <a:r>
              <a:rPr lang="th-TH" sz="31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ส์</a:t>
            </a: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sz="31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eCo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-Post</a:t>
            </a: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sz="31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บริการเก็บเงินปลายทาง 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(COD-3 %)</a:t>
            </a:r>
            <a:endParaRPr lang="th-TH" sz="31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17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การขนส่งสินค้าทาง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KERRY EXPRESS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85612F-D1B0-4560-B773-B61794AFCA3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80" y="1926649"/>
            <a:ext cx="4796820" cy="30775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55F96A6-2E79-4DA9-ACBC-D79222F383E7}"/>
              </a:ext>
            </a:extLst>
          </p:cNvPr>
          <p:cNvSpPr txBox="1">
            <a:spLocks/>
          </p:cNvSpPr>
          <p:nvPr/>
        </p:nvSpPr>
        <p:spPr>
          <a:xfrm>
            <a:off x="6505575" y="1976094"/>
            <a:ext cx="5343525" cy="2910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ส่งพัสดุกับ 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Kerry express-30</a:t>
            </a:r>
            <a:endParaRPr lang="th-TH" sz="31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Bangkok same day-2 </a:t>
            </a: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ชม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Parcel shops-24 </a:t>
            </a: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ชม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บริการเก็บเงินปลายทาง 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(COD-3%)</a:t>
            </a:r>
            <a:endParaRPr lang="th-TH" sz="31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71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การขนส่งสินค้าทาง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FLASH EXPRESS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5D18BB-3B7F-49E9-9E8F-553CDD7803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095501"/>
            <a:ext cx="4949221" cy="27908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F6A1C33-C5F5-4F76-94CF-E6EF5B0B058E}"/>
              </a:ext>
            </a:extLst>
          </p:cNvPr>
          <p:cNvSpPr txBox="1">
            <a:spLocks/>
          </p:cNvSpPr>
          <p:nvPr/>
        </p:nvSpPr>
        <p:spPr>
          <a:xfrm>
            <a:off x="6534150" y="1976094"/>
            <a:ext cx="5314950" cy="2910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ส่งพัสดุแบบ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flash express-25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Door to door</a:t>
            </a: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เข้ารับพัสดุถึงบ้าน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-9-17</a:t>
            </a:r>
            <a:endParaRPr lang="th-TH" sz="31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บริการเก็บเงินปลายทาง 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(COD-3%)</a:t>
            </a:r>
            <a:endParaRPr lang="th-TH" sz="31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78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การขนส่งสินค้าทาง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BEST EXPRESS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CFCFBA-7191-4ED6-B5F4-6E31117A0E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69" y="2057400"/>
            <a:ext cx="4859481" cy="28289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5ECF69-DD24-480A-8FD8-58C91225B315}"/>
              </a:ext>
            </a:extLst>
          </p:cNvPr>
          <p:cNvSpPr txBox="1">
            <a:spLocks/>
          </p:cNvSpPr>
          <p:nvPr/>
        </p:nvSpPr>
        <p:spPr>
          <a:xfrm>
            <a:off x="6610350" y="1976094"/>
            <a:ext cx="5238750" cy="2910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ส่งพัสดุแบบ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best express-30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Door to door </a:t>
            </a: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เข้ารับพัสดุถึงบ้าน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บริการเก็บเงินปลายทาง 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(COD-3%)</a:t>
            </a:r>
            <a:endParaRPr lang="th-TH" sz="31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62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การขนส่งสินค้าทาง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SCG EXPRESS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69FF8-953C-4B44-BAF8-47B7159768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80" y="2044307"/>
            <a:ext cx="4482496" cy="274676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4ED7B17-B6FC-4E80-ACF3-5F70E9351EDA}"/>
              </a:ext>
            </a:extLst>
          </p:cNvPr>
          <p:cNvSpPr txBox="1">
            <a:spLocks/>
          </p:cNvSpPr>
          <p:nvPr/>
        </p:nvSpPr>
        <p:spPr>
          <a:xfrm>
            <a:off x="6096000" y="1976094"/>
            <a:ext cx="5753100" cy="2910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ส่งพัสดุแบบ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SCG express-40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บริการตู้ล็อกเกอร</a:t>
            </a:r>
            <a:r>
              <a:rPr lang="th-TH" sz="31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์อัจฉริ</a:t>
            </a: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ยะ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-24 </a:t>
            </a: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ชม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.</a:t>
            </a:r>
            <a:endParaRPr lang="th-TH" sz="31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ส่งพัสดุควบคุมอุณหภูมิ 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cool TA-q-bin-140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Door to door </a:t>
            </a: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เข้ารับพัสดุถึงบ้าน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-60</a:t>
            </a:r>
            <a:endParaRPr lang="th-TH" sz="31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บริการเก็บเงินปลายทาง </a:t>
            </a:r>
            <a:r>
              <a:rPr lang="en-US" sz="31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(COD-3%)</a:t>
            </a:r>
            <a:endParaRPr lang="th-TH" sz="31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96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สรุปประเด็นสำคัญ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FF3B14-8CDE-4355-A73E-E6C2FC26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526449" cy="402336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การขนส่ง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Transportation)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การเคลื่อนย้ายคน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People)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สินค้า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Goods)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หรือบริการ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Services)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จากตำแหน่งหนึ่งไปยังอีกตำแหน่งหนึ่ง </a:t>
            </a:r>
          </a:p>
          <a:p>
            <a:pPr marL="0" indent="0" algn="thaiDist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การจัดการการขนส่งมีเป้าหมายหลักหลายประการ เช่น เพื่อลดต้นทุน เพื่อเพิ่มประสิทธิภาพการทำงาน เพื่อสร้างความพึงพอใจสูงสุดให้แก่ลูกค้า เพื่อลดระยะเวลา เพื่อสร้างรายได้เพิ่ม เพื่อเพิ่มความปลอดภัยในการทำงาน </a:t>
            </a:r>
          </a:p>
        </p:txBody>
      </p:sp>
    </p:spTree>
    <p:extLst>
      <p:ext uri="{BB962C8B-B14F-4D97-AF65-F5344CB8AC3E}">
        <p14:creationId xmlns:p14="http://schemas.microsoft.com/office/powerpoint/2010/main" val="2071002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สรุปประเด็นสำคัญ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FF3B14-8CDE-4355-A73E-E6C2FC26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366" y="1845734"/>
            <a:ext cx="9931314" cy="402336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ประเภทของการขนส่ง แยกได้ 5 ประเภท </a:t>
            </a:r>
          </a:p>
          <a:p>
            <a:pPr marL="0" indent="0" algn="thaiDist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การขนส่งทางบก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Road or Motor Transportation)  </a:t>
            </a:r>
            <a:endParaRPr lang="th-TH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การขนส่งทางน้ำ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Water Transportation) </a:t>
            </a:r>
            <a:endParaRPr lang="th-TH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การขนส่งทางอากาศ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Air Transportation) </a:t>
            </a:r>
            <a:endParaRPr lang="th-TH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การขนส่งระบบคอนเทนเนอร์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Container System) </a:t>
            </a:r>
            <a:endParaRPr lang="th-TH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การขนส่งทางท่อ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Pipeline Transportation) </a:t>
            </a:r>
          </a:p>
          <a:p>
            <a:pPr algn="thaiDist"/>
            <a:endParaRPr lang="th-TH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75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สรุปประเด็นสำคัญ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FF3B14-8CDE-4355-A73E-E6C2FC266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ในปัจจุบันนี้มีบริษัทหรือองค์กรที่รับผิดชอบการขนส่งสินค้ามากมาย เช่น การขนส่งสินค้าทางไปรษณีย์ไทย การขนส่งสินค้าทาง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KERRY EXPRESS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การขนส่งสินค้าทาง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FLASH EXPRESS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การขนส่งสินค้าทาง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BEST EXPRESS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การขนส่งสินค้าทาง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SCG EXPRESS</a:t>
            </a:r>
          </a:p>
          <a:p>
            <a:pPr algn="thaiDist"/>
            <a:endParaRPr lang="th-TH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10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3C022E-607D-4790-BD8C-5433C1581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06" y="2181669"/>
            <a:ext cx="7008854" cy="3200710"/>
          </a:xfrm>
        </p:spPr>
      </p:pic>
    </p:spTree>
    <p:extLst>
      <p:ext uri="{BB962C8B-B14F-4D97-AF65-F5344CB8AC3E}">
        <p14:creationId xmlns:p14="http://schemas.microsoft.com/office/powerpoint/2010/main" val="137421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52407"/>
            <a:ext cx="10058400" cy="884953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จุดประสงค์การเรียนรู้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414B7-49EE-427B-AA4F-26DB5AB16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600" y="1969237"/>
            <a:ext cx="10589857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บอกความหมายของการขนส่งได้</a:t>
            </a:r>
          </a:p>
          <a:p>
            <a:pPr marL="0" indent="0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อธิบายเป้าหมายของการจัดการการขนส่งสินค้าได้</a:t>
            </a:r>
          </a:p>
          <a:p>
            <a:pPr marL="0" indent="0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อธิบายการขนส่งในรูปแบบต่าง ๆได้</a:t>
            </a:r>
          </a:p>
          <a:p>
            <a:pPr marL="0" indent="0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มีเจตคติและกิจนิสัยที่ดีในการปฏิบัติงานด้วยความรับผิดชอบ ซื่อสัตย์ ละเอียดรอบคอบ</a:t>
            </a:r>
          </a:p>
          <a:p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4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สมรรถนะประจำหน่วย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414B7-49EE-427B-AA4F-26DB5AB16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แสดงความรู้เกี่ยวกับเป้าหมายของการจัดการการขนส่งสินค้า</a:t>
            </a:r>
          </a:p>
          <a:p>
            <a:pPr marL="0" indent="0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แสดงความรู้เกี่ยวกับการขนส่งสินค้าในรูปแบบต่าง ๆ</a:t>
            </a:r>
          </a:p>
          <a:p>
            <a:pPr marL="0" indent="0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ปฏิบัติในการใช้การขนส่งสินค้าในรูปแบบต่าง ๆ</a:t>
            </a:r>
          </a:p>
          <a:p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0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ความนำ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414B7-49EE-427B-AA4F-26DB5AB16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การขนส่งสินค้าที่เป็นหลักจะมีทั้งทางรถยนต์ รถไฟ อากาศ และทางน้ำ แต่ในปัจจุบันจะมีการขนส่งสินค้าในหลายรูปแบบ โดยเฉพาะรถจักรยานยนต์ และองค์กรที่รับผิดชอบหรือทำธุรกิจทางด้านขนส่งสินค้ามีมากขึ้น โดยที่ปกติจะมีองค์กรไม่กี่แห่งที่รับผิดชอบ นอกจากนี้องค์กรหรือบริษัทที่ดำเนินกิจการขนส่งสินค้า ได้เพิ่มรูปแบบและวิธีการเพื่อให้การขนส่งมีความรวดเร็ว และประหยัดค่าใช้จ่าย</a:t>
            </a:r>
          </a:p>
          <a:p>
            <a:pPr algn="thaiDist"/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89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ความหมายของการขนส่ง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414B7-49EE-427B-AA4F-26DB5AB16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526450" cy="4023360"/>
          </a:xfrm>
        </p:spPr>
        <p:txBody>
          <a:bodyPr>
            <a:norm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การขนส่ง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Transportation)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การเคลื่อนย้ายคน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People)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สินค้า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Goods)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หรือบริการ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Services)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จากตำแหน่งหนึ่งไปยังอีกตำแหน่งหนึ่ง ในกรณีของการเคลื่อนย้ายคนนั้นจะเป็นเรื่องของการขนส่งผู้โดยสารเสียเป็นส่วนใหญ่ ในบริบทของเนื้อหานี้จะเน้นที่การขนส่งสินค้าหรือบริการของธุรกิจออนไลน์ที่ใช้ขนส่งกันอย่างแพร่หลายเป็นสำคัญ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8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ความหมายของการขนส่ง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0DEB60-B29E-4649-A299-59818F74F12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4"/>
          <a:stretch/>
        </p:blipFill>
        <p:spPr bwMode="auto">
          <a:xfrm>
            <a:off x="2293750" y="2289254"/>
            <a:ext cx="6416298" cy="3522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50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เป้าหมายของการจัดการการขนส่ง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414B7-49EE-427B-AA4F-26DB5AB16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เพื่อลดต้นทุน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เพื่อเพิ่มประสิทธิภาพการทำงาน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เพื่อสร้างความพึงพอใจสูงสุดแก่ลูกค้า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เพื่อลดระยะเวลา</a:t>
            </a:r>
          </a:p>
          <a:p>
            <a:pPr marL="0" indent="0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เพื่อสร้างรายได้เพิ่ม</a:t>
            </a:r>
          </a:p>
          <a:p>
            <a:pPr marL="0" indent="0">
              <a:buNone/>
            </a:pP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เพื่อเพิ่มความปลอดภัยในการทำงาน</a:t>
            </a: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2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FFBA-64CB-4DE7-9A0C-1E0175C9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ประเภทของการขนส่ง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414B7-49EE-427B-AA4F-26DB5AB16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การขนส่งทางบก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การขนส่งทางน้ำ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การขนส่งทางอากาศ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การขนส่งทางระบบคอนเทนเนอร์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การขนส่งทางท่อ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447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</TotalTime>
  <Words>1180</Words>
  <Application>Microsoft Office PowerPoint</Application>
  <PresentationFormat>Widescreen</PresentationFormat>
  <Paragraphs>98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SP SUAN DUSIT</vt:lpstr>
      <vt:lpstr>Retrospect</vt:lpstr>
      <vt:lpstr>หน่วยที่ 3   การขนส่งสินค้า</vt:lpstr>
      <vt:lpstr>สาระการเรียนรู้</vt:lpstr>
      <vt:lpstr>จุดประสงค์การเรียนรู้</vt:lpstr>
      <vt:lpstr>สมรรถนะประจำหน่วย</vt:lpstr>
      <vt:lpstr>ความนำ</vt:lpstr>
      <vt:lpstr>ความหมายของการขนส่ง</vt:lpstr>
      <vt:lpstr>ความหมายของการขนส่ง</vt:lpstr>
      <vt:lpstr>เป้าหมายของการจัดการการขนส่ง</vt:lpstr>
      <vt:lpstr>ประเภทของการขนส่ง</vt:lpstr>
      <vt:lpstr>การขนส่งทางบก</vt:lpstr>
      <vt:lpstr>การขนส่งทางน้ำ</vt:lpstr>
      <vt:lpstr>การขนส่งทางน้ำ</vt:lpstr>
      <vt:lpstr>การขนส่งทางอากาศ</vt:lpstr>
      <vt:lpstr>การขนส่งทางอากาศ</vt:lpstr>
      <vt:lpstr>การขนส่งทางอากาศ</vt:lpstr>
      <vt:lpstr>การขนส่งระบบคอนเทนเนอร์ </vt:lpstr>
      <vt:lpstr>การขนส่งระบบคอนเทนเนอร์ </vt:lpstr>
      <vt:lpstr>การขนส่งทางท่อ </vt:lpstr>
      <vt:lpstr>การขนส่งทางท่อ </vt:lpstr>
      <vt:lpstr>การขนส่งสินค้าทางไปรษณีย์ไทย</vt:lpstr>
      <vt:lpstr>การขนส่งสินค้าทางไปรษณีย์ไทย</vt:lpstr>
      <vt:lpstr>การขนส่งสินค้าทาง KERRY EXPRESS</vt:lpstr>
      <vt:lpstr>การขนส่งสินค้าทาง FLASH EXPRESS</vt:lpstr>
      <vt:lpstr>การขนส่งสินค้าทาง BEST EXPRESS</vt:lpstr>
      <vt:lpstr>การขนส่งสินค้าทาง SCG EXPRESS</vt:lpstr>
      <vt:lpstr>สรุปประเด็นสำคัญ</vt:lpstr>
      <vt:lpstr>สรุปประเด็นสำคัญ</vt:lpstr>
      <vt:lpstr>สรุปประเด็นสำคัญ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3  การขนส่งสินค้า</dc:title>
  <dc:creator>admin</dc:creator>
  <cp:lastModifiedBy>Juthawut Chantaramalee</cp:lastModifiedBy>
  <cp:revision>32</cp:revision>
  <dcterms:created xsi:type="dcterms:W3CDTF">2021-03-27T06:15:08Z</dcterms:created>
  <dcterms:modified xsi:type="dcterms:W3CDTF">2022-03-30T06:47:45Z</dcterms:modified>
</cp:coreProperties>
</file>